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7" r:id="rId2"/>
  </p:sldMasterIdLst>
  <p:notesMasterIdLst>
    <p:notesMasterId r:id="rId35"/>
  </p:notesMasterIdLst>
  <p:handoutMasterIdLst>
    <p:handoutMasterId r:id="rId36"/>
  </p:handoutMasterIdLst>
  <p:sldIdLst>
    <p:sldId id="500" r:id="rId3"/>
    <p:sldId id="868" r:id="rId4"/>
    <p:sldId id="869" r:id="rId5"/>
    <p:sldId id="855" r:id="rId6"/>
    <p:sldId id="857" r:id="rId7"/>
    <p:sldId id="693" r:id="rId8"/>
    <p:sldId id="649" r:id="rId9"/>
    <p:sldId id="650" r:id="rId10"/>
    <p:sldId id="824" r:id="rId11"/>
    <p:sldId id="871" r:id="rId12"/>
    <p:sldId id="733" r:id="rId13"/>
    <p:sldId id="695" r:id="rId14"/>
    <p:sldId id="654" r:id="rId15"/>
    <p:sldId id="658" r:id="rId16"/>
    <p:sldId id="664" r:id="rId17"/>
    <p:sldId id="662" r:id="rId18"/>
    <p:sldId id="736" r:id="rId19"/>
    <p:sldId id="667" r:id="rId20"/>
    <p:sldId id="735" r:id="rId21"/>
    <p:sldId id="734" r:id="rId22"/>
    <p:sldId id="724" r:id="rId23"/>
    <p:sldId id="746" r:id="rId24"/>
    <p:sldId id="858" r:id="rId25"/>
    <p:sldId id="860" r:id="rId26"/>
    <p:sldId id="862" r:id="rId27"/>
    <p:sldId id="861" r:id="rId28"/>
    <p:sldId id="863" r:id="rId29"/>
    <p:sldId id="859" r:id="rId30"/>
    <p:sldId id="866" r:id="rId31"/>
    <p:sldId id="867" r:id="rId32"/>
    <p:sldId id="865" r:id="rId33"/>
    <p:sldId id="870" r:id="rId34"/>
  </p:sldIdLst>
  <p:sldSz cx="9144000" cy="6858000" type="screen4x3"/>
  <p:notesSz cx="6858000" cy="9144000"/>
  <p:custDataLst>
    <p:tags r:id="rId37"/>
  </p:custDataLst>
  <p:defaultTextStyle>
    <a:defPPr>
      <a:defRPr lang="en-US"/>
    </a:defPPr>
    <a:lvl1pPr algn="ctr" rtl="0" eaLnBrk="0" fontAlgn="base" hangingPunct="0">
      <a:spcBef>
        <a:spcPct val="0"/>
      </a:spcBef>
      <a:spcAft>
        <a:spcPct val="0"/>
      </a:spcAft>
      <a:defRPr b="1" kern="1200">
        <a:solidFill>
          <a:schemeClr val="bg2"/>
        </a:solidFill>
        <a:latin typeface="Times New Roman" pitchFamily="18" charset="0"/>
        <a:ea typeface="+mn-ea"/>
        <a:cs typeface="+mn-cs"/>
      </a:defRPr>
    </a:lvl1pPr>
    <a:lvl2pPr marL="457200" algn="ctr" rtl="0" eaLnBrk="0" fontAlgn="base" hangingPunct="0">
      <a:spcBef>
        <a:spcPct val="0"/>
      </a:spcBef>
      <a:spcAft>
        <a:spcPct val="0"/>
      </a:spcAft>
      <a:defRPr b="1" kern="1200">
        <a:solidFill>
          <a:schemeClr val="bg2"/>
        </a:solidFill>
        <a:latin typeface="Times New Roman" pitchFamily="18" charset="0"/>
        <a:ea typeface="+mn-ea"/>
        <a:cs typeface="+mn-cs"/>
      </a:defRPr>
    </a:lvl2pPr>
    <a:lvl3pPr marL="914400" algn="ctr" rtl="0" eaLnBrk="0" fontAlgn="base" hangingPunct="0">
      <a:spcBef>
        <a:spcPct val="0"/>
      </a:spcBef>
      <a:spcAft>
        <a:spcPct val="0"/>
      </a:spcAft>
      <a:defRPr b="1" kern="1200">
        <a:solidFill>
          <a:schemeClr val="bg2"/>
        </a:solidFill>
        <a:latin typeface="Times New Roman" pitchFamily="18" charset="0"/>
        <a:ea typeface="+mn-ea"/>
        <a:cs typeface="+mn-cs"/>
      </a:defRPr>
    </a:lvl3pPr>
    <a:lvl4pPr marL="1371600" algn="ctr" rtl="0" eaLnBrk="0" fontAlgn="base" hangingPunct="0">
      <a:spcBef>
        <a:spcPct val="0"/>
      </a:spcBef>
      <a:spcAft>
        <a:spcPct val="0"/>
      </a:spcAft>
      <a:defRPr b="1" kern="1200">
        <a:solidFill>
          <a:schemeClr val="bg2"/>
        </a:solidFill>
        <a:latin typeface="Times New Roman" pitchFamily="18" charset="0"/>
        <a:ea typeface="+mn-ea"/>
        <a:cs typeface="+mn-cs"/>
      </a:defRPr>
    </a:lvl4pPr>
    <a:lvl5pPr marL="1828800" algn="ctr" rtl="0" eaLnBrk="0" fontAlgn="base" hangingPunct="0">
      <a:spcBef>
        <a:spcPct val="0"/>
      </a:spcBef>
      <a:spcAft>
        <a:spcPct val="0"/>
      </a:spcAft>
      <a:defRPr b="1" kern="1200">
        <a:solidFill>
          <a:schemeClr val="bg2"/>
        </a:solidFill>
        <a:latin typeface="Times New Roman" pitchFamily="18" charset="0"/>
        <a:ea typeface="+mn-ea"/>
        <a:cs typeface="+mn-cs"/>
      </a:defRPr>
    </a:lvl5pPr>
    <a:lvl6pPr marL="2286000" algn="l" defTabSz="914400" rtl="0" eaLnBrk="1" latinLnBrk="0" hangingPunct="1">
      <a:defRPr b="1" kern="1200">
        <a:solidFill>
          <a:schemeClr val="bg2"/>
        </a:solidFill>
        <a:latin typeface="Times New Roman" pitchFamily="18" charset="0"/>
        <a:ea typeface="+mn-ea"/>
        <a:cs typeface="+mn-cs"/>
      </a:defRPr>
    </a:lvl6pPr>
    <a:lvl7pPr marL="2743200" algn="l" defTabSz="914400" rtl="0" eaLnBrk="1" latinLnBrk="0" hangingPunct="1">
      <a:defRPr b="1" kern="1200">
        <a:solidFill>
          <a:schemeClr val="bg2"/>
        </a:solidFill>
        <a:latin typeface="Times New Roman" pitchFamily="18" charset="0"/>
        <a:ea typeface="+mn-ea"/>
        <a:cs typeface="+mn-cs"/>
      </a:defRPr>
    </a:lvl7pPr>
    <a:lvl8pPr marL="3200400" algn="l" defTabSz="914400" rtl="0" eaLnBrk="1" latinLnBrk="0" hangingPunct="1">
      <a:defRPr b="1" kern="1200">
        <a:solidFill>
          <a:schemeClr val="bg2"/>
        </a:solidFill>
        <a:latin typeface="Times New Roman" pitchFamily="18" charset="0"/>
        <a:ea typeface="+mn-ea"/>
        <a:cs typeface="+mn-cs"/>
      </a:defRPr>
    </a:lvl8pPr>
    <a:lvl9pPr marL="3657600" algn="l" defTabSz="914400" rtl="0" eaLnBrk="1" latinLnBrk="0" hangingPunct="1">
      <a:defRPr b="1" kern="1200">
        <a:solidFill>
          <a:schemeClr val="bg2"/>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614A821E-EC3D-491D-A895-E1082F2FA91D}">
          <p14:sldIdLst>
            <p14:sldId id="500"/>
            <p14:sldId id="868"/>
            <p14:sldId id="869"/>
            <p14:sldId id="855"/>
            <p14:sldId id="857"/>
            <p14:sldId id="693"/>
            <p14:sldId id="649"/>
            <p14:sldId id="650"/>
            <p14:sldId id="824"/>
            <p14:sldId id="871"/>
            <p14:sldId id="733"/>
            <p14:sldId id="695"/>
            <p14:sldId id="654"/>
            <p14:sldId id="658"/>
            <p14:sldId id="664"/>
            <p14:sldId id="662"/>
            <p14:sldId id="736"/>
            <p14:sldId id="667"/>
            <p14:sldId id="735"/>
            <p14:sldId id="734"/>
            <p14:sldId id="724"/>
            <p14:sldId id="746"/>
            <p14:sldId id="858"/>
            <p14:sldId id="860"/>
            <p14:sldId id="862"/>
            <p14:sldId id="861"/>
            <p14:sldId id="863"/>
            <p14:sldId id="859"/>
            <p14:sldId id="866"/>
            <p14:sldId id="867"/>
            <p14:sldId id="865"/>
            <p14:sldId id="8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FF"/>
    <a:srgbClr val="FF33CC"/>
    <a:srgbClr val="00FF99"/>
    <a:srgbClr val="00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9424" autoAdjust="0"/>
  </p:normalViewPr>
  <p:slideViewPr>
    <p:cSldViewPr>
      <p:cViewPr varScale="1">
        <p:scale>
          <a:sx n="88" d="100"/>
          <a:sy n="88" d="100"/>
        </p:scale>
        <p:origin x="-9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84" d="100"/>
          <a:sy n="84" d="100"/>
        </p:scale>
        <p:origin x="-13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solidFill>
                  <a:schemeClr val="tx1"/>
                </a:solidFill>
              </a:defRPr>
            </a:lvl1pPr>
          </a:lstStyle>
          <a:p>
            <a:pPr>
              <a:defRPr/>
            </a:pPr>
            <a:endParaRPr lang="en-US" dirty="0"/>
          </a:p>
        </p:txBody>
      </p:sp>
      <p:sp>
        <p:nvSpPr>
          <p:cNvPr id="1914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defRPr>
            </a:lvl1pPr>
          </a:lstStyle>
          <a:p>
            <a:pPr>
              <a:defRPr/>
            </a:pPr>
            <a:endParaRPr lang="en-US" dirty="0"/>
          </a:p>
        </p:txBody>
      </p:sp>
      <p:sp>
        <p:nvSpPr>
          <p:cNvPr id="1914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solidFill>
                  <a:schemeClr val="tx1"/>
                </a:solidFill>
              </a:defRPr>
            </a:lvl1pPr>
          </a:lstStyle>
          <a:p>
            <a:pPr>
              <a:defRPr/>
            </a:pPr>
            <a:endParaRPr lang="en-US" dirty="0"/>
          </a:p>
        </p:txBody>
      </p:sp>
      <p:sp>
        <p:nvSpPr>
          <p:cNvPr id="1914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defRPr>
            </a:lvl1pPr>
          </a:lstStyle>
          <a:p>
            <a:pPr>
              <a:defRPr/>
            </a:pPr>
            <a:fld id="{D89CDCA0-B032-4120-A948-03248046F698}" type="slidenum">
              <a:rPr lang="en-US"/>
              <a:pPr>
                <a:defRPr/>
              </a:pPr>
              <a:t>‹#›</a:t>
            </a:fld>
            <a:endParaRPr lang="en-US" dirty="0"/>
          </a:p>
        </p:txBody>
      </p:sp>
    </p:spTree>
    <p:extLst>
      <p:ext uri="{BB962C8B-B14F-4D97-AF65-F5344CB8AC3E}">
        <p14:creationId xmlns:p14="http://schemas.microsoft.com/office/powerpoint/2010/main" val="139676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solidFill>
                  <a:schemeClr val="tx1"/>
                </a:solidFill>
              </a:defRPr>
            </a:lvl1pPr>
          </a:lstStyle>
          <a:p>
            <a:pPr>
              <a:defRPr/>
            </a:pPr>
            <a:endParaRPr lang="en-US" dirty="0"/>
          </a:p>
        </p:txBody>
      </p:sp>
      <p:sp>
        <p:nvSpPr>
          <p:cNvPr id="158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8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8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solidFill>
                  <a:schemeClr val="tx1"/>
                </a:solidFill>
              </a:defRPr>
            </a:lvl1pPr>
          </a:lstStyle>
          <a:p>
            <a:pPr>
              <a:defRPr/>
            </a:pPr>
            <a:endParaRPr lang="en-US" dirty="0"/>
          </a:p>
        </p:txBody>
      </p:sp>
      <p:sp>
        <p:nvSpPr>
          <p:cNvPr id="158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defRPr>
            </a:lvl1pPr>
          </a:lstStyle>
          <a:p>
            <a:pPr>
              <a:defRPr/>
            </a:pPr>
            <a:fld id="{2CBBAF3B-07C4-4B77-AECD-0A2D3DC1CFA0}" type="slidenum">
              <a:rPr lang="en-US"/>
              <a:pPr>
                <a:defRPr/>
              </a:pPr>
              <a:t>‹#›</a:t>
            </a:fld>
            <a:endParaRPr lang="en-US" dirty="0"/>
          </a:p>
        </p:txBody>
      </p:sp>
    </p:spTree>
    <p:extLst>
      <p:ext uri="{BB962C8B-B14F-4D97-AF65-F5344CB8AC3E}">
        <p14:creationId xmlns:p14="http://schemas.microsoft.com/office/powerpoint/2010/main" val="974441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Arial" pitchFamily="34" charset="0"/>
                <a:ea typeface="ＭＳ Ｐゴシック" pitchFamily="34" charset="-128"/>
              </a:defRPr>
            </a:lvl1pPr>
            <a:lvl2pPr marL="742909" indent="-285734">
              <a:defRPr sz="2000">
                <a:solidFill>
                  <a:srgbClr val="FFFFFF"/>
                </a:solidFill>
                <a:latin typeface="Arial" pitchFamily="34" charset="0"/>
                <a:ea typeface="ＭＳ Ｐゴシック" pitchFamily="34" charset="-128"/>
              </a:defRPr>
            </a:lvl2pPr>
            <a:lvl3pPr marL="1142937" indent="-228587">
              <a:defRPr sz="2000">
                <a:solidFill>
                  <a:srgbClr val="FFFFFF"/>
                </a:solidFill>
                <a:latin typeface="Arial" pitchFamily="34" charset="0"/>
                <a:ea typeface="ＭＳ Ｐゴシック" pitchFamily="34" charset="-128"/>
              </a:defRPr>
            </a:lvl3pPr>
            <a:lvl4pPr marL="1600112" indent="-228587">
              <a:defRPr sz="2000">
                <a:solidFill>
                  <a:srgbClr val="FFFFFF"/>
                </a:solidFill>
                <a:latin typeface="Arial" pitchFamily="34" charset="0"/>
                <a:ea typeface="ＭＳ Ｐゴシック" pitchFamily="34" charset="-128"/>
              </a:defRPr>
            </a:lvl4pPr>
            <a:lvl5pPr marL="2057287" indent="-228587">
              <a:defRPr sz="2000">
                <a:solidFill>
                  <a:srgbClr val="FFFFFF"/>
                </a:solidFill>
                <a:latin typeface="Arial" pitchFamily="34" charset="0"/>
                <a:ea typeface="ＭＳ Ｐゴシック" pitchFamily="34" charset="-128"/>
              </a:defRPr>
            </a:lvl5pPr>
            <a:lvl6pPr marL="2514461" indent="-228587" eaLnBrk="0" fontAlgn="base" hangingPunct="0">
              <a:spcBef>
                <a:spcPct val="0"/>
              </a:spcBef>
              <a:spcAft>
                <a:spcPct val="0"/>
              </a:spcAft>
              <a:defRPr sz="2000">
                <a:solidFill>
                  <a:srgbClr val="FFFFFF"/>
                </a:solidFill>
                <a:latin typeface="Arial" pitchFamily="34" charset="0"/>
                <a:ea typeface="ＭＳ Ｐゴシック" pitchFamily="34" charset="-128"/>
              </a:defRPr>
            </a:lvl6pPr>
            <a:lvl7pPr marL="2971635" indent="-228587" eaLnBrk="0" fontAlgn="base" hangingPunct="0">
              <a:spcBef>
                <a:spcPct val="0"/>
              </a:spcBef>
              <a:spcAft>
                <a:spcPct val="0"/>
              </a:spcAft>
              <a:defRPr sz="2000">
                <a:solidFill>
                  <a:srgbClr val="FFFFFF"/>
                </a:solidFill>
                <a:latin typeface="Arial" pitchFamily="34" charset="0"/>
                <a:ea typeface="ＭＳ Ｐゴシック" pitchFamily="34" charset="-128"/>
              </a:defRPr>
            </a:lvl7pPr>
            <a:lvl8pPr marL="3428810" indent="-228587" eaLnBrk="0" fontAlgn="base" hangingPunct="0">
              <a:spcBef>
                <a:spcPct val="0"/>
              </a:spcBef>
              <a:spcAft>
                <a:spcPct val="0"/>
              </a:spcAft>
              <a:defRPr sz="2000">
                <a:solidFill>
                  <a:srgbClr val="FFFFFF"/>
                </a:solidFill>
                <a:latin typeface="Arial" pitchFamily="34" charset="0"/>
                <a:ea typeface="ＭＳ Ｐゴシック" pitchFamily="34" charset="-128"/>
              </a:defRPr>
            </a:lvl8pPr>
            <a:lvl9pPr marL="3885985" indent="-228587" eaLnBrk="0" fontAlgn="base" hangingPunct="0">
              <a:spcBef>
                <a:spcPct val="0"/>
              </a:spcBef>
              <a:spcAft>
                <a:spcPct val="0"/>
              </a:spcAft>
              <a:defRPr sz="2000">
                <a:solidFill>
                  <a:srgbClr val="FFFFFF"/>
                </a:solidFill>
                <a:latin typeface="Arial" pitchFamily="34" charset="0"/>
                <a:ea typeface="ＭＳ Ｐゴシック" pitchFamily="34" charset="-128"/>
              </a:defRPr>
            </a:lvl9pPr>
          </a:lstStyle>
          <a:p>
            <a:fld id="{108B4EFD-8033-46A2-A39E-6A52CEB41A1E}" type="slidenum">
              <a:rPr lang="en-US" sz="1200">
                <a:solidFill>
                  <a:schemeClr val="tx1"/>
                </a:solidFill>
                <a:latin typeface="Times New Roman" pitchFamily="18" charset="0"/>
              </a:rPr>
              <a:pPr/>
              <a:t>2</a:t>
            </a:fld>
            <a:endParaRPr lang="en-US" sz="1200" dirty="0">
              <a:solidFill>
                <a:schemeClr val="tx1"/>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99FFA8DE-E673-4976-A930-8BE12E12EA97}" type="slidenum">
              <a:rPr lang="en-US" b="0">
                <a:solidFill>
                  <a:schemeClr val="tx1"/>
                </a:solidFill>
              </a:rPr>
              <a:pPr/>
              <a:t>21</a:t>
            </a:fld>
            <a:endParaRPr lang="en-US" b="0" dirty="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3400"/>
            <a:ext cx="5486400" cy="4114800"/>
          </a:xfrm>
          <a:noFill/>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Reliability – Stability of % predicted FVC btwn screen and baseline visit (-28 day to -1 day)</a:t>
            </a:r>
          </a:p>
          <a:p>
            <a:r>
              <a:rPr lang="en-US" dirty="0" smtClean="0"/>
              <a:t>Criterion Validity – Relationship btwn FVC and DLCO, Aa, 6MWD, UCSD-SOBQ, SGRQ, SF36</a:t>
            </a:r>
          </a:p>
          <a:p>
            <a:r>
              <a:rPr lang="en-US" dirty="0" smtClean="0"/>
              <a:t>Construct Validity – compare mean %pred FVC across subgroups presumed to have diff levels based on DLCO, Aa, 6MWD, UCSD-SOBQ, SGRQ, SF36</a:t>
            </a:r>
          </a:p>
          <a:p>
            <a:r>
              <a:rPr lang="en-US" dirty="0" smtClean="0"/>
              <a:t>Responsiveness – Change in 24 wk FVC and changes in DLCO, Aa, 6MWD, UCSD-SOBQ, SGRQ, SF36 as well as death at 1 year</a:t>
            </a:r>
          </a:p>
          <a:p>
            <a:endParaRPr lang="en-US" dirty="0" smtClean="0"/>
          </a:p>
          <a:p>
            <a:r>
              <a:rPr lang="en-US" dirty="0" smtClean="0"/>
              <a:t>Distribution based MCID – included SEM (multiply estimated sd at base for all subjects by square root of one minus the estimated reliability coefficient.  One SEM defined as MCID.</a:t>
            </a:r>
          </a:p>
          <a:p>
            <a:r>
              <a:rPr lang="en-US" dirty="0" smtClean="0"/>
              <a:t>Effect size MCID – Divide difference in mean % predicted FVC at baseline and week 48 by sd of measure at baseline.  Change in ES of 0.2 – 0.5 approximates MCID</a:t>
            </a:r>
          </a:p>
          <a:p>
            <a:r>
              <a:rPr lang="en-US" dirty="0" smtClean="0"/>
              <a:t>Patient referencing – Defined by patient global rating of change in health status at 48 wks (much better, somewhat better, same, somewhat worse, much worse – 2</a:t>
            </a:r>
            <a:r>
              <a:rPr lang="en-US" baseline="30000" dirty="0" smtClean="0"/>
              <a:t>nd</a:t>
            </a:r>
            <a:r>
              <a:rPr lang="en-US" dirty="0" smtClean="0"/>
              <a:t> and 4</a:t>
            </a:r>
            <a:r>
              <a:rPr lang="en-US" baseline="30000" dirty="0" smtClean="0"/>
              <a:t>th</a:t>
            </a:r>
            <a:r>
              <a:rPr lang="en-US" dirty="0" smtClean="0"/>
              <a:t> felt MCID)</a:t>
            </a:r>
          </a:p>
          <a:p>
            <a:r>
              <a:rPr lang="en-US" dirty="0" smtClean="0"/>
              <a:t>Criterion referencing – estimate diff in FVC btwn pts that did and did/not experience hospitalization, death in 48 wks)</a:t>
            </a:r>
          </a:p>
          <a:p>
            <a:endParaRPr lang="en-US" dirty="0" smtClean="0"/>
          </a:p>
          <a:p>
            <a:endParaRPr lang="en-US" dirty="0" smtClean="0"/>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fld id="{684082D1-FE9B-42BC-89AD-743980B60DC7}" type="slidenum">
              <a:rPr lang="en-US" sz="1200" b="0">
                <a:solidFill>
                  <a:schemeClr val="tx1"/>
                </a:solidFill>
                <a:latin typeface="Times New Roman" pitchFamily="18" charset="0"/>
              </a:rPr>
              <a:pPr/>
              <a:t>26</a:t>
            </a:fld>
            <a:endParaRPr lang="en-US" sz="1200" b="0" dirty="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9F79F-2198-4278-BCCB-626D0703ED82}" type="slidenum">
              <a:rPr lang="en-US"/>
              <a:pPr/>
              <a:t>28</a:t>
            </a:fld>
            <a:endParaRPr lang="en-US" dirty="0"/>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r>
              <a:rPr lang="en-US" b="1" dirty="0"/>
              <a:t>Prognostic Indicators: Baseline DL</a:t>
            </a:r>
            <a:r>
              <a:rPr lang="en-US" b="1" baseline="-25000" dirty="0"/>
              <a:t>CO</a:t>
            </a:r>
            <a:r>
              <a:rPr lang="en-US" b="1" dirty="0"/>
              <a:t> and Change in FVC Are Associated With a Poor Prognosis</a:t>
            </a:r>
          </a:p>
          <a:p>
            <a:endParaRPr lang="en-US" dirty="0"/>
          </a:p>
          <a:p>
            <a:r>
              <a:rPr lang="en-US" dirty="0"/>
              <a:t>Jegal and colleagues evaluated the predictive value of physiologic parameters, including short-term changes in lung function, in 179 patients (131 with IPF; 48 with NSIP). After 6 months of follow-up, a multivariate analysis identified a number of factors that were predictive for poor prognosis. The 6-month change in FVC, the initial DL</a:t>
            </a:r>
            <a:r>
              <a:rPr lang="en-US" baseline="-25000" dirty="0"/>
              <a:t>CO</a:t>
            </a:r>
            <a:r>
              <a:rPr lang="en-US" dirty="0"/>
              <a:t>, and male gender were all statistically significant predictors of survival. It is possible a combination of these factors (such as baseline DL</a:t>
            </a:r>
            <a:r>
              <a:rPr lang="en-US" baseline="-25000" dirty="0"/>
              <a:t>co</a:t>
            </a:r>
            <a:r>
              <a:rPr lang="en-US" dirty="0"/>
              <a:t> and change in FVC) may be useful predictors of survival.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Jegal Y, Kim DS, Shim TS, et al. Physiology is a stronger predictor of survival than pathology in fibrotic interstitial pneumonia. </a:t>
            </a:r>
            <a:r>
              <a:rPr lang="en-US" i="1" dirty="0"/>
              <a:t>Am J Respir Crit Care Med</a:t>
            </a:r>
            <a:r>
              <a:rPr lang="en-US" dirty="0"/>
              <a:t>. 2005;171:639-644.</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3000" y="685800"/>
            <a:ext cx="4572000" cy="3429000"/>
          </a:xfrm>
          <a:ln/>
        </p:spPr>
      </p:sp>
      <p:sp>
        <p:nvSpPr>
          <p:cNvPr id="50179" name="Rectangle 3"/>
          <p:cNvSpPr>
            <a:spLocks noGrp="1" noChangeArrowheads="1"/>
          </p:cNvSpPr>
          <p:nvPr>
            <p:ph type="body" idx="1"/>
          </p:nvPr>
        </p:nvSpPr>
        <p:spPr>
          <a:xfrm>
            <a:off x="913991" y="4307481"/>
            <a:ext cx="5030018" cy="4273440"/>
          </a:xfrm>
          <a:noFill/>
          <a:ln/>
        </p:spPr>
        <p:txBody>
          <a:bodyPr/>
          <a:lstStyle/>
          <a:p>
            <a:r>
              <a:rPr lang="en-US" b="1" dirty="0" smtClean="0"/>
              <a:t>Baseline Desaturation on 6MWT Predicts Decreased Survival in IPF</a:t>
            </a:r>
          </a:p>
          <a:p>
            <a:endParaRPr lang="en-US" b="1" dirty="0" smtClean="0"/>
          </a:p>
          <a:p>
            <a:r>
              <a:rPr lang="en-US" dirty="0" smtClean="0"/>
              <a:t>The usefulness of a 6-minute walk test (6MWT) goes beyond diagnosis and functional capacity. Exercise-induced hypoxia is also an index of the severity of interstitial lung disease and can define prognosis in terms of mortality. Lama and colleagues followed 83 consecutive patients from the University of Michigan Fibrotic Lung Disease database with biopsy-proven IPF with a 6MWT and found that patients with oxygen desaturation (SaO</a:t>
            </a:r>
            <a:r>
              <a:rPr lang="en-US" baseline="-25000" dirty="0" smtClean="0"/>
              <a:t>2</a:t>
            </a:r>
            <a:r>
              <a:rPr lang="en-US" dirty="0" smtClean="0"/>
              <a:t> </a:t>
            </a:r>
            <a:r>
              <a:rPr lang="en-US" dirty="0" smtClean="0">
                <a:sym typeface="Symbol" pitchFamily="18" charset="2"/>
              </a:rPr>
              <a:t></a:t>
            </a:r>
            <a:r>
              <a:rPr lang="en-US" dirty="0" smtClean="0"/>
              <a:t> 88% during the 6MWT) had significantly reduced survival when compared to those who did not desaturate (</a:t>
            </a:r>
            <a:r>
              <a:rPr lang="en-US" i="1" dirty="0" smtClean="0"/>
              <a:t>P</a:t>
            </a:r>
            <a:r>
              <a:rPr lang="en-US" dirty="0" smtClean="0"/>
              <a:t> = 0.0018). After adjusting for age, sex, smoking history, baseline, DL</a:t>
            </a:r>
            <a:r>
              <a:rPr lang="en-US" baseline="-25000" dirty="0" smtClean="0"/>
              <a:t>co </a:t>
            </a:r>
            <a:r>
              <a:rPr lang="en-US" dirty="0" smtClean="0"/>
              <a:t>% predicted, FVC % predicted, resting saturation, and histologic diagnosis, IPF patients with a 6MWT desaturation had 4.2 times the risk of death when compared to the IPF patients who did not experience desaturation (</a:t>
            </a:r>
            <a:r>
              <a:rPr lang="en-US" i="1" dirty="0" smtClean="0"/>
              <a:t>P</a:t>
            </a:r>
            <a:r>
              <a:rPr lang="en-US" dirty="0" smtClean="0"/>
              <a:t> = 0.01). The relative 4-year survival rates for patients with IPF in this study were 69% for those who did not experience desaturation during the 6MWT and 35% for those who did experience desaturation.</a:t>
            </a:r>
          </a:p>
          <a:p>
            <a:endParaRPr lang="en-US" dirty="0" smtClean="0"/>
          </a:p>
          <a:p>
            <a:endParaRPr lang="en-US" sz="900" dirty="0"/>
          </a:p>
          <a:p>
            <a:endParaRPr lang="en-US" sz="900" dirty="0"/>
          </a:p>
          <a:p>
            <a:endParaRPr lang="en-US" sz="900" dirty="0"/>
          </a:p>
          <a:p>
            <a:endParaRPr lang="en-US" sz="900" dirty="0"/>
          </a:p>
          <a:p>
            <a:endParaRPr lang="en-US" dirty="0" smtClean="0"/>
          </a:p>
          <a:p>
            <a:r>
              <a:rPr lang="en-US" dirty="0" smtClean="0"/>
              <a:t>Lama VN, Flaherty KR, Toews GB, et al. Prognostic value of desaturation during a        6-minute walk test in idiopathic interstitial pneumonia. </a:t>
            </a:r>
            <a:r>
              <a:rPr lang="en-US" i="1" dirty="0" smtClean="0"/>
              <a:t>Am J Respir Crit Care Med.</a:t>
            </a:r>
            <a:r>
              <a:rPr lang="en-US" dirty="0" smtClean="0"/>
              <a:t> 2003;168:1084-1090.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DB9EF506-E63C-475A-AA97-F97F4AE0D3AB}" type="slidenum">
              <a:rPr lang="en-US" b="0">
                <a:solidFill>
                  <a:schemeClr val="tx1"/>
                </a:solidFill>
              </a:rPr>
              <a:pPr/>
              <a:t>5</a:t>
            </a:fld>
            <a:endParaRPr lang="en-US" b="0" dirty="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E6A85F41-7DDF-4B62-88BF-55A10A684064}" type="slidenum">
              <a:rPr lang="en-US" b="0">
                <a:solidFill>
                  <a:schemeClr val="tx1"/>
                </a:solidFill>
              </a:rPr>
              <a:pPr/>
              <a:t>7</a:t>
            </a:fld>
            <a:endParaRPr lang="en-US" b="0" dirty="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349955D1-624E-4C81-8850-4F00F946F9BD}" type="slidenum">
              <a:rPr lang="en-US" b="0">
                <a:solidFill>
                  <a:schemeClr val="tx1"/>
                </a:solidFill>
              </a:rPr>
              <a:pPr/>
              <a:t>13</a:t>
            </a:fld>
            <a:endParaRPr lang="en-US" b="0" dirty="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50BAB480-E3BE-4CFD-8910-4ACAF391C3B1}" type="slidenum">
              <a:rPr lang="en-US" b="0">
                <a:solidFill>
                  <a:schemeClr val="tx1"/>
                </a:solidFill>
              </a:rPr>
              <a:pPr/>
              <a:t>14</a:t>
            </a:fld>
            <a:endParaRPr lang="en-US" b="0" dirty="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21BD0C7E-ED64-4E7D-B738-76228D19CEBD}" type="slidenum">
              <a:rPr lang="en-US" b="0">
                <a:solidFill>
                  <a:schemeClr val="tx1"/>
                </a:solidFill>
              </a:rPr>
              <a:pPr/>
              <a:t>15</a:t>
            </a:fld>
            <a:endParaRPr lang="en-US" b="0" dirty="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BBAF3B-07C4-4B77-AECD-0A2D3DC1CFA0}" type="slidenum">
              <a:rPr lang="en-US" smtClean="0"/>
              <a:pPr>
                <a:defRPr/>
              </a:pPr>
              <a:t>16</a:t>
            </a:fld>
            <a:endParaRPr lang="en-US" dirty="0"/>
          </a:p>
        </p:txBody>
      </p:sp>
    </p:spTree>
    <p:extLst>
      <p:ext uri="{BB962C8B-B14F-4D97-AF65-F5344CB8AC3E}">
        <p14:creationId xmlns:p14="http://schemas.microsoft.com/office/powerpoint/2010/main" val="308616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fld id="{A04BBF1C-10CB-4AE6-8D36-D202F81F9C0F}" type="slidenum">
              <a:rPr lang="en-US" b="0">
                <a:solidFill>
                  <a:schemeClr val="tx1"/>
                </a:solidFill>
              </a:rPr>
              <a:pPr/>
              <a:t>18</a:t>
            </a:fld>
            <a:endParaRPr lang="en-US" b="0" dirty="0">
              <a:solidFill>
                <a:schemeClr val="tx1"/>
              </a:solidFill>
            </a:endParaRPr>
          </a:p>
        </p:txBody>
      </p:sp>
      <p:sp>
        <p:nvSpPr>
          <p:cNvPr id="63491"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3492" name="Rectangle 3"/>
          <p:cNvSpPr>
            <a:spLocks noGrp="1" noChangeArrowheads="1"/>
          </p:cNvSpPr>
          <p:nvPr>
            <p:ph type="body" idx="1"/>
          </p:nvPr>
        </p:nvSpPr>
        <p:spPr>
          <a:xfrm>
            <a:off x="914400" y="4343400"/>
            <a:ext cx="5027613" cy="41132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FA25869C-40FE-4420-8AE0-479AD29FEEF0}" type="slidenum">
              <a:rPr lang="en-US"/>
              <a:pPr/>
              <a:t>20</a:t>
            </a:fld>
            <a:endParaRPr lang="en-US" dirty="0"/>
          </a:p>
        </p:txBody>
      </p:sp>
      <p:sp>
        <p:nvSpPr>
          <p:cNvPr id="137218" name="Rectangle 2"/>
          <p:cNvSpPr>
            <a:spLocks noGrp="1" noRot="1" noChangeAspect="1" noChangeArrowheads="1" noTextEdit="1"/>
          </p:cNvSpPr>
          <p:nvPr>
            <p:ph type="sldImg"/>
          </p:nvPr>
        </p:nvSpPr>
        <p:spPr>
          <a:xfrm>
            <a:off x="1144588" y="685800"/>
            <a:ext cx="4572000" cy="3429000"/>
          </a:xfrm>
          <a:ln/>
        </p:spPr>
      </p:sp>
      <p:sp>
        <p:nvSpPr>
          <p:cNvPr id="137219" name="Rectangle 3"/>
          <p:cNvSpPr>
            <a:spLocks noGrp="1" noChangeArrowheads="1"/>
          </p:cNvSpPr>
          <p:nvPr>
            <p:ph type="body" idx="1"/>
          </p:nvPr>
        </p:nvSpPr>
        <p:spPr>
          <a:xfrm>
            <a:off x="915988" y="4341813"/>
            <a:ext cx="5026025" cy="4116387"/>
          </a:xfrm>
          <a:ln/>
        </p:spPr>
        <p:txBody>
          <a:bodyPr lIns="91567" tIns="45784" rIns="91567" bIns="45784"/>
          <a:lstStyle/>
          <a:p>
            <a:r>
              <a:rPr lang="en-US" dirty="0">
                <a:latin typeface="Tahoma" pitchFamily="34" charset="0"/>
              </a:rPr>
              <a:t>Prone CT through the lung bases shows irregular septal thickening and reticular abnormality. No honeycombing is shown in this patient with early, biopsy proven UIP</a:t>
            </a:r>
            <a:endParaRPr lang="en-US" dirty="0"/>
          </a:p>
          <a:p>
            <a:r>
              <a:rPr lang="en-US" dirty="0">
                <a:latin typeface="Arial" charset="0"/>
              </a:rPr>
              <a:t>This HRCT scan shows a reticular pattern with a predominantly subpleural distribution in a patient with mid- to late-stage IPF. Septal thickening and honeycombing are also seen.</a:t>
            </a:r>
          </a:p>
          <a:p>
            <a:endParaRPr lang="en-US" dirty="0">
              <a:latin typeface="Arial" charset="0"/>
            </a:endParaRPr>
          </a:p>
          <a:p>
            <a:endParaRPr lang="en-US" dirty="0"/>
          </a:p>
          <a:p>
            <a:endParaRPr lang="en-US" dirty="0"/>
          </a:p>
          <a:p>
            <a:endParaRPr lang="en-US" dirty="0"/>
          </a:p>
        </p:txBody>
      </p:sp>
      <p:sp>
        <p:nvSpPr>
          <p:cNvPr id="137220" name="Text Box 4"/>
          <p:cNvSpPr txBox="1">
            <a:spLocks noChangeArrowheads="1"/>
          </p:cNvSpPr>
          <p:nvPr/>
        </p:nvSpPr>
        <p:spPr bwMode="auto">
          <a:xfrm>
            <a:off x="203200" y="3221038"/>
            <a:ext cx="8477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00" tIns="46150" rIns="92300" bIns="46150">
            <a:spAutoFit/>
          </a:bodyPr>
          <a:lstStyle>
            <a:lvl1pPr algn="l" defTabSz="923925">
              <a:defRPr sz="2400">
                <a:solidFill>
                  <a:schemeClr val="tx1"/>
                </a:solidFill>
                <a:latin typeface="Times" pitchFamily="18" charset="0"/>
              </a:defRPr>
            </a:lvl1pPr>
            <a:lvl2pPr marL="460375" algn="l" defTabSz="923925">
              <a:defRPr sz="2400">
                <a:solidFill>
                  <a:schemeClr val="tx1"/>
                </a:solidFill>
                <a:latin typeface="Times" pitchFamily="18" charset="0"/>
              </a:defRPr>
            </a:lvl2pPr>
            <a:lvl3pPr marL="923925" algn="l" defTabSz="923925">
              <a:defRPr sz="2400">
                <a:solidFill>
                  <a:schemeClr val="tx1"/>
                </a:solidFill>
                <a:latin typeface="Times" pitchFamily="18" charset="0"/>
              </a:defRPr>
            </a:lvl3pPr>
            <a:lvl4pPr marL="1385888" algn="l" defTabSz="923925">
              <a:defRPr sz="2400">
                <a:solidFill>
                  <a:schemeClr val="tx1"/>
                </a:solidFill>
                <a:latin typeface="Times" pitchFamily="18" charset="0"/>
              </a:defRPr>
            </a:lvl4pPr>
            <a:lvl5pPr marL="1846263" algn="l" defTabSz="923925">
              <a:defRPr sz="2400">
                <a:solidFill>
                  <a:schemeClr val="tx1"/>
                </a:solidFill>
                <a:latin typeface="Times" pitchFamily="18" charset="0"/>
              </a:defRPr>
            </a:lvl5pPr>
            <a:lvl6pPr marL="2303463" defTabSz="923925" eaLnBrk="0" fontAlgn="base" hangingPunct="0">
              <a:spcBef>
                <a:spcPct val="0"/>
              </a:spcBef>
              <a:spcAft>
                <a:spcPct val="0"/>
              </a:spcAft>
              <a:defRPr sz="2400">
                <a:solidFill>
                  <a:schemeClr val="tx1"/>
                </a:solidFill>
                <a:latin typeface="Times" pitchFamily="18" charset="0"/>
              </a:defRPr>
            </a:lvl6pPr>
            <a:lvl7pPr marL="2760663" defTabSz="923925" eaLnBrk="0" fontAlgn="base" hangingPunct="0">
              <a:spcBef>
                <a:spcPct val="0"/>
              </a:spcBef>
              <a:spcAft>
                <a:spcPct val="0"/>
              </a:spcAft>
              <a:defRPr sz="2400">
                <a:solidFill>
                  <a:schemeClr val="tx1"/>
                </a:solidFill>
                <a:latin typeface="Times" pitchFamily="18" charset="0"/>
              </a:defRPr>
            </a:lvl7pPr>
            <a:lvl8pPr marL="3217863" defTabSz="923925" eaLnBrk="0" fontAlgn="base" hangingPunct="0">
              <a:spcBef>
                <a:spcPct val="0"/>
              </a:spcBef>
              <a:spcAft>
                <a:spcPct val="0"/>
              </a:spcAft>
              <a:defRPr sz="2400">
                <a:solidFill>
                  <a:schemeClr val="tx1"/>
                </a:solidFill>
                <a:latin typeface="Times" pitchFamily="18" charset="0"/>
              </a:defRPr>
            </a:lvl8pPr>
            <a:lvl9pPr marL="3675063" defTabSz="923925" eaLnBrk="0" fontAlgn="base" hangingPunct="0">
              <a:spcBef>
                <a:spcPct val="0"/>
              </a:spcBef>
              <a:spcAft>
                <a:spcPct val="0"/>
              </a:spcAft>
              <a:defRPr sz="2400">
                <a:solidFill>
                  <a:schemeClr val="tx1"/>
                </a:solidFill>
                <a:latin typeface="Times" pitchFamily="18" charset="0"/>
              </a:defRPr>
            </a:lvl9pPr>
          </a:lstStyle>
          <a:p>
            <a:pPr eaLnBrk="1" hangingPunct="1">
              <a:lnSpc>
                <a:spcPct val="115000"/>
              </a:lnSpc>
            </a:pPr>
            <a:r>
              <a:rPr lang="en-US" sz="1200" dirty="0">
                <a:latin typeface="Arial" charset="0"/>
              </a:rPr>
              <a:t>Diagnosis</a:t>
            </a:r>
          </a:p>
        </p:txBody>
      </p:sp>
      <p:sp>
        <p:nvSpPr>
          <p:cNvPr id="137221" name="Text Box 5"/>
          <p:cNvSpPr txBox="1">
            <a:spLocks noChangeArrowheads="1"/>
          </p:cNvSpPr>
          <p:nvPr/>
        </p:nvSpPr>
        <p:spPr bwMode="auto">
          <a:xfrm>
            <a:off x="5668963" y="3136900"/>
            <a:ext cx="5540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00" tIns="46150" rIns="92300" bIns="46150">
            <a:spAutoFit/>
          </a:bodyPr>
          <a:lstStyle>
            <a:lvl1pPr algn="l" defTabSz="923925">
              <a:defRPr sz="2400">
                <a:solidFill>
                  <a:schemeClr val="tx1"/>
                </a:solidFill>
                <a:latin typeface="Times" pitchFamily="18" charset="0"/>
              </a:defRPr>
            </a:lvl1pPr>
            <a:lvl2pPr marL="460375" algn="l" defTabSz="923925">
              <a:defRPr sz="2400">
                <a:solidFill>
                  <a:schemeClr val="tx1"/>
                </a:solidFill>
                <a:latin typeface="Times" pitchFamily="18" charset="0"/>
              </a:defRPr>
            </a:lvl2pPr>
            <a:lvl3pPr marL="923925" algn="l" defTabSz="923925">
              <a:defRPr sz="2400">
                <a:solidFill>
                  <a:schemeClr val="tx1"/>
                </a:solidFill>
                <a:latin typeface="Times" pitchFamily="18" charset="0"/>
              </a:defRPr>
            </a:lvl3pPr>
            <a:lvl4pPr marL="1385888" algn="l" defTabSz="923925">
              <a:defRPr sz="2400">
                <a:solidFill>
                  <a:schemeClr val="tx1"/>
                </a:solidFill>
                <a:latin typeface="Times" pitchFamily="18" charset="0"/>
              </a:defRPr>
            </a:lvl4pPr>
            <a:lvl5pPr marL="1846263" algn="l" defTabSz="923925">
              <a:defRPr sz="2400">
                <a:solidFill>
                  <a:schemeClr val="tx1"/>
                </a:solidFill>
                <a:latin typeface="Times" pitchFamily="18" charset="0"/>
              </a:defRPr>
            </a:lvl5pPr>
            <a:lvl6pPr marL="2303463" defTabSz="923925" eaLnBrk="0" fontAlgn="base" hangingPunct="0">
              <a:spcBef>
                <a:spcPct val="0"/>
              </a:spcBef>
              <a:spcAft>
                <a:spcPct val="0"/>
              </a:spcAft>
              <a:defRPr sz="2400">
                <a:solidFill>
                  <a:schemeClr val="tx1"/>
                </a:solidFill>
                <a:latin typeface="Times" pitchFamily="18" charset="0"/>
              </a:defRPr>
            </a:lvl6pPr>
            <a:lvl7pPr marL="2760663" defTabSz="923925" eaLnBrk="0" fontAlgn="base" hangingPunct="0">
              <a:spcBef>
                <a:spcPct val="0"/>
              </a:spcBef>
              <a:spcAft>
                <a:spcPct val="0"/>
              </a:spcAft>
              <a:defRPr sz="2400">
                <a:solidFill>
                  <a:schemeClr val="tx1"/>
                </a:solidFill>
                <a:latin typeface="Times" pitchFamily="18" charset="0"/>
              </a:defRPr>
            </a:lvl7pPr>
            <a:lvl8pPr marL="3217863" defTabSz="923925" eaLnBrk="0" fontAlgn="base" hangingPunct="0">
              <a:spcBef>
                <a:spcPct val="0"/>
              </a:spcBef>
              <a:spcAft>
                <a:spcPct val="0"/>
              </a:spcAft>
              <a:defRPr sz="2400">
                <a:solidFill>
                  <a:schemeClr val="tx1"/>
                </a:solidFill>
                <a:latin typeface="Times" pitchFamily="18" charset="0"/>
              </a:defRPr>
            </a:lvl8pPr>
            <a:lvl9pPr marL="3675063" defTabSz="923925" eaLnBrk="0" fontAlgn="base" hangingPunct="0">
              <a:spcBef>
                <a:spcPct val="0"/>
              </a:spcBef>
              <a:spcAft>
                <a:spcPct val="0"/>
              </a:spcAft>
              <a:defRPr sz="2400">
                <a:solidFill>
                  <a:schemeClr val="tx1"/>
                </a:solidFill>
                <a:latin typeface="Times" pitchFamily="18" charset="0"/>
              </a:defRPr>
            </a:lvl9pPr>
          </a:lstStyle>
          <a:p>
            <a:pPr eaLnBrk="1" hangingPunct="1">
              <a:lnSpc>
                <a:spcPct val="115000"/>
              </a:lnSpc>
            </a:pPr>
            <a:r>
              <a:rPr lang="en-US" sz="1200" dirty="0">
                <a:latin typeface="Arial" charset="0"/>
              </a:rPr>
              <a:t>1 Min</a:t>
            </a:r>
          </a:p>
        </p:txBody>
      </p:sp>
      <p:sp>
        <p:nvSpPr>
          <p:cNvPr id="137222" name="Text Box 6"/>
          <p:cNvSpPr txBox="1">
            <a:spLocks noChangeArrowheads="1"/>
          </p:cNvSpPr>
          <p:nvPr/>
        </p:nvSpPr>
        <p:spPr bwMode="auto">
          <a:xfrm>
            <a:off x="5746750" y="3898900"/>
            <a:ext cx="1027113"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00" tIns="46150" rIns="92300" bIns="46150">
            <a:spAutoFit/>
          </a:bodyPr>
          <a:lstStyle>
            <a:lvl1pPr algn="l" defTabSz="923925">
              <a:defRPr sz="2400">
                <a:solidFill>
                  <a:schemeClr val="tx1"/>
                </a:solidFill>
                <a:latin typeface="Times" pitchFamily="18" charset="0"/>
              </a:defRPr>
            </a:lvl1pPr>
            <a:lvl2pPr marL="460375" algn="l" defTabSz="923925">
              <a:defRPr sz="2400">
                <a:solidFill>
                  <a:schemeClr val="tx1"/>
                </a:solidFill>
                <a:latin typeface="Times" pitchFamily="18" charset="0"/>
              </a:defRPr>
            </a:lvl2pPr>
            <a:lvl3pPr marL="923925" algn="l" defTabSz="923925">
              <a:defRPr sz="2400">
                <a:solidFill>
                  <a:schemeClr val="tx1"/>
                </a:solidFill>
                <a:latin typeface="Times" pitchFamily="18" charset="0"/>
              </a:defRPr>
            </a:lvl3pPr>
            <a:lvl4pPr marL="1385888" algn="l" defTabSz="923925">
              <a:defRPr sz="2400">
                <a:solidFill>
                  <a:schemeClr val="tx1"/>
                </a:solidFill>
                <a:latin typeface="Times" pitchFamily="18" charset="0"/>
              </a:defRPr>
            </a:lvl4pPr>
            <a:lvl5pPr marL="1846263" algn="l" defTabSz="923925">
              <a:defRPr sz="2400">
                <a:solidFill>
                  <a:schemeClr val="tx1"/>
                </a:solidFill>
                <a:latin typeface="Times" pitchFamily="18" charset="0"/>
              </a:defRPr>
            </a:lvl5pPr>
            <a:lvl6pPr marL="2303463" defTabSz="923925" eaLnBrk="0" fontAlgn="base" hangingPunct="0">
              <a:spcBef>
                <a:spcPct val="0"/>
              </a:spcBef>
              <a:spcAft>
                <a:spcPct val="0"/>
              </a:spcAft>
              <a:defRPr sz="2400">
                <a:solidFill>
                  <a:schemeClr val="tx1"/>
                </a:solidFill>
                <a:latin typeface="Times" pitchFamily="18" charset="0"/>
              </a:defRPr>
            </a:lvl6pPr>
            <a:lvl7pPr marL="2760663" defTabSz="923925" eaLnBrk="0" fontAlgn="base" hangingPunct="0">
              <a:spcBef>
                <a:spcPct val="0"/>
              </a:spcBef>
              <a:spcAft>
                <a:spcPct val="0"/>
              </a:spcAft>
              <a:defRPr sz="2400">
                <a:solidFill>
                  <a:schemeClr val="tx1"/>
                </a:solidFill>
                <a:latin typeface="Times" pitchFamily="18" charset="0"/>
              </a:defRPr>
            </a:lvl7pPr>
            <a:lvl8pPr marL="3217863" defTabSz="923925" eaLnBrk="0" fontAlgn="base" hangingPunct="0">
              <a:spcBef>
                <a:spcPct val="0"/>
              </a:spcBef>
              <a:spcAft>
                <a:spcPct val="0"/>
              </a:spcAft>
              <a:defRPr sz="2400">
                <a:solidFill>
                  <a:schemeClr val="tx1"/>
                </a:solidFill>
                <a:latin typeface="Times" pitchFamily="18" charset="0"/>
              </a:defRPr>
            </a:lvl8pPr>
            <a:lvl9pPr marL="3675063" defTabSz="923925" eaLnBrk="0" fontAlgn="base" hangingPunct="0">
              <a:spcBef>
                <a:spcPct val="0"/>
              </a:spcBef>
              <a:spcAft>
                <a:spcPct val="0"/>
              </a:spcAft>
              <a:defRPr sz="2400">
                <a:solidFill>
                  <a:schemeClr val="tx1"/>
                </a:solidFill>
                <a:latin typeface="Times" pitchFamily="18" charset="0"/>
              </a:defRPr>
            </a:lvl9pPr>
          </a:lstStyle>
          <a:p>
            <a:pPr eaLnBrk="1" hangingPunct="1">
              <a:lnSpc>
                <a:spcPct val="115000"/>
              </a:lnSpc>
            </a:pPr>
            <a:r>
              <a:rPr lang="en-US" sz="1200" dirty="0">
                <a:latin typeface="Arial" charset="0"/>
              </a:rPr>
              <a:t>Yes: 2 clicks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08B893-EB27-497E-9F61-71BC0DB2510F}" type="slidenum">
              <a:rPr lang="en-US"/>
              <a:pPr>
                <a:defRPr/>
              </a:pPr>
              <a:t>‹#›</a:t>
            </a:fld>
            <a:endParaRPr lang="en-US" dirty="0"/>
          </a:p>
        </p:txBody>
      </p:sp>
    </p:spTree>
    <p:extLst>
      <p:ext uri="{BB962C8B-B14F-4D97-AF65-F5344CB8AC3E}">
        <p14:creationId xmlns:p14="http://schemas.microsoft.com/office/powerpoint/2010/main" val="10989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36BE39F-BAB6-4C0A-BF3A-FF07BC5D9C03}" type="slidenum">
              <a:rPr lang="en-US"/>
              <a:pPr>
                <a:defRPr/>
              </a:pPr>
              <a:t>‹#›</a:t>
            </a:fld>
            <a:endParaRPr lang="en-US" dirty="0"/>
          </a:p>
        </p:txBody>
      </p:sp>
    </p:spTree>
    <p:extLst>
      <p:ext uri="{BB962C8B-B14F-4D97-AF65-F5344CB8AC3E}">
        <p14:creationId xmlns:p14="http://schemas.microsoft.com/office/powerpoint/2010/main" val="412159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535053-E97C-4580-B10F-C87A52A16AF5}" type="slidenum">
              <a:rPr lang="en-US"/>
              <a:pPr>
                <a:defRPr/>
              </a:pPr>
              <a:t>‹#›</a:t>
            </a:fld>
            <a:endParaRPr lang="en-US" dirty="0"/>
          </a:p>
        </p:txBody>
      </p:sp>
    </p:spTree>
    <p:extLst>
      <p:ext uri="{BB962C8B-B14F-4D97-AF65-F5344CB8AC3E}">
        <p14:creationId xmlns:p14="http://schemas.microsoft.com/office/powerpoint/2010/main" val="377040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7887E8B-856B-4C0D-9D1C-94B29A8EAA1F}" type="slidenum">
              <a:rPr lang="en-US"/>
              <a:pPr>
                <a:defRPr/>
              </a:pPr>
              <a:t>‹#›</a:t>
            </a:fld>
            <a:endParaRPr lang="en-US" dirty="0"/>
          </a:p>
        </p:txBody>
      </p:sp>
    </p:spTree>
    <p:extLst>
      <p:ext uri="{BB962C8B-B14F-4D97-AF65-F5344CB8AC3E}">
        <p14:creationId xmlns:p14="http://schemas.microsoft.com/office/powerpoint/2010/main" val="214062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CB44C6-DB70-40CF-BDE2-4B6E607668A2}" type="slidenum">
              <a:rPr lang="en-US"/>
              <a:pPr>
                <a:defRPr/>
              </a:pPr>
              <a:t>‹#›</a:t>
            </a:fld>
            <a:endParaRPr lang="en-US" dirty="0"/>
          </a:p>
        </p:txBody>
      </p:sp>
    </p:spTree>
    <p:extLst>
      <p:ext uri="{BB962C8B-B14F-4D97-AF65-F5344CB8AC3E}">
        <p14:creationId xmlns:p14="http://schemas.microsoft.com/office/powerpoint/2010/main" val="76729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7E8E8A-11CD-40D0-971D-F80D107B3185}" type="slidenum">
              <a:rPr lang="en-US"/>
              <a:pPr>
                <a:defRPr/>
              </a:pPr>
              <a:t>‹#›</a:t>
            </a:fld>
            <a:endParaRPr lang="en-US" dirty="0"/>
          </a:p>
        </p:txBody>
      </p:sp>
    </p:spTree>
    <p:extLst>
      <p:ext uri="{BB962C8B-B14F-4D97-AF65-F5344CB8AC3E}">
        <p14:creationId xmlns:p14="http://schemas.microsoft.com/office/powerpoint/2010/main" val="326163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DCD10B5-DBC0-4F29-9096-6CA05ACD2389}" type="slidenum">
              <a:rPr lang="en-US"/>
              <a:pPr>
                <a:defRPr/>
              </a:pPr>
              <a:t>‹#›</a:t>
            </a:fld>
            <a:endParaRPr lang="en-US" dirty="0"/>
          </a:p>
        </p:txBody>
      </p:sp>
    </p:spTree>
    <p:extLst>
      <p:ext uri="{BB962C8B-B14F-4D97-AF65-F5344CB8AC3E}">
        <p14:creationId xmlns:p14="http://schemas.microsoft.com/office/powerpoint/2010/main" val="4061519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6558994-29C8-4B03-8A3A-32D641331B4E}" type="slidenum">
              <a:rPr lang="en-US"/>
              <a:pPr>
                <a:defRPr/>
              </a:pPr>
              <a:t>‹#›</a:t>
            </a:fld>
            <a:endParaRPr lang="en-US" dirty="0"/>
          </a:p>
        </p:txBody>
      </p:sp>
    </p:spTree>
    <p:extLst>
      <p:ext uri="{BB962C8B-B14F-4D97-AF65-F5344CB8AC3E}">
        <p14:creationId xmlns:p14="http://schemas.microsoft.com/office/powerpoint/2010/main" val="3104241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B18721-925E-44A7-8233-616F9EB93B17}" type="slidenum">
              <a:rPr lang="en-US"/>
              <a:pPr>
                <a:defRPr/>
              </a:pPr>
              <a:t>‹#›</a:t>
            </a:fld>
            <a:endParaRPr lang="en-US" dirty="0"/>
          </a:p>
        </p:txBody>
      </p:sp>
    </p:spTree>
    <p:extLst>
      <p:ext uri="{BB962C8B-B14F-4D97-AF65-F5344CB8AC3E}">
        <p14:creationId xmlns:p14="http://schemas.microsoft.com/office/powerpoint/2010/main" val="20844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924BC3-B00E-4637-9427-BE987A6DC919}" type="slidenum">
              <a:rPr lang="en-US"/>
              <a:pPr>
                <a:defRPr/>
              </a:pPr>
              <a:t>‹#›</a:t>
            </a:fld>
            <a:endParaRPr lang="en-US" dirty="0"/>
          </a:p>
        </p:txBody>
      </p:sp>
    </p:spTree>
    <p:extLst>
      <p:ext uri="{BB962C8B-B14F-4D97-AF65-F5344CB8AC3E}">
        <p14:creationId xmlns:p14="http://schemas.microsoft.com/office/powerpoint/2010/main" val="598389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86128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E41908-0918-4287-866F-C7730FA92EE7}" type="slidenum">
              <a:rPr lang="en-US"/>
              <a:pPr>
                <a:defRPr/>
              </a:pPr>
              <a:t>‹#›</a:t>
            </a:fld>
            <a:endParaRPr lang="en-US" dirty="0"/>
          </a:p>
        </p:txBody>
      </p:sp>
    </p:spTree>
    <p:extLst>
      <p:ext uri="{BB962C8B-B14F-4D97-AF65-F5344CB8AC3E}">
        <p14:creationId xmlns:p14="http://schemas.microsoft.com/office/powerpoint/2010/main" val="647574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1915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8837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4728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68927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20652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82403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73620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05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05652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4663" y="222250"/>
            <a:ext cx="2044700" cy="5873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2250"/>
            <a:ext cx="5986463" cy="5873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4593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1341C9-1C0B-4D4D-957A-F140A13BEE22}" type="slidenum">
              <a:rPr lang="en-US"/>
              <a:pPr>
                <a:defRPr/>
              </a:pPr>
              <a:t>‹#›</a:t>
            </a:fld>
            <a:endParaRPr lang="en-US" dirty="0"/>
          </a:p>
        </p:txBody>
      </p:sp>
    </p:spTree>
    <p:extLst>
      <p:ext uri="{BB962C8B-B14F-4D97-AF65-F5344CB8AC3E}">
        <p14:creationId xmlns:p14="http://schemas.microsoft.com/office/powerpoint/2010/main" val="2126024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96963" y="22225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48243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2222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04292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sz="3200" b="0" dirty="0">
              <a:solidFill>
                <a:srgbClr val="FFFFFF"/>
              </a:solidFill>
              <a:latin typeface="Arial"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EF85F8E5-9E5C-47EC-AF40-3422241D81E4}" type="slidenum">
              <a:rPr lang="en-US" sz="3200" b="0">
                <a:solidFill>
                  <a:srgbClr val="FFFFFF"/>
                </a:solidFill>
                <a:latin typeface="Arial" charset="0"/>
              </a:rPr>
              <a:pPr>
                <a:defRPr/>
              </a:pPr>
              <a:t>‹#›</a:t>
            </a:fld>
            <a:endParaRPr lang="en-US" sz="3200" b="0" dirty="0">
              <a:solidFill>
                <a:srgbClr val="FFFFFF"/>
              </a:solidFill>
              <a:latin typeface="Arial" charset="0"/>
            </a:endParaRPr>
          </a:p>
        </p:txBody>
      </p:sp>
    </p:spTree>
    <p:extLst>
      <p:ext uri="{BB962C8B-B14F-4D97-AF65-F5344CB8AC3E}">
        <p14:creationId xmlns:p14="http://schemas.microsoft.com/office/powerpoint/2010/main" val="388623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CB785A-2142-4AAB-8887-6CCFAB186E64}" type="slidenum">
              <a:rPr lang="en-US"/>
              <a:pPr>
                <a:defRPr/>
              </a:pPr>
              <a:t>‹#›</a:t>
            </a:fld>
            <a:endParaRPr lang="en-US" dirty="0"/>
          </a:p>
        </p:txBody>
      </p:sp>
    </p:spTree>
    <p:extLst>
      <p:ext uri="{BB962C8B-B14F-4D97-AF65-F5344CB8AC3E}">
        <p14:creationId xmlns:p14="http://schemas.microsoft.com/office/powerpoint/2010/main" val="408271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07ED9B-0F2F-43A0-BB54-5AC89D00C6C2}" type="slidenum">
              <a:rPr lang="en-US"/>
              <a:pPr>
                <a:defRPr/>
              </a:pPr>
              <a:t>‹#›</a:t>
            </a:fld>
            <a:endParaRPr lang="en-US" dirty="0"/>
          </a:p>
        </p:txBody>
      </p:sp>
    </p:spTree>
    <p:extLst>
      <p:ext uri="{BB962C8B-B14F-4D97-AF65-F5344CB8AC3E}">
        <p14:creationId xmlns:p14="http://schemas.microsoft.com/office/powerpoint/2010/main" val="103241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0705869-4061-4FA3-A65C-9E6CEBFBCA02}" type="slidenum">
              <a:rPr lang="en-US"/>
              <a:pPr>
                <a:defRPr/>
              </a:pPr>
              <a:t>‹#›</a:t>
            </a:fld>
            <a:endParaRPr lang="en-US" dirty="0"/>
          </a:p>
        </p:txBody>
      </p:sp>
    </p:spTree>
    <p:extLst>
      <p:ext uri="{BB962C8B-B14F-4D97-AF65-F5344CB8AC3E}">
        <p14:creationId xmlns:p14="http://schemas.microsoft.com/office/powerpoint/2010/main" val="260311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9F4708E-AE9C-4E19-8701-A9D271692FD2}" type="slidenum">
              <a:rPr lang="en-US"/>
              <a:pPr>
                <a:defRPr/>
              </a:pPr>
              <a:t>‹#›</a:t>
            </a:fld>
            <a:endParaRPr lang="en-US" dirty="0"/>
          </a:p>
        </p:txBody>
      </p:sp>
    </p:spTree>
    <p:extLst>
      <p:ext uri="{BB962C8B-B14F-4D97-AF65-F5344CB8AC3E}">
        <p14:creationId xmlns:p14="http://schemas.microsoft.com/office/powerpoint/2010/main" val="248338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6FAEEC-ED69-4B6E-BE99-7945187A3429}" type="slidenum">
              <a:rPr lang="en-US"/>
              <a:pPr>
                <a:defRPr/>
              </a:pPr>
              <a:t>‹#›</a:t>
            </a:fld>
            <a:endParaRPr lang="en-US" dirty="0"/>
          </a:p>
        </p:txBody>
      </p:sp>
    </p:spTree>
    <p:extLst>
      <p:ext uri="{BB962C8B-B14F-4D97-AF65-F5344CB8AC3E}">
        <p14:creationId xmlns:p14="http://schemas.microsoft.com/office/powerpoint/2010/main" val="364681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3335A6-7C24-420E-8225-6A532D6C6F7F}" type="slidenum">
              <a:rPr lang="en-US"/>
              <a:pPr>
                <a:defRPr/>
              </a:pPr>
              <a:t>‹#›</a:t>
            </a:fld>
            <a:endParaRPr lang="en-US" dirty="0"/>
          </a:p>
        </p:txBody>
      </p:sp>
    </p:spTree>
    <p:extLst>
      <p:ext uri="{BB962C8B-B14F-4D97-AF65-F5344CB8AC3E}">
        <p14:creationId xmlns:p14="http://schemas.microsoft.com/office/powerpoint/2010/main" val="330096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smtClean="0">
                <a:solidFill>
                  <a:schemeClr val="tx1"/>
                </a:solidFil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1D93FF10-F723-4FC4-B6D9-D9D58F5045A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96963" y="2222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b="0" dirty="0">
              <a:solidFill>
                <a:srgbClr val="000000"/>
              </a:solidFill>
            </a:endParaRPr>
          </a:p>
        </p:txBody>
      </p:sp>
    </p:spTree>
    <p:extLst>
      <p:ext uri="{BB962C8B-B14F-4D97-AF65-F5344CB8AC3E}">
        <p14:creationId xmlns:p14="http://schemas.microsoft.com/office/powerpoint/2010/main" val="33531590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ctr" rtl="0" eaLnBrk="0" fontAlgn="base" hangingPunct="0">
        <a:spcBef>
          <a:spcPct val="0"/>
        </a:spcBef>
        <a:spcAft>
          <a:spcPct val="0"/>
        </a:spcAft>
        <a:defRPr sz="3600">
          <a:solidFill>
            <a:srgbClr val="FFFF66"/>
          </a:solidFill>
          <a:latin typeface="Calibri" pitchFamily="34" charset="0"/>
          <a:ea typeface="+mj-ea"/>
          <a:cs typeface="+mj-cs"/>
        </a:defRPr>
      </a:lvl1pPr>
      <a:lvl2pPr algn="ctr" rtl="0" eaLnBrk="0" fontAlgn="base" hangingPunct="0">
        <a:spcBef>
          <a:spcPct val="0"/>
        </a:spcBef>
        <a:spcAft>
          <a:spcPct val="0"/>
        </a:spcAft>
        <a:defRPr sz="3600">
          <a:solidFill>
            <a:srgbClr val="FFFF66"/>
          </a:solidFill>
          <a:latin typeface="Calibri" pitchFamily="34" charset="0"/>
        </a:defRPr>
      </a:lvl2pPr>
      <a:lvl3pPr algn="ctr" rtl="0" eaLnBrk="0" fontAlgn="base" hangingPunct="0">
        <a:spcBef>
          <a:spcPct val="0"/>
        </a:spcBef>
        <a:spcAft>
          <a:spcPct val="0"/>
        </a:spcAft>
        <a:defRPr sz="3600">
          <a:solidFill>
            <a:srgbClr val="FFFF66"/>
          </a:solidFill>
          <a:latin typeface="Calibri" pitchFamily="34" charset="0"/>
        </a:defRPr>
      </a:lvl3pPr>
      <a:lvl4pPr algn="ctr" rtl="0" eaLnBrk="0" fontAlgn="base" hangingPunct="0">
        <a:spcBef>
          <a:spcPct val="0"/>
        </a:spcBef>
        <a:spcAft>
          <a:spcPct val="0"/>
        </a:spcAft>
        <a:defRPr sz="3600">
          <a:solidFill>
            <a:srgbClr val="FFFF66"/>
          </a:solidFill>
          <a:latin typeface="Calibri" pitchFamily="34" charset="0"/>
        </a:defRPr>
      </a:lvl4pPr>
      <a:lvl5pPr algn="ctr" rtl="0" eaLnBrk="0" fontAlgn="base" hangingPunct="0">
        <a:spcBef>
          <a:spcPct val="0"/>
        </a:spcBef>
        <a:spcAft>
          <a:spcPct val="0"/>
        </a:spcAft>
        <a:defRPr sz="3600">
          <a:solidFill>
            <a:srgbClr val="FFFF66"/>
          </a:solidFill>
          <a:latin typeface="Calibri" pitchFamily="34" charset="0"/>
        </a:defRPr>
      </a:lvl5pPr>
      <a:lvl6pPr marL="457200" algn="ctr" rtl="0" eaLnBrk="0" fontAlgn="base" hangingPunct="0">
        <a:spcBef>
          <a:spcPct val="0"/>
        </a:spcBef>
        <a:spcAft>
          <a:spcPct val="0"/>
        </a:spcAft>
        <a:defRPr sz="3600">
          <a:solidFill>
            <a:srgbClr val="FFFF66"/>
          </a:solidFill>
          <a:latin typeface="Arial" charset="0"/>
        </a:defRPr>
      </a:lvl6pPr>
      <a:lvl7pPr marL="914400" algn="ctr" rtl="0" eaLnBrk="0" fontAlgn="base" hangingPunct="0">
        <a:spcBef>
          <a:spcPct val="0"/>
        </a:spcBef>
        <a:spcAft>
          <a:spcPct val="0"/>
        </a:spcAft>
        <a:defRPr sz="3600">
          <a:solidFill>
            <a:srgbClr val="FFFF66"/>
          </a:solidFill>
          <a:latin typeface="Arial" charset="0"/>
        </a:defRPr>
      </a:lvl7pPr>
      <a:lvl8pPr marL="1371600" algn="ctr" rtl="0" eaLnBrk="0" fontAlgn="base" hangingPunct="0">
        <a:spcBef>
          <a:spcPct val="0"/>
        </a:spcBef>
        <a:spcAft>
          <a:spcPct val="0"/>
        </a:spcAft>
        <a:defRPr sz="3600">
          <a:solidFill>
            <a:srgbClr val="FFFF66"/>
          </a:solidFill>
          <a:latin typeface="Arial" charset="0"/>
        </a:defRPr>
      </a:lvl8pPr>
      <a:lvl9pPr marL="1828800" algn="ctr" rtl="0" eaLnBrk="0" fontAlgn="base" hangingPunct="0">
        <a:spcBef>
          <a:spcPct val="0"/>
        </a:spcBef>
        <a:spcAft>
          <a:spcPct val="0"/>
        </a:spcAft>
        <a:defRPr sz="3600">
          <a:solidFill>
            <a:srgbClr val="FFFF66"/>
          </a:solidFill>
          <a:latin typeface="Arial" charset="0"/>
        </a:defRPr>
      </a:lvl9pPr>
    </p:titleStyle>
    <p:bodyStyle>
      <a:lvl1pPr marL="342900" indent="-342900" algn="l" rtl="0" eaLnBrk="0" fontAlgn="base" hangingPunct="0">
        <a:spcBef>
          <a:spcPct val="50000"/>
        </a:spcBef>
        <a:spcAft>
          <a:spcPct val="0"/>
        </a:spcAft>
        <a:buClr>
          <a:srgbClr val="FF3300"/>
        </a:buClr>
        <a:buSzPct val="125000"/>
        <a:buFont typeface="Symbol" pitchFamily="18" charset="2"/>
        <a:buChar char="·"/>
        <a:defRPr sz="3200">
          <a:solidFill>
            <a:schemeClr val="bg1"/>
          </a:solidFill>
          <a:latin typeface="Calibri" pitchFamily="34" charset="0"/>
          <a:ea typeface="+mn-ea"/>
          <a:cs typeface="+mn-cs"/>
        </a:defRPr>
      </a:lvl1pPr>
      <a:lvl2pPr marL="742950" indent="-285750" algn="l" rtl="0" eaLnBrk="0" fontAlgn="base" hangingPunct="0">
        <a:spcBef>
          <a:spcPct val="10000"/>
        </a:spcBef>
        <a:spcAft>
          <a:spcPct val="0"/>
        </a:spcAft>
        <a:buChar char="–"/>
        <a:defRPr sz="3200">
          <a:solidFill>
            <a:schemeClr val="bg1"/>
          </a:solidFill>
          <a:latin typeface="Calibri" pitchFamily="34" charset="0"/>
        </a:defRPr>
      </a:lvl2pPr>
      <a:lvl3pPr marL="1143000" indent="-228600" algn="l" rtl="0" eaLnBrk="0" fontAlgn="base" hangingPunct="0">
        <a:spcBef>
          <a:spcPct val="20000"/>
        </a:spcBef>
        <a:spcAft>
          <a:spcPct val="0"/>
        </a:spcAft>
        <a:buChar char="•"/>
        <a:defRPr sz="3200">
          <a:solidFill>
            <a:schemeClr val="bg1"/>
          </a:solidFill>
          <a:latin typeface="Calibri" pitchFamily="34" charset="0"/>
        </a:defRPr>
      </a:lvl3pPr>
      <a:lvl4pPr marL="1600200" indent="-228600" algn="l" rtl="0" eaLnBrk="0" fontAlgn="base" hangingPunct="0">
        <a:spcBef>
          <a:spcPct val="20000"/>
        </a:spcBef>
        <a:spcAft>
          <a:spcPct val="0"/>
        </a:spcAft>
        <a:buChar char="–"/>
        <a:defRPr sz="3200">
          <a:solidFill>
            <a:schemeClr val="bg1"/>
          </a:solidFill>
          <a:latin typeface="Calibri" pitchFamily="34" charset="0"/>
        </a:defRPr>
      </a:lvl4pPr>
      <a:lvl5pPr marL="2057400" indent="-228600" algn="l" rtl="0" eaLnBrk="0" fontAlgn="base" hangingPunct="0">
        <a:spcBef>
          <a:spcPct val="20000"/>
        </a:spcBef>
        <a:spcAft>
          <a:spcPct val="0"/>
        </a:spcAft>
        <a:buChar char="»"/>
        <a:defRPr sz="3200">
          <a:solidFill>
            <a:schemeClr val="bg1"/>
          </a:solidFill>
          <a:latin typeface="Calibri" pitchFamily="34" charset="0"/>
        </a:defRPr>
      </a:lvl5pPr>
      <a:lvl6pPr marL="2514600" indent="-228600" algn="l" rtl="0" eaLnBrk="0" fontAlgn="base" hangingPunct="0">
        <a:spcBef>
          <a:spcPct val="20000"/>
        </a:spcBef>
        <a:spcAft>
          <a:spcPct val="0"/>
        </a:spcAft>
        <a:buChar char="»"/>
        <a:defRPr sz="3200">
          <a:solidFill>
            <a:schemeClr val="bg1"/>
          </a:solidFill>
          <a:latin typeface="+mn-lt"/>
        </a:defRPr>
      </a:lvl6pPr>
      <a:lvl7pPr marL="2971800" indent="-228600" algn="l" rtl="0" eaLnBrk="0" fontAlgn="base" hangingPunct="0">
        <a:spcBef>
          <a:spcPct val="20000"/>
        </a:spcBef>
        <a:spcAft>
          <a:spcPct val="0"/>
        </a:spcAft>
        <a:buChar char="»"/>
        <a:defRPr sz="3200">
          <a:solidFill>
            <a:schemeClr val="bg1"/>
          </a:solidFill>
          <a:latin typeface="+mn-lt"/>
        </a:defRPr>
      </a:lvl7pPr>
      <a:lvl8pPr marL="3429000" indent="-228600" algn="l" rtl="0" eaLnBrk="0" fontAlgn="base" hangingPunct="0">
        <a:spcBef>
          <a:spcPct val="20000"/>
        </a:spcBef>
        <a:spcAft>
          <a:spcPct val="0"/>
        </a:spcAft>
        <a:buChar char="»"/>
        <a:defRPr sz="3200">
          <a:solidFill>
            <a:schemeClr val="bg1"/>
          </a:solidFill>
          <a:latin typeface="+mn-lt"/>
        </a:defRPr>
      </a:lvl8pPr>
      <a:lvl9pPr marL="3886200" indent="-228600" algn="l" rtl="0" eaLnBrk="0" fontAlgn="base" hangingPunct="0">
        <a:spcBef>
          <a:spcPct val="20000"/>
        </a:spcBef>
        <a:spcAft>
          <a:spcPct val="0"/>
        </a:spcAft>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615" y="838200"/>
            <a:ext cx="8991600" cy="1143000"/>
          </a:xfrm>
        </p:spPr>
        <p:txBody>
          <a:bodyPr/>
          <a:lstStyle/>
          <a:p>
            <a:r>
              <a:rPr lang="en-US" sz="3600" b="1" dirty="0" smtClean="0">
                <a:solidFill>
                  <a:srgbClr val="FFC000"/>
                </a:solidFill>
                <a:latin typeface="Arial" pitchFamily="34" charset="0"/>
                <a:cs typeface="Arial" pitchFamily="34" charset="0"/>
              </a:rPr>
              <a:t>Clinical Approaches to IPF:</a:t>
            </a:r>
            <a:br>
              <a:rPr lang="en-US" sz="3600" b="1" dirty="0" smtClean="0">
                <a:solidFill>
                  <a:srgbClr val="FFC000"/>
                </a:solidFill>
                <a:latin typeface="Arial" pitchFamily="34" charset="0"/>
                <a:cs typeface="Arial" pitchFamily="34" charset="0"/>
              </a:rPr>
            </a:br>
            <a:r>
              <a:rPr lang="en-US" sz="3600" b="1" dirty="0" smtClean="0">
                <a:solidFill>
                  <a:srgbClr val="FFC000"/>
                </a:solidFill>
                <a:latin typeface="Arial" pitchFamily="34" charset="0"/>
                <a:cs typeface="Arial" pitchFamily="34" charset="0"/>
              </a:rPr>
              <a:t>Diagnosis and Monitoring</a:t>
            </a:r>
          </a:p>
        </p:txBody>
      </p:sp>
      <p:sp>
        <p:nvSpPr>
          <p:cNvPr id="2" name="TextBox 1"/>
          <p:cNvSpPr txBox="1"/>
          <p:nvPr/>
        </p:nvSpPr>
        <p:spPr>
          <a:xfrm>
            <a:off x="0" y="2819400"/>
            <a:ext cx="9144000" cy="2431435"/>
          </a:xfrm>
          <a:prstGeom prst="rect">
            <a:avLst/>
          </a:prstGeom>
          <a:noFill/>
        </p:spPr>
        <p:txBody>
          <a:bodyPr wrap="square" rtlCol="0">
            <a:spAutoFit/>
          </a:bodyPr>
          <a:lstStyle/>
          <a:p>
            <a:r>
              <a:rPr lang="en-US" sz="2800" dirty="0">
                <a:solidFill>
                  <a:schemeClr val="tx2"/>
                </a:solidFill>
                <a:latin typeface="Arial" pitchFamily="34" charset="0"/>
                <a:cs typeface="Arial" pitchFamily="34" charset="0"/>
              </a:rPr>
              <a:t>Kevin R. Flaherty, MD, </a:t>
            </a:r>
            <a:r>
              <a:rPr lang="en-US" sz="2800" dirty="0" smtClean="0">
                <a:solidFill>
                  <a:schemeClr val="tx2"/>
                </a:solidFill>
                <a:latin typeface="Arial" pitchFamily="34" charset="0"/>
                <a:cs typeface="Arial" pitchFamily="34" charset="0"/>
              </a:rPr>
              <a:t>MS</a:t>
            </a:r>
            <a:r>
              <a:rPr lang="en-US" sz="2800" b="0" dirty="0">
                <a:solidFill>
                  <a:schemeClr val="tx2"/>
                </a:solidFill>
                <a:latin typeface="Arial" pitchFamily="34" charset="0"/>
                <a:cs typeface="Arial" pitchFamily="34" charset="0"/>
              </a:rPr>
              <a:t> </a:t>
            </a:r>
          </a:p>
          <a:p>
            <a:r>
              <a:rPr lang="en-US" sz="2400" b="0" dirty="0">
                <a:solidFill>
                  <a:schemeClr val="tx2"/>
                </a:solidFill>
                <a:latin typeface="Arial" pitchFamily="34" charset="0"/>
                <a:cs typeface="Arial" pitchFamily="34" charset="0"/>
              </a:rPr>
              <a:t>Associate Professor</a:t>
            </a:r>
          </a:p>
          <a:p>
            <a:r>
              <a:rPr lang="en-US" sz="2400" b="0" dirty="0">
                <a:solidFill>
                  <a:schemeClr val="tx2"/>
                </a:solidFill>
                <a:latin typeface="Arial" pitchFamily="34" charset="0"/>
                <a:cs typeface="Arial" pitchFamily="34" charset="0"/>
              </a:rPr>
              <a:t>Pulmonary and Critical Care Medicine</a:t>
            </a:r>
          </a:p>
          <a:p>
            <a:r>
              <a:rPr lang="en-US" sz="2400" b="0" dirty="0">
                <a:solidFill>
                  <a:schemeClr val="tx2"/>
                </a:solidFill>
                <a:latin typeface="Arial" pitchFamily="34" charset="0"/>
                <a:cs typeface="Arial" pitchFamily="34" charset="0"/>
              </a:rPr>
              <a:t>University of Michigan Health System</a:t>
            </a:r>
          </a:p>
          <a:p>
            <a:r>
              <a:rPr lang="en-US" sz="2400" b="0" dirty="0">
                <a:solidFill>
                  <a:schemeClr val="tx2"/>
                </a:solidFill>
                <a:latin typeface="Arial" pitchFamily="34" charset="0"/>
                <a:cs typeface="Arial" pitchFamily="34" charset="0"/>
              </a:rPr>
              <a:t>Ann Arbor, Michigan</a:t>
            </a:r>
          </a:p>
          <a:p>
            <a:endParaRPr lang="en-US" sz="2800" b="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990600"/>
            <a:ext cx="2403222" cy="66846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Rectangle 31"/>
          <p:cNvSpPr/>
          <p:nvPr/>
        </p:nvSpPr>
        <p:spPr>
          <a:xfrm>
            <a:off x="6448951" y="3012732"/>
            <a:ext cx="2403222" cy="66846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3" name="Rectangle 32"/>
          <p:cNvSpPr/>
          <p:nvPr/>
        </p:nvSpPr>
        <p:spPr>
          <a:xfrm>
            <a:off x="3377814" y="3001665"/>
            <a:ext cx="2403222" cy="66846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170" name="Rectangle 2"/>
          <p:cNvSpPr>
            <a:spLocks noGrp="1" noChangeArrowheads="1"/>
          </p:cNvSpPr>
          <p:nvPr>
            <p:ph type="title"/>
          </p:nvPr>
        </p:nvSpPr>
        <p:spPr>
          <a:xfrm>
            <a:off x="685800" y="228600"/>
            <a:ext cx="7772400" cy="838200"/>
          </a:xfrm>
        </p:spPr>
        <p:txBody>
          <a:bodyPr/>
          <a:lstStyle/>
          <a:p>
            <a:r>
              <a:rPr lang="en-US" sz="3600" b="1" dirty="0" smtClean="0">
                <a:solidFill>
                  <a:srgbClr val="FFC000"/>
                </a:solidFill>
                <a:latin typeface="Arial" pitchFamily="34" charset="0"/>
                <a:cs typeface="Arial" pitchFamily="34" charset="0"/>
              </a:rPr>
              <a:t>Putting the Pattern in Context</a:t>
            </a:r>
          </a:p>
        </p:txBody>
      </p:sp>
      <p:grpSp>
        <p:nvGrpSpPr>
          <p:cNvPr id="7171" name="Group 3"/>
          <p:cNvGrpSpPr>
            <a:grpSpLocks/>
          </p:cNvGrpSpPr>
          <p:nvPr/>
        </p:nvGrpSpPr>
        <p:grpSpPr bwMode="auto">
          <a:xfrm>
            <a:off x="176150" y="1591270"/>
            <a:ext cx="2819400" cy="1219200"/>
            <a:chOff x="1632" y="1968"/>
            <a:chExt cx="2400" cy="912"/>
          </a:xfrm>
        </p:grpSpPr>
        <p:sp>
          <p:nvSpPr>
            <p:cNvPr id="7178" name="Oval 4"/>
            <p:cNvSpPr>
              <a:spLocks noChangeArrowheads="1"/>
            </p:cNvSpPr>
            <p:nvPr/>
          </p:nvSpPr>
          <p:spPr bwMode="auto">
            <a:xfrm>
              <a:off x="1632" y="1968"/>
              <a:ext cx="2400" cy="912"/>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dirty="0">
                <a:latin typeface="Arial" pitchFamily="34" charset="0"/>
                <a:cs typeface="Arial" pitchFamily="34" charset="0"/>
              </a:endParaRPr>
            </a:p>
          </p:txBody>
        </p:sp>
        <p:sp>
          <p:nvSpPr>
            <p:cNvPr id="7179" name="Text Box 5"/>
            <p:cNvSpPr txBox="1">
              <a:spLocks noChangeArrowheads="1"/>
            </p:cNvSpPr>
            <p:nvPr/>
          </p:nvSpPr>
          <p:spPr bwMode="auto">
            <a:xfrm>
              <a:off x="1931" y="2158"/>
              <a:ext cx="1912" cy="53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sz="2000" dirty="0">
                  <a:solidFill>
                    <a:schemeClr val="bg1"/>
                  </a:solidFill>
                  <a:latin typeface="Arial" pitchFamily="34" charset="0"/>
                  <a:cs typeface="Arial" pitchFamily="34" charset="0"/>
                </a:rPr>
                <a:t>Usual Interstitial </a:t>
              </a:r>
            </a:p>
            <a:p>
              <a:pPr algn="ctr"/>
              <a:r>
                <a:rPr lang="en-US" sz="2000" dirty="0">
                  <a:solidFill>
                    <a:schemeClr val="bg1"/>
                  </a:solidFill>
                  <a:latin typeface="Arial" pitchFamily="34" charset="0"/>
                  <a:cs typeface="Arial" pitchFamily="34" charset="0"/>
                </a:rPr>
                <a:t>Pneumonia (UIP)</a:t>
              </a:r>
            </a:p>
          </p:txBody>
        </p:sp>
      </p:grpSp>
      <p:sp>
        <p:nvSpPr>
          <p:cNvPr id="7174" name="Text Box 8"/>
          <p:cNvSpPr txBox="1">
            <a:spLocks noChangeArrowheads="1"/>
          </p:cNvSpPr>
          <p:nvPr/>
        </p:nvSpPr>
        <p:spPr bwMode="auto">
          <a:xfrm>
            <a:off x="64325" y="4743271"/>
            <a:ext cx="2959926" cy="1200329"/>
          </a:xfrm>
          <a:prstGeom prst="rect">
            <a:avLst/>
          </a:prstGeom>
          <a:solidFill>
            <a:srgbClr val="CC66FF"/>
          </a:solidFill>
          <a:ln>
            <a:noFill/>
          </a:ln>
          <a:effectLst/>
          <a:extLst/>
        </p:spPr>
        <p:txBody>
          <a:bodyPr wrap="squar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b="0" dirty="0">
                <a:solidFill>
                  <a:schemeClr val="tx1"/>
                </a:solidFill>
                <a:latin typeface="Arial" pitchFamily="34" charset="0"/>
                <a:cs typeface="Arial" pitchFamily="34" charset="0"/>
              </a:rPr>
              <a:t>Chronic Exposures</a:t>
            </a:r>
          </a:p>
          <a:p>
            <a:pPr>
              <a:buFontTx/>
              <a:buChar char="-"/>
            </a:pPr>
            <a:r>
              <a:rPr lang="en-US" b="0" dirty="0" smtClean="0">
                <a:solidFill>
                  <a:schemeClr val="tx1"/>
                </a:solidFill>
                <a:latin typeface="Arial" pitchFamily="34" charset="0"/>
                <a:cs typeface="Arial" pitchFamily="34" charset="0"/>
              </a:rPr>
              <a:t> Hypersensitivity   pneumonia</a:t>
            </a:r>
            <a:endParaRPr lang="en-US" b="0" dirty="0">
              <a:solidFill>
                <a:schemeClr val="tx1"/>
              </a:solidFill>
              <a:latin typeface="Arial" pitchFamily="34" charset="0"/>
              <a:cs typeface="Arial" pitchFamily="34" charset="0"/>
            </a:endParaRPr>
          </a:p>
          <a:p>
            <a:pPr>
              <a:buFontTx/>
              <a:buChar char="-"/>
            </a:pPr>
            <a:r>
              <a:rPr lang="en-US" b="0" dirty="0" smtClean="0">
                <a:solidFill>
                  <a:schemeClr val="tx1"/>
                </a:solidFill>
                <a:latin typeface="Arial" pitchFamily="34" charset="0"/>
                <a:cs typeface="Arial" pitchFamily="34" charset="0"/>
              </a:rPr>
              <a:t> Occupational</a:t>
            </a:r>
            <a:endParaRPr lang="en-US" b="0" dirty="0">
              <a:solidFill>
                <a:schemeClr val="tx1"/>
              </a:solidFill>
              <a:latin typeface="Arial" pitchFamily="34" charset="0"/>
              <a:cs typeface="Arial" pitchFamily="34" charset="0"/>
            </a:endParaRPr>
          </a:p>
        </p:txBody>
      </p:sp>
      <p:grpSp>
        <p:nvGrpSpPr>
          <p:cNvPr id="22" name="Group 3"/>
          <p:cNvGrpSpPr>
            <a:grpSpLocks/>
          </p:cNvGrpSpPr>
          <p:nvPr/>
        </p:nvGrpSpPr>
        <p:grpSpPr bwMode="auto">
          <a:xfrm>
            <a:off x="3200399" y="1600200"/>
            <a:ext cx="2819401" cy="1219200"/>
            <a:chOff x="1632" y="1968"/>
            <a:chExt cx="2400" cy="912"/>
          </a:xfrm>
        </p:grpSpPr>
        <p:sp>
          <p:nvSpPr>
            <p:cNvPr id="23" name="Oval 4"/>
            <p:cNvSpPr>
              <a:spLocks noChangeArrowheads="1"/>
            </p:cNvSpPr>
            <p:nvPr/>
          </p:nvSpPr>
          <p:spPr bwMode="auto">
            <a:xfrm>
              <a:off x="1632" y="1968"/>
              <a:ext cx="2400" cy="912"/>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dirty="0">
                <a:latin typeface="Arial" pitchFamily="34" charset="0"/>
                <a:cs typeface="Arial" pitchFamily="34" charset="0"/>
              </a:endParaRPr>
            </a:p>
          </p:txBody>
        </p:sp>
        <p:sp>
          <p:nvSpPr>
            <p:cNvPr id="24" name="Text Box 5"/>
            <p:cNvSpPr txBox="1">
              <a:spLocks noChangeArrowheads="1"/>
            </p:cNvSpPr>
            <p:nvPr/>
          </p:nvSpPr>
          <p:spPr bwMode="auto">
            <a:xfrm>
              <a:off x="1690" y="2179"/>
              <a:ext cx="2319" cy="48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dirty="0" smtClean="0">
                  <a:solidFill>
                    <a:schemeClr val="bg1"/>
                  </a:solidFill>
                  <a:latin typeface="Arial" pitchFamily="34" charset="0"/>
                  <a:cs typeface="Arial" pitchFamily="34" charset="0"/>
                </a:rPr>
                <a:t>Nonspecific Interstitial </a:t>
              </a:r>
              <a:endParaRPr lang="en-US" dirty="0">
                <a:solidFill>
                  <a:schemeClr val="bg1"/>
                </a:solidFill>
                <a:latin typeface="Arial" pitchFamily="34" charset="0"/>
                <a:cs typeface="Arial" pitchFamily="34" charset="0"/>
              </a:endParaRPr>
            </a:p>
            <a:p>
              <a:pPr algn="ctr"/>
              <a:r>
                <a:rPr lang="en-US" dirty="0">
                  <a:solidFill>
                    <a:schemeClr val="bg1"/>
                  </a:solidFill>
                  <a:latin typeface="Arial" pitchFamily="34" charset="0"/>
                  <a:cs typeface="Arial" pitchFamily="34" charset="0"/>
                </a:rPr>
                <a:t>Pneumonia </a:t>
              </a:r>
              <a:r>
                <a:rPr lang="en-US" dirty="0" smtClean="0">
                  <a:solidFill>
                    <a:schemeClr val="bg1"/>
                  </a:solidFill>
                  <a:latin typeface="Arial" pitchFamily="34" charset="0"/>
                  <a:cs typeface="Arial" pitchFamily="34" charset="0"/>
                </a:rPr>
                <a:t>(NSIP</a:t>
              </a:r>
              <a:r>
                <a:rPr lang="en-US" dirty="0">
                  <a:solidFill>
                    <a:schemeClr val="bg1"/>
                  </a:solidFill>
                  <a:latin typeface="Arial" pitchFamily="34" charset="0"/>
                  <a:cs typeface="Arial" pitchFamily="34" charset="0"/>
                </a:rPr>
                <a:t>)</a:t>
              </a:r>
            </a:p>
          </p:txBody>
        </p:sp>
      </p:grpSp>
      <p:grpSp>
        <p:nvGrpSpPr>
          <p:cNvPr id="25" name="Group 3"/>
          <p:cNvGrpSpPr>
            <a:grpSpLocks/>
          </p:cNvGrpSpPr>
          <p:nvPr/>
        </p:nvGrpSpPr>
        <p:grpSpPr bwMode="auto">
          <a:xfrm>
            <a:off x="6172200" y="1600200"/>
            <a:ext cx="2819401" cy="1219200"/>
            <a:chOff x="1632" y="1968"/>
            <a:chExt cx="2400" cy="912"/>
          </a:xfrm>
        </p:grpSpPr>
        <p:sp>
          <p:nvSpPr>
            <p:cNvPr id="26" name="Oval 4"/>
            <p:cNvSpPr>
              <a:spLocks noChangeArrowheads="1"/>
            </p:cNvSpPr>
            <p:nvPr/>
          </p:nvSpPr>
          <p:spPr bwMode="auto">
            <a:xfrm>
              <a:off x="1632" y="1968"/>
              <a:ext cx="2400" cy="912"/>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dirty="0">
                <a:latin typeface="Arial" pitchFamily="34" charset="0"/>
                <a:cs typeface="Arial" pitchFamily="34" charset="0"/>
              </a:endParaRPr>
            </a:p>
          </p:txBody>
        </p:sp>
        <p:sp>
          <p:nvSpPr>
            <p:cNvPr id="27" name="Text Box 5"/>
            <p:cNvSpPr txBox="1">
              <a:spLocks noChangeArrowheads="1"/>
            </p:cNvSpPr>
            <p:nvPr/>
          </p:nvSpPr>
          <p:spPr bwMode="auto">
            <a:xfrm>
              <a:off x="2223" y="2170"/>
              <a:ext cx="1357" cy="53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sz="2000" dirty="0" smtClean="0">
                  <a:solidFill>
                    <a:schemeClr val="bg1"/>
                  </a:solidFill>
                  <a:latin typeface="Arial" pitchFamily="34" charset="0"/>
                  <a:cs typeface="Arial" pitchFamily="34" charset="0"/>
                </a:rPr>
                <a:t>Organizing </a:t>
              </a:r>
            </a:p>
            <a:p>
              <a:pPr algn="ctr"/>
              <a:r>
                <a:rPr lang="en-US" sz="2000" dirty="0" smtClean="0">
                  <a:solidFill>
                    <a:schemeClr val="bg1"/>
                  </a:solidFill>
                  <a:latin typeface="Arial" pitchFamily="34" charset="0"/>
                  <a:cs typeface="Arial" pitchFamily="34" charset="0"/>
                </a:rPr>
                <a:t>Pneumonia</a:t>
              </a:r>
              <a:endParaRPr lang="en-US" sz="2000" dirty="0">
                <a:solidFill>
                  <a:schemeClr val="bg1"/>
                </a:solidFill>
                <a:latin typeface="Arial" pitchFamily="34" charset="0"/>
                <a:cs typeface="Arial" pitchFamily="34" charset="0"/>
              </a:endParaRPr>
            </a:p>
          </p:txBody>
        </p:sp>
      </p:grpSp>
      <p:sp>
        <p:nvSpPr>
          <p:cNvPr id="3" name="Rectangle 2"/>
          <p:cNvSpPr/>
          <p:nvPr/>
        </p:nvSpPr>
        <p:spPr>
          <a:xfrm>
            <a:off x="3093525" y="3890044"/>
            <a:ext cx="2971801" cy="646331"/>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Rectangle 29"/>
          <p:cNvSpPr/>
          <p:nvPr/>
        </p:nvSpPr>
        <p:spPr>
          <a:xfrm>
            <a:off x="6136577" y="3890043"/>
            <a:ext cx="2971801" cy="646331"/>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1" name="Rectangle 30"/>
          <p:cNvSpPr/>
          <p:nvPr/>
        </p:nvSpPr>
        <p:spPr>
          <a:xfrm>
            <a:off x="52449" y="3898074"/>
            <a:ext cx="2971801" cy="646331"/>
          </a:xfrm>
          <a:prstGeom prst="rect">
            <a:avLst/>
          </a:prstGeom>
          <a:solidFill>
            <a:srgbClr val="CC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172" name="Text Box 6"/>
          <p:cNvSpPr txBox="1">
            <a:spLocks noChangeArrowheads="1"/>
          </p:cNvSpPr>
          <p:nvPr/>
        </p:nvSpPr>
        <p:spPr bwMode="auto">
          <a:xfrm>
            <a:off x="573909" y="4024698"/>
            <a:ext cx="2005677" cy="369332"/>
          </a:xfrm>
          <a:prstGeom prst="rect">
            <a:avLst/>
          </a:prstGeom>
          <a:noFill/>
          <a:ln>
            <a:noFill/>
          </a:ln>
          <a:effectLs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b="0" dirty="0">
                <a:solidFill>
                  <a:schemeClr val="tx1"/>
                </a:solidFill>
                <a:latin typeface="Arial" pitchFamily="34" charset="0"/>
                <a:cs typeface="Arial" pitchFamily="34" charset="0"/>
              </a:rPr>
              <a:t>Rheumatoid Lung</a:t>
            </a:r>
          </a:p>
        </p:txBody>
      </p:sp>
      <p:sp>
        <p:nvSpPr>
          <p:cNvPr id="20" name="Text Box 6"/>
          <p:cNvSpPr txBox="1">
            <a:spLocks noChangeArrowheads="1"/>
          </p:cNvSpPr>
          <p:nvPr/>
        </p:nvSpPr>
        <p:spPr bwMode="auto">
          <a:xfrm>
            <a:off x="3088578" y="3904864"/>
            <a:ext cx="3047999" cy="646331"/>
          </a:xfrm>
          <a:prstGeom prst="rect">
            <a:avLst/>
          </a:prstGeom>
          <a:noFill/>
          <a:ln>
            <a:noFill/>
          </a:ln>
          <a:effectLst/>
          <a:extLst/>
        </p:spPr>
        <p:txBody>
          <a:bodyPr wrap="squar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b="0" dirty="0" smtClean="0">
                <a:solidFill>
                  <a:schemeClr val="tx1"/>
                </a:solidFill>
                <a:latin typeface="Arial" pitchFamily="34" charset="0"/>
                <a:cs typeface="Arial" pitchFamily="34" charset="0"/>
              </a:rPr>
              <a:t>Connective </a:t>
            </a:r>
            <a:r>
              <a:rPr lang="en-US" b="0" dirty="0">
                <a:solidFill>
                  <a:schemeClr val="tx1"/>
                </a:solidFill>
                <a:latin typeface="Arial" pitchFamily="34" charset="0"/>
                <a:cs typeface="Arial" pitchFamily="34" charset="0"/>
              </a:rPr>
              <a:t>Tissue Disease</a:t>
            </a:r>
          </a:p>
          <a:p>
            <a:r>
              <a:rPr lang="en-US" b="0" dirty="0" smtClean="0">
                <a:solidFill>
                  <a:schemeClr val="tx1"/>
                </a:solidFill>
                <a:latin typeface="Arial" pitchFamily="34" charset="0"/>
                <a:cs typeface="Arial" pitchFamily="34" charset="0"/>
              </a:rPr>
              <a:t>Hypersensitivity </a:t>
            </a:r>
            <a:r>
              <a:rPr lang="en-US" b="0" dirty="0">
                <a:solidFill>
                  <a:schemeClr val="tx1"/>
                </a:solidFill>
                <a:latin typeface="Arial" pitchFamily="34" charset="0"/>
                <a:cs typeface="Arial" pitchFamily="34" charset="0"/>
              </a:rPr>
              <a:t>Pneumonia</a:t>
            </a:r>
          </a:p>
        </p:txBody>
      </p:sp>
      <p:sp>
        <p:nvSpPr>
          <p:cNvPr id="29" name="Text Box 6"/>
          <p:cNvSpPr txBox="1">
            <a:spLocks noChangeArrowheads="1"/>
          </p:cNvSpPr>
          <p:nvPr/>
        </p:nvSpPr>
        <p:spPr bwMode="auto">
          <a:xfrm>
            <a:off x="6705600" y="3886200"/>
            <a:ext cx="2286000" cy="646331"/>
          </a:xfrm>
          <a:prstGeom prst="rect">
            <a:avLst/>
          </a:prstGeom>
          <a:noFill/>
          <a:ln>
            <a:noFill/>
          </a:ln>
          <a:effectLst/>
          <a:extLst/>
        </p:spPr>
        <p:txBody>
          <a:bodyPr wrap="squar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b="0" dirty="0">
                <a:solidFill>
                  <a:schemeClr val="tx1"/>
                </a:solidFill>
                <a:latin typeface="Arial" pitchFamily="34" charset="0"/>
                <a:cs typeface="Arial" pitchFamily="34" charset="0"/>
              </a:rPr>
              <a:t>OP due to:</a:t>
            </a:r>
          </a:p>
          <a:p>
            <a:pPr>
              <a:buFontTx/>
              <a:buChar char="-"/>
            </a:pPr>
            <a:r>
              <a:rPr lang="en-US" b="0" dirty="0">
                <a:solidFill>
                  <a:schemeClr val="tx1"/>
                </a:solidFill>
                <a:latin typeface="Arial" pitchFamily="34" charset="0"/>
                <a:cs typeface="Arial" pitchFamily="34" charset="0"/>
              </a:rPr>
              <a:t> a very long </a:t>
            </a:r>
            <a:r>
              <a:rPr lang="en-US" b="0" dirty="0" smtClean="0">
                <a:solidFill>
                  <a:schemeClr val="tx1"/>
                </a:solidFill>
                <a:latin typeface="Arial" pitchFamily="34" charset="0"/>
                <a:cs typeface="Arial" pitchFamily="34" charset="0"/>
              </a:rPr>
              <a:t>list…</a:t>
            </a:r>
            <a:endParaRPr lang="en-US" b="0" dirty="0">
              <a:solidFill>
                <a:schemeClr val="tx1"/>
              </a:solidFill>
              <a:latin typeface="Arial" pitchFamily="34" charset="0"/>
              <a:cs typeface="Arial" pitchFamily="34" charset="0"/>
            </a:endParaRPr>
          </a:p>
        </p:txBody>
      </p:sp>
      <p:sp>
        <p:nvSpPr>
          <p:cNvPr id="7173" name="Text Box 7"/>
          <p:cNvSpPr txBox="1">
            <a:spLocks noChangeArrowheads="1"/>
          </p:cNvSpPr>
          <p:nvPr/>
        </p:nvSpPr>
        <p:spPr bwMode="auto">
          <a:xfrm>
            <a:off x="274320" y="3012732"/>
            <a:ext cx="2403222" cy="646331"/>
          </a:xfrm>
          <a:prstGeom prst="rect">
            <a:avLst/>
          </a:prstGeom>
          <a:noFill/>
          <a:ln>
            <a:noFill/>
          </a:ln>
          <a:effectLs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b="0" dirty="0">
                <a:solidFill>
                  <a:schemeClr val="bg1"/>
                </a:solidFill>
                <a:latin typeface="Arial" pitchFamily="34" charset="0"/>
                <a:cs typeface="Arial" pitchFamily="34" charset="0"/>
              </a:rPr>
              <a:t>Idiopathic Pulmonary </a:t>
            </a:r>
            <a:endParaRPr lang="en-US" b="0" dirty="0" smtClean="0">
              <a:solidFill>
                <a:schemeClr val="bg1"/>
              </a:solidFill>
              <a:latin typeface="Arial" pitchFamily="34" charset="0"/>
              <a:cs typeface="Arial" pitchFamily="34" charset="0"/>
            </a:endParaRPr>
          </a:p>
          <a:p>
            <a:pPr algn="ctr"/>
            <a:r>
              <a:rPr lang="en-US" b="0" dirty="0" smtClean="0">
                <a:solidFill>
                  <a:schemeClr val="bg1"/>
                </a:solidFill>
                <a:latin typeface="Arial" pitchFamily="34" charset="0"/>
                <a:cs typeface="Arial" pitchFamily="34" charset="0"/>
              </a:rPr>
              <a:t>Fibrosis </a:t>
            </a:r>
            <a:r>
              <a:rPr lang="en-US" b="0" dirty="0">
                <a:solidFill>
                  <a:schemeClr val="bg1"/>
                </a:solidFill>
                <a:latin typeface="Arial" pitchFamily="34" charset="0"/>
                <a:cs typeface="Arial" pitchFamily="34" charset="0"/>
              </a:rPr>
              <a:t>(IPF</a:t>
            </a:r>
            <a:r>
              <a:rPr lang="en-US" b="0" dirty="0" smtClean="0">
                <a:solidFill>
                  <a:schemeClr val="bg1"/>
                </a:solidFill>
                <a:latin typeface="Arial" pitchFamily="34" charset="0"/>
                <a:cs typeface="Arial" pitchFamily="34" charset="0"/>
              </a:rPr>
              <a:t>)</a:t>
            </a:r>
            <a:endParaRPr lang="en-US" b="0" dirty="0">
              <a:solidFill>
                <a:schemeClr val="bg1"/>
              </a:solidFill>
              <a:latin typeface="Arial" pitchFamily="34" charset="0"/>
              <a:cs typeface="Arial" pitchFamily="34" charset="0"/>
            </a:endParaRPr>
          </a:p>
        </p:txBody>
      </p:sp>
      <p:sp>
        <p:nvSpPr>
          <p:cNvPr id="21" name="Text Box 7"/>
          <p:cNvSpPr txBox="1">
            <a:spLocks noChangeArrowheads="1"/>
          </p:cNvSpPr>
          <p:nvPr/>
        </p:nvSpPr>
        <p:spPr bwMode="auto">
          <a:xfrm>
            <a:off x="4044600" y="3152287"/>
            <a:ext cx="1172116" cy="369332"/>
          </a:xfrm>
          <a:prstGeom prst="rect">
            <a:avLst/>
          </a:prstGeom>
          <a:noFill/>
          <a:ln>
            <a:noFill/>
          </a:ln>
          <a:effectLs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b="0" dirty="0" smtClean="0">
                <a:solidFill>
                  <a:schemeClr val="bg1"/>
                </a:solidFill>
                <a:latin typeface="Arial" pitchFamily="34" charset="0"/>
                <a:cs typeface="Arial" pitchFamily="34" charset="0"/>
              </a:rPr>
              <a:t>Idiopathic</a:t>
            </a:r>
            <a:endParaRPr lang="en-US" b="0" dirty="0">
              <a:solidFill>
                <a:schemeClr val="bg1"/>
              </a:solidFill>
              <a:latin typeface="Arial" pitchFamily="34" charset="0"/>
              <a:cs typeface="Arial" pitchFamily="34" charset="0"/>
            </a:endParaRPr>
          </a:p>
        </p:txBody>
      </p:sp>
      <p:sp>
        <p:nvSpPr>
          <p:cNvPr id="28" name="Text Box 7"/>
          <p:cNvSpPr txBox="1">
            <a:spLocks noChangeArrowheads="1"/>
          </p:cNvSpPr>
          <p:nvPr/>
        </p:nvSpPr>
        <p:spPr bwMode="auto">
          <a:xfrm>
            <a:off x="6942676" y="2990600"/>
            <a:ext cx="1415772" cy="646331"/>
          </a:xfrm>
          <a:prstGeom prst="rect">
            <a:avLst/>
          </a:prstGeom>
          <a:noFill/>
          <a:ln>
            <a:noFill/>
          </a:ln>
          <a:effectLs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ctr"/>
            <a:r>
              <a:rPr lang="en-US" b="0" dirty="0" smtClean="0">
                <a:solidFill>
                  <a:schemeClr val="bg1"/>
                </a:solidFill>
                <a:latin typeface="Arial" pitchFamily="34" charset="0"/>
                <a:cs typeface="Arial" pitchFamily="34" charset="0"/>
              </a:rPr>
              <a:t>Idiopathic</a:t>
            </a:r>
          </a:p>
          <a:p>
            <a:pPr algn="ctr"/>
            <a:r>
              <a:rPr lang="en-US" b="0" dirty="0" smtClean="0">
                <a:solidFill>
                  <a:schemeClr val="bg1"/>
                </a:solidFill>
                <a:latin typeface="Arial" pitchFamily="34" charset="0"/>
                <a:cs typeface="Arial" pitchFamily="34" charset="0"/>
              </a:rPr>
              <a:t>COP/BOOP</a:t>
            </a:r>
            <a:endParaRPr lang="en-US"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9673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3048000" y="685800"/>
            <a:ext cx="6096000" cy="609600"/>
          </a:xfrm>
        </p:spPr>
        <p:txBody>
          <a:bodyPr/>
          <a:lstStyle/>
          <a:p>
            <a:r>
              <a:rPr lang="en-US" sz="3600" b="1" dirty="0">
                <a:solidFill>
                  <a:srgbClr val="FFC000"/>
                </a:solidFill>
                <a:latin typeface="Arial" pitchFamily="34" charset="0"/>
                <a:cs typeface="Arial" pitchFamily="34" charset="0"/>
              </a:rPr>
              <a:t>Causes of OP</a:t>
            </a:r>
          </a:p>
        </p:txBody>
      </p:sp>
      <p:pic>
        <p:nvPicPr>
          <p:cNvPr id="1154059" name="Picture 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04800" y="190500"/>
            <a:ext cx="3187700" cy="6629400"/>
          </a:xfrm>
          <a:noFill/>
          <a:ln/>
        </p:spPr>
      </p:pic>
      <p:pic>
        <p:nvPicPr>
          <p:cNvPr id="1154061" name="Picture 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86200" y="1752600"/>
            <a:ext cx="4572000" cy="2819400"/>
          </a:xfrm>
          <a:noFill/>
          <a:ln/>
        </p:spPr>
      </p:pic>
      <p:sp>
        <p:nvSpPr>
          <p:cNvPr id="1154064" name="Text Box 16"/>
          <p:cNvSpPr txBox="1">
            <a:spLocks noChangeArrowheads="1"/>
          </p:cNvSpPr>
          <p:nvPr/>
        </p:nvSpPr>
        <p:spPr bwMode="auto">
          <a:xfrm>
            <a:off x="3531707" y="5937646"/>
            <a:ext cx="4850367" cy="30777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en-US" sz="1400" b="0" dirty="0">
                <a:solidFill>
                  <a:schemeClr val="tx1"/>
                </a:solidFill>
                <a:latin typeface="Arial" pitchFamily="34" charset="0"/>
                <a:cs typeface="Arial" pitchFamily="34" charset="0"/>
              </a:rPr>
              <a:t>Drakopanagiotakis </a:t>
            </a:r>
            <a:r>
              <a:rPr lang="en-US" sz="1400" b="0" dirty="0" smtClean="0">
                <a:solidFill>
                  <a:schemeClr val="tx1"/>
                </a:solidFill>
                <a:latin typeface="Arial" pitchFamily="34" charset="0"/>
                <a:cs typeface="Arial" pitchFamily="34" charset="0"/>
              </a:rPr>
              <a:t>F, et al. </a:t>
            </a:r>
            <a:r>
              <a:rPr lang="en-US" sz="1400" b="0" i="1" dirty="0">
                <a:solidFill>
                  <a:schemeClr val="tx1"/>
                </a:solidFill>
                <a:latin typeface="Arial" pitchFamily="34" charset="0"/>
                <a:cs typeface="Arial" pitchFamily="34" charset="0"/>
              </a:rPr>
              <a:t>Am J Med </a:t>
            </a:r>
            <a:r>
              <a:rPr lang="en-US" sz="1400" b="0" i="1" dirty="0" smtClean="0">
                <a:solidFill>
                  <a:schemeClr val="tx1"/>
                </a:solidFill>
                <a:latin typeface="Arial" pitchFamily="34" charset="0"/>
                <a:cs typeface="Arial" pitchFamily="34" charset="0"/>
              </a:rPr>
              <a:t>Sci</a:t>
            </a:r>
            <a:r>
              <a:rPr lang="en-US" sz="1400" b="0" dirty="0" smtClean="0">
                <a:solidFill>
                  <a:schemeClr val="tx1"/>
                </a:solidFill>
                <a:latin typeface="Arial" pitchFamily="34" charset="0"/>
                <a:cs typeface="Arial" pitchFamily="34" charset="0"/>
              </a:rPr>
              <a:t>. 2008;335:34-39.</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3867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28600"/>
            <a:ext cx="9144000" cy="1143000"/>
          </a:xfrm>
        </p:spPr>
        <p:txBody>
          <a:bodyPr/>
          <a:lstStyle/>
          <a:p>
            <a:r>
              <a:rPr lang="en-US" sz="3200" b="1" dirty="0" smtClean="0">
                <a:solidFill>
                  <a:srgbClr val="FFC000"/>
                </a:solidFill>
                <a:latin typeface="Arial" pitchFamily="34" charset="0"/>
                <a:cs typeface="Arial" pitchFamily="34" charset="0"/>
              </a:rPr>
              <a:t>Interstitial Lung Disease</a:t>
            </a:r>
            <a:br>
              <a:rPr lang="en-US" sz="3200" b="1" dirty="0" smtClean="0">
                <a:solidFill>
                  <a:srgbClr val="FFC000"/>
                </a:solidFill>
                <a:latin typeface="Arial" pitchFamily="34" charset="0"/>
                <a:cs typeface="Arial" pitchFamily="34" charset="0"/>
              </a:rPr>
            </a:br>
            <a:r>
              <a:rPr lang="en-US" sz="3200" b="1" dirty="0" smtClean="0">
                <a:solidFill>
                  <a:srgbClr val="FFC000"/>
                </a:solidFill>
                <a:latin typeface="Arial" pitchFamily="34" charset="0"/>
                <a:cs typeface="Arial" pitchFamily="34" charset="0"/>
              </a:rPr>
              <a:t>Diagnostic Team</a:t>
            </a:r>
          </a:p>
        </p:txBody>
      </p:sp>
      <p:sp>
        <p:nvSpPr>
          <p:cNvPr id="10243" name="Text Box 3"/>
          <p:cNvSpPr txBox="1">
            <a:spLocks noChangeArrowheads="1"/>
          </p:cNvSpPr>
          <p:nvPr/>
        </p:nvSpPr>
        <p:spPr bwMode="auto">
          <a:xfrm>
            <a:off x="685800" y="1712913"/>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r"/>
            <a:endParaRPr lang="en-US" dirty="0">
              <a:latin typeface="Arial" pitchFamily="34" charset="0"/>
              <a:cs typeface="Arial" pitchFamily="34" charset="0"/>
            </a:endParaRPr>
          </a:p>
        </p:txBody>
      </p:sp>
      <p:sp>
        <p:nvSpPr>
          <p:cNvPr id="10244" name="Text Box 4"/>
          <p:cNvSpPr txBox="1">
            <a:spLocks noChangeArrowheads="1"/>
          </p:cNvSpPr>
          <p:nvPr/>
        </p:nvSpPr>
        <p:spPr bwMode="auto">
          <a:xfrm>
            <a:off x="457200" y="3617913"/>
            <a:ext cx="815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r"/>
            <a:endParaRPr lang="en-US" dirty="0">
              <a:latin typeface="Arial" pitchFamily="34" charset="0"/>
              <a:cs typeface="Arial" pitchFamily="34" charset="0"/>
            </a:endParaRPr>
          </a:p>
        </p:txBody>
      </p:sp>
      <p:sp>
        <p:nvSpPr>
          <p:cNvPr id="10245" name="Rectangle 5"/>
          <p:cNvSpPr>
            <a:spLocks noGrp="1" noChangeArrowheads="1"/>
          </p:cNvSpPr>
          <p:nvPr>
            <p:ph type="body" sz="half" idx="2"/>
          </p:nvPr>
        </p:nvSpPr>
        <p:spPr>
          <a:xfrm>
            <a:off x="685800" y="5105400"/>
            <a:ext cx="7772400" cy="1019175"/>
          </a:xfrm>
        </p:spPr>
        <p:txBody>
          <a:bodyPr/>
          <a:lstStyle/>
          <a:p>
            <a:pPr algn="ctr">
              <a:spcBef>
                <a:spcPts val="0"/>
              </a:spcBef>
              <a:buFontTx/>
              <a:buNone/>
            </a:pPr>
            <a:r>
              <a:rPr lang="en-US" sz="2800" dirty="0" smtClean="0">
                <a:latin typeface="Arial" pitchFamily="34" charset="0"/>
                <a:cs typeface="Arial" pitchFamily="34" charset="0"/>
              </a:rPr>
              <a:t>Multidisciplinary communication </a:t>
            </a:r>
          </a:p>
          <a:p>
            <a:pPr algn="ctr">
              <a:spcBef>
                <a:spcPts val="0"/>
              </a:spcBef>
              <a:buFontTx/>
              <a:buNone/>
            </a:pPr>
            <a:r>
              <a:rPr lang="en-US" sz="2800" dirty="0" smtClean="0">
                <a:latin typeface="Arial" pitchFamily="34" charset="0"/>
                <a:cs typeface="Arial" pitchFamily="34" charset="0"/>
              </a:rPr>
              <a:t>is essential to an accurate diagnosis</a:t>
            </a:r>
          </a:p>
        </p:txBody>
      </p:sp>
      <p:sp>
        <p:nvSpPr>
          <p:cNvPr id="10246" name="Rectangle 6"/>
          <p:cNvSpPr>
            <a:spLocks noChangeArrowheads="1"/>
          </p:cNvSpPr>
          <p:nvPr/>
        </p:nvSpPr>
        <p:spPr bwMode="auto">
          <a:xfrm>
            <a:off x="3708400" y="2209800"/>
            <a:ext cx="1524000" cy="533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latin typeface="Arial" pitchFamily="34" charset="0"/>
                <a:cs typeface="Arial" pitchFamily="34" charset="0"/>
              </a:rPr>
              <a:t>Clinician</a:t>
            </a:r>
          </a:p>
        </p:txBody>
      </p:sp>
      <p:sp>
        <p:nvSpPr>
          <p:cNvPr id="10247" name="Rectangle 7"/>
          <p:cNvSpPr>
            <a:spLocks noChangeArrowheads="1"/>
          </p:cNvSpPr>
          <p:nvPr/>
        </p:nvSpPr>
        <p:spPr bwMode="auto">
          <a:xfrm>
            <a:off x="2362200" y="3810000"/>
            <a:ext cx="1524000" cy="533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latin typeface="Arial" pitchFamily="34" charset="0"/>
                <a:cs typeface="Arial" pitchFamily="34" charset="0"/>
              </a:rPr>
              <a:t>Radiologist</a:t>
            </a:r>
          </a:p>
        </p:txBody>
      </p:sp>
      <p:sp>
        <p:nvSpPr>
          <p:cNvPr id="10248" name="Rectangle 8"/>
          <p:cNvSpPr>
            <a:spLocks noChangeArrowheads="1"/>
          </p:cNvSpPr>
          <p:nvPr/>
        </p:nvSpPr>
        <p:spPr bwMode="auto">
          <a:xfrm>
            <a:off x="5105400" y="3810000"/>
            <a:ext cx="1524000" cy="533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latin typeface="Arial" pitchFamily="34" charset="0"/>
                <a:cs typeface="Arial" pitchFamily="34" charset="0"/>
              </a:rPr>
              <a:t>Pathologist</a:t>
            </a:r>
          </a:p>
        </p:txBody>
      </p:sp>
      <p:sp>
        <p:nvSpPr>
          <p:cNvPr id="10249" name="AutoShape 9"/>
          <p:cNvSpPr>
            <a:spLocks noChangeArrowheads="1"/>
          </p:cNvSpPr>
          <p:nvPr/>
        </p:nvSpPr>
        <p:spPr bwMode="auto">
          <a:xfrm rot="1850795">
            <a:off x="3276600" y="2971800"/>
            <a:ext cx="457200" cy="533400"/>
          </a:xfrm>
          <a:prstGeom prst="upDownArrow">
            <a:avLst>
              <a:gd name="adj1" fmla="val 50000"/>
              <a:gd name="adj2" fmla="val 23333"/>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latin typeface="Arial" pitchFamily="34" charset="0"/>
              <a:cs typeface="Arial" pitchFamily="34" charset="0"/>
            </a:endParaRPr>
          </a:p>
        </p:txBody>
      </p:sp>
      <p:sp>
        <p:nvSpPr>
          <p:cNvPr id="10250" name="AutoShape 10"/>
          <p:cNvSpPr>
            <a:spLocks noChangeArrowheads="1"/>
          </p:cNvSpPr>
          <p:nvPr/>
        </p:nvSpPr>
        <p:spPr bwMode="auto">
          <a:xfrm rot="-2055579">
            <a:off x="5257800" y="2971800"/>
            <a:ext cx="457200" cy="533400"/>
          </a:xfrm>
          <a:prstGeom prst="upDownArrow">
            <a:avLst>
              <a:gd name="adj1" fmla="val 50000"/>
              <a:gd name="adj2" fmla="val 23333"/>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latin typeface="Arial" pitchFamily="34" charset="0"/>
              <a:cs typeface="Arial" pitchFamily="34" charset="0"/>
            </a:endParaRPr>
          </a:p>
        </p:txBody>
      </p:sp>
      <p:sp>
        <p:nvSpPr>
          <p:cNvPr id="10251" name="AutoShape 11"/>
          <p:cNvSpPr>
            <a:spLocks noChangeArrowheads="1"/>
          </p:cNvSpPr>
          <p:nvPr/>
        </p:nvSpPr>
        <p:spPr bwMode="auto">
          <a:xfrm rot="5400000">
            <a:off x="4267200" y="3822700"/>
            <a:ext cx="457200" cy="533400"/>
          </a:xfrm>
          <a:prstGeom prst="upDownArrow">
            <a:avLst>
              <a:gd name="adj1" fmla="val 50000"/>
              <a:gd name="adj2" fmla="val 23333"/>
            </a:avLst>
          </a:prstGeom>
          <a:solidFill>
            <a:srgbClr val="FF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803400" y="1230313"/>
            <a:ext cx="5018088"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sz="2800" dirty="0">
                <a:solidFill>
                  <a:srgbClr val="FFFF00"/>
                </a:solidFill>
                <a:latin typeface="Arial" pitchFamily="34" charset="0"/>
                <a:cs typeface="Arial" pitchFamily="34" charset="0"/>
              </a:rPr>
              <a:t>Clinical</a:t>
            </a:r>
          </a:p>
          <a:p>
            <a:r>
              <a:rPr lang="en-US" sz="2800" dirty="0">
                <a:solidFill>
                  <a:schemeClr val="tx2"/>
                </a:solidFill>
                <a:latin typeface="Arial" pitchFamily="34" charset="0"/>
                <a:cs typeface="Arial" pitchFamily="34" charset="0"/>
              </a:rPr>
              <a:t>History &amp; Physical, PFT, Lab</a:t>
            </a:r>
          </a:p>
        </p:txBody>
      </p:sp>
      <p:sp>
        <p:nvSpPr>
          <p:cNvPr id="14339" name="Text Box 3"/>
          <p:cNvSpPr txBox="1">
            <a:spLocks noChangeArrowheads="1"/>
          </p:cNvSpPr>
          <p:nvPr/>
        </p:nvSpPr>
        <p:spPr bwMode="auto">
          <a:xfrm>
            <a:off x="1381125" y="3846513"/>
            <a:ext cx="5388013" cy="230832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b="1">
                <a:solidFill>
                  <a:schemeClr val="bg2"/>
                </a:solidFill>
                <a:latin typeface="Times New Roman" pitchFamily="18" charset="0"/>
              </a:defRPr>
            </a:lvl1pPr>
            <a:lvl2pPr marL="914400" indent="-45720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a:buFontTx/>
              <a:buAutoNum type="arabicPeriod"/>
            </a:pPr>
            <a:r>
              <a:rPr lang="en-US" sz="2400" b="0" dirty="0">
                <a:solidFill>
                  <a:schemeClr val="tx2"/>
                </a:solidFill>
                <a:latin typeface="Arial" pitchFamily="34" charset="0"/>
                <a:cs typeface="Arial" pitchFamily="34" charset="0"/>
              </a:rPr>
              <a:t>Raise suspicion that ILD is present</a:t>
            </a:r>
          </a:p>
          <a:p>
            <a:pPr algn="l">
              <a:buFontTx/>
              <a:buAutoNum type="arabicPeriod"/>
            </a:pPr>
            <a:r>
              <a:rPr lang="en-US" sz="2400" b="0" dirty="0">
                <a:solidFill>
                  <a:schemeClr val="tx2"/>
                </a:solidFill>
                <a:latin typeface="Arial" pitchFamily="34" charset="0"/>
                <a:cs typeface="Arial" pitchFamily="34" charset="0"/>
              </a:rPr>
              <a:t>Identify a cause of the disease</a:t>
            </a:r>
          </a:p>
          <a:p>
            <a:pPr lvl="1" algn="l">
              <a:buFontTx/>
              <a:buAutoNum type="alphaLcPeriod"/>
            </a:pPr>
            <a:r>
              <a:rPr lang="en-US" sz="2400" b="0" dirty="0">
                <a:solidFill>
                  <a:schemeClr val="tx2"/>
                </a:solidFill>
                <a:latin typeface="Arial" pitchFamily="34" charset="0"/>
                <a:cs typeface="Arial" pitchFamily="34" charset="0"/>
              </a:rPr>
              <a:t>Infection</a:t>
            </a:r>
          </a:p>
          <a:p>
            <a:pPr lvl="1" algn="l">
              <a:buFontTx/>
              <a:buAutoNum type="alphaLcPeriod"/>
            </a:pPr>
            <a:r>
              <a:rPr lang="en-US" sz="2400" b="0" dirty="0">
                <a:solidFill>
                  <a:schemeClr val="tx2"/>
                </a:solidFill>
                <a:latin typeface="Arial" pitchFamily="34" charset="0"/>
                <a:cs typeface="Arial" pitchFamily="34" charset="0"/>
              </a:rPr>
              <a:t>Systemic Disorders</a:t>
            </a:r>
          </a:p>
          <a:p>
            <a:pPr lvl="1" algn="l">
              <a:buFontTx/>
              <a:buAutoNum type="alphaLcPeriod"/>
            </a:pPr>
            <a:r>
              <a:rPr lang="en-US" sz="2400" b="0" dirty="0">
                <a:solidFill>
                  <a:schemeClr val="tx2"/>
                </a:solidFill>
                <a:latin typeface="Arial" pitchFamily="34" charset="0"/>
                <a:cs typeface="Arial" pitchFamily="34" charset="0"/>
              </a:rPr>
              <a:t>Exposures</a:t>
            </a:r>
          </a:p>
          <a:p>
            <a:pPr lvl="1" algn="l">
              <a:buFontTx/>
              <a:buAutoNum type="alphaLcPeriod"/>
            </a:pPr>
            <a:r>
              <a:rPr lang="en-US" sz="2400" b="0" dirty="0">
                <a:solidFill>
                  <a:schemeClr val="tx2"/>
                </a:solidFill>
                <a:latin typeface="Arial" pitchFamily="34" charset="0"/>
                <a:cs typeface="Arial" pitchFamily="34" charset="0"/>
              </a:rPr>
              <a:t>Idiopathic</a:t>
            </a:r>
          </a:p>
        </p:txBody>
      </p:sp>
      <p:sp>
        <p:nvSpPr>
          <p:cNvPr id="14340" name="AutoShape 4"/>
          <p:cNvSpPr>
            <a:spLocks noChangeArrowheads="1"/>
          </p:cNvSpPr>
          <p:nvPr/>
        </p:nvSpPr>
        <p:spPr bwMode="auto">
          <a:xfrm>
            <a:off x="4038600" y="2438400"/>
            <a:ext cx="381000" cy="1295400"/>
          </a:xfrm>
          <a:prstGeom prst="downArrow">
            <a:avLst>
              <a:gd name="adj1" fmla="val 50000"/>
              <a:gd name="adj2" fmla="val 85000"/>
            </a:avLst>
          </a:prstGeom>
          <a:solidFill>
            <a:schemeClr val="tx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cs typeface="Arial" pitchFamily="34" charset="0"/>
            </a:endParaRPr>
          </a:p>
        </p:txBody>
      </p:sp>
      <p:sp>
        <p:nvSpPr>
          <p:cNvPr id="14341" name="Rectangle 5"/>
          <p:cNvSpPr>
            <a:spLocks noGrp="1" noChangeArrowheads="1"/>
          </p:cNvSpPr>
          <p:nvPr>
            <p:ph type="title"/>
          </p:nvPr>
        </p:nvSpPr>
        <p:spPr>
          <a:xfrm>
            <a:off x="685800" y="0"/>
            <a:ext cx="7772400" cy="1143000"/>
          </a:xfrm>
          <a:noFill/>
        </p:spPr>
        <p:txBody>
          <a:bodyPr/>
          <a:lstStyle/>
          <a:p>
            <a:r>
              <a:rPr lang="en-US" sz="3600" b="1" dirty="0" smtClean="0">
                <a:solidFill>
                  <a:srgbClr val="FFC000"/>
                </a:solidFill>
                <a:latin typeface="Arial" pitchFamily="34" charset="0"/>
                <a:cs typeface="Arial" pitchFamily="34" charset="0"/>
              </a:rPr>
              <a:t>Diagnostic “Tools”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760413"/>
          </a:xfrm>
        </p:spPr>
        <p:txBody>
          <a:bodyPr/>
          <a:lstStyle/>
          <a:p>
            <a:r>
              <a:rPr lang="en-US" sz="3600" b="1" dirty="0" smtClean="0">
                <a:solidFill>
                  <a:srgbClr val="FFC000"/>
                </a:solidFill>
                <a:latin typeface="Arial" pitchFamily="34" charset="0"/>
                <a:cs typeface="Arial" pitchFamily="34" charset="0"/>
              </a:rPr>
              <a:t>Pulmonary Function Tests</a:t>
            </a:r>
          </a:p>
        </p:txBody>
      </p:sp>
      <p:sp>
        <p:nvSpPr>
          <p:cNvPr id="18435" name="Text Box 3"/>
          <p:cNvSpPr txBox="1">
            <a:spLocks noChangeArrowheads="1"/>
          </p:cNvSpPr>
          <p:nvPr/>
        </p:nvSpPr>
        <p:spPr bwMode="auto">
          <a:xfrm>
            <a:off x="411163" y="1419225"/>
            <a:ext cx="8331200" cy="460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1775">
              <a:defRPr b="1">
                <a:solidFill>
                  <a:schemeClr val="bg2"/>
                </a:solidFill>
                <a:latin typeface="Times New Roman" pitchFamily="18" charset="0"/>
              </a:defRPr>
            </a:lvl1pPr>
            <a:lvl2pPr indent="225425">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a:spcBef>
                <a:spcPct val="30000"/>
              </a:spcBef>
              <a:buClr>
                <a:schemeClr val="tx1"/>
              </a:buClr>
              <a:buFontTx/>
              <a:buChar char="•"/>
            </a:pPr>
            <a:r>
              <a:rPr lang="en-US" sz="2800" b="0" dirty="0">
                <a:solidFill>
                  <a:schemeClr val="tx2"/>
                </a:solidFill>
                <a:latin typeface="Arial" pitchFamily="34" charset="0"/>
                <a:cs typeface="Arial" pitchFamily="34" charset="0"/>
              </a:rPr>
              <a:t>Restriction</a:t>
            </a:r>
          </a:p>
          <a:p>
            <a:pPr lvl="1" algn="l">
              <a:spcBef>
                <a:spcPct val="30000"/>
              </a:spcBef>
              <a:buClr>
                <a:schemeClr val="tx1"/>
              </a:buClr>
              <a:buFont typeface="Arial" charset="0"/>
              <a:buChar char="–"/>
            </a:pPr>
            <a:r>
              <a:rPr lang="en-US" sz="2400" b="0" dirty="0">
                <a:solidFill>
                  <a:schemeClr val="tx2"/>
                </a:solidFill>
                <a:latin typeface="Arial" pitchFamily="34" charset="0"/>
                <a:cs typeface="Arial" pitchFamily="34" charset="0"/>
              </a:rPr>
              <a:t>Reduced FVC and TLC</a:t>
            </a:r>
          </a:p>
          <a:p>
            <a:pPr lvl="1" algn="l">
              <a:spcBef>
                <a:spcPct val="30000"/>
              </a:spcBef>
              <a:buClr>
                <a:schemeClr val="tx1"/>
              </a:buClr>
              <a:buFont typeface="Arial" charset="0"/>
              <a:buChar char="–"/>
            </a:pPr>
            <a:r>
              <a:rPr lang="en-US" sz="2400" b="0" dirty="0">
                <a:solidFill>
                  <a:schemeClr val="tx2"/>
                </a:solidFill>
                <a:latin typeface="Arial" pitchFamily="34" charset="0"/>
                <a:cs typeface="Arial" pitchFamily="34" charset="0"/>
              </a:rPr>
              <a:t>Normal or increased FEV</a:t>
            </a:r>
            <a:r>
              <a:rPr lang="en-US" sz="2400" b="0" baseline="-25000" dirty="0">
                <a:solidFill>
                  <a:schemeClr val="tx2"/>
                </a:solidFill>
                <a:latin typeface="Arial" pitchFamily="34" charset="0"/>
                <a:cs typeface="Arial" pitchFamily="34" charset="0"/>
              </a:rPr>
              <a:t>1</a:t>
            </a:r>
            <a:r>
              <a:rPr lang="en-US" sz="2400" b="0" dirty="0">
                <a:solidFill>
                  <a:schemeClr val="tx2"/>
                </a:solidFill>
                <a:latin typeface="Arial" pitchFamily="34" charset="0"/>
                <a:cs typeface="Arial" pitchFamily="34" charset="0"/>
              </a:rPr>
              <a:t>/FVC ratio</a:t>
            </a:r>
          </a:p>
          <a:p>
            <a:pPr algn="l">
              <a:spcBef>
                <a:spcPct val="30000"/>
              </a:spcBef>
              <a:buClr>
                <a:schemeClr val="tx1"/>
              </a:buClr>
              <a:buFontTx/>
              <a:buChar char="•"/>
            </a:pPr>
            <a:r>
              <a:rPr lang="en-US" sz="2800" b="0" dirty="0">
                <a:solidFill>
                  <a:schemeClr val="tx2"/>
                </a:solidFill>
                <a:latin typeface="Arial" pitchFamily="34" charset="0"/>
                <a:cs typeface="Arial" pitchFamily="34" charset="0"/>
              </a:rPr>
              <a:t>Impaired gas exchange</a:t>
            </a:r>
          </a:p>
          <a:p>
            <a:pPr lvl="1" algn="l">
              <a:spcBef>
                <a:spcPct val="30000"/>
              </a:spcBef>
              <a:buClr>
                <a:schemeClr val="tx1"/>
              </a:buClr>
              <a:buFont typeface="Arial" charset="0"/>
              <a:buChar char="–"/>
            </a:pPr>
            <a:r>
              <a:rPr lang="en-US" sz="2400" b="0" dirty="0">
                <a:solidFill>
                  <a:schemeClr val="tx2"/>
                </a:solidFill>
                <a:latin typeface="Arial" pitchFamily="34" charset="0"/>
                <a:cs typeface="Arial" pitchFamily="34" charset="0"/>
              </a:rPr>
              <a:t>Decreased DL</a:t>
            </a:r>
            <a:r>
              <a:rPr lang="en-US" sz="2400" b="0" baseline="-25000" dirty="0">
                <a:solidFill>
                  <a:schemeClr val="tx2"/>
                </a:solidFill>
                <a:latin typeface="Arial" pitchFamily="34" charset="0"/>
                <a:cs typeface="Arial" pitchFamily="34" charset="0"/>
              </a:rPr>
              <a:t>CO</a:t>
            </a:r>
            <a:r>
              <a:rPr lang="en-US" sz="2400" b="0" dirty="0">
                <a:solidFill>
                  <a:schemeClr val="tx2"/>
                </a:solidFill>
                <a:latin typeface="Arial" pitchFamily="34" charset="0"/>
                <a:cs typeface="Arial" pitchFamily="34" charset="0"/>
              </a:rPr>
              <a:t>, PaO</a:t>
            </a:r>
            <a:r>
              <a:rPr lang="en-US" sz="2400" b="0" baseline="-25000" dirty="0">
                <a:solidFill>
                  <a:schemeClr val="tx2"/>
                </a:solidFill>
                <a:latin typeface="Arial" pitchFamily="34" charset="0"/>
                <a:cs typeface="Arial" pitchFamily="34" charset="0"/>
              </a:rPr>
              <a:t>2</a:t>
            </a:r>
          </a:p>
          <a:p>
            <a:pPr lvl="1" algn="l">
              <a:spcBef>
                <a:spcPct val="30000"/>
              </a:spcBef>
              <a:buClr>
                <a:schemeClr val="tx1"/>
              </a:buClr>
              <a:buFont typeface="Arial" charset="0"/>
              <a:buChar char="–"/>
            </a:pPr>
            <a:r>
              <a:rPr lang="en-US" sz="2400" b="0" dirty="0">
                <a:solidFill>
                  <a:schemeClr val="tx2"/>
                </a:solidFill>
                <a:latin typeface="Arial" pitchFamily="34" charset="0"/>
                <a:cs typeface="Arial" pitchFamily="34" charset="0"/>
              </a:rPr>
              <a:t>Desaturation on exercise oximetry</a:t>
            </a:r>
          </a:p>
          <a:p>
            <a:pPr lvl="1" algn="l">
              <a:spcBef>
                <a:spcPct val="30000"/>
              </a:spcBef>
              <a:buClr>
                <a:schemeClr val="tx1"/>
              </a:buClr>
              <a:buFont typeface="Arial" charset="0"/>
              <a:buChar char="–"/>
            </a:pPr>
            <a:r>
              <a:rPr lang="en-US" sz="2400" b="0" dirty="0">
                <a:solidFill>
                  <a:schemeClr val="tx2"/>
                </a:solidFill>
                <a:latin typeface="Arial" pitchFamily="34" charset="0"/>
                <a:cs typeface="Arial" pitchFamily="34" charset="0"/>
              </a:rPr>
              <a:t>Increased A-aPO</a:t>
            </a:r>
            <a:r>
              <a:rPr lang="en-US" sz="2400" b="0" baseline="-25000" dirty="0">
                <a:solidFill>
                  <a:schemeClr val="tx2"/>
                </a:solidFill>
                <a:latin typeface="Arial" pitchFamily="34" charset="0"/>
                <a:cs typeface="Arial" pitchFamily="34" charset="0"/>
              </a:rPr>
              <a:t>2</a:t>
            </a:r>
            <a:r>
              <a:rPr lang="en-US" sz="2400" b="0" dirty="0">
                <a:solidFill>
                  <a:schemeClr val="tx2"/>
                </a:solidFill>
                <a:latin typeface="Arial" pitchFamily="34" charset="0"/>
                <a:cs typeface="Arial" pitchFamily="34" charset="0"/>
              </a:rPr>
              <a:t> gradient</a:t>
            </a:r>
          </a:p>
          <a:p>
            <a:pPr algn="l">
              <a:spcBef>
                <a:spcPct val="30000"/>
              </a:spcBef>
              <a:buClr>
                <a:schemeClr val="tx1"/>
              </a:buClr>
              <a:buFontTx/>
              <a:buChar char="•"/>
            </a:pPr>
            <a:r>
              <a:rPr lang="en-US" sz="2800" b="0" dirty="0">
                <a:solidFill>
                  <a:schemeClr val="tx2"/>
                </a:solidFill>
                <a:latin typeface="Arial" pitchFamily="34" charset="0"/>
                <a:cs typeface="Arial" pitchFamily="34" charset="0"/>
              </a:rPr>
              <a:t>Normal PFTs do not exclude </a:t>
            </a:r>
            <a:r>
              <a:rPr lang="en-US" sz="2800" b="0" dirty="0" smtClean="0">
                <a:solidFill>
                  <a:schemeClr val="tx2"/>
                </a:solidFill>
                <a:latin typeface="Arial" pitchFamily="34" charset="0"/>
                <a:cs typeface="Arial" pitchFamily="34" charset="0"/>
              </a:rPr>
              <a:t>ILD</a:t>
            </a:r>
            <a:endParaRPr lang="en-US" sz="2800" b="0" dirty="0">
              <a:solidFill>
                <a:schemeClr val="tx2"/>
              </a:solidFill>
              <a:latin typeface="Arial" pitchFamily="34" charset="0"/>
              <a:cs typeface="Arial" pitchFamily="34" charset="0"/>
            </a:endParaRPr>
          </a:p>
          <a:p>
            <a:pPr marL="692150" lvl="1" indent="-234950" algn="l">
              <a:spcBef>
                <a:spcPct val="30000"/>
              </a:spcBef>
              <a:buClr>
                <a:schemeClr val="tx1"/>
              </a:buClr>
              <a:buFont typeface="Arial" pitchFamily="34" charset="0"/>
              <a:buChar char="–"/>
            </a:pPr>
            <a:r>
              <a:rPr lang="en-US" sz="2400" b="0" dirty="0">
                <a:solidFill>
                  <a:schemeClr val="tx2"/>
                </a:solidFill>
                <a:latin typeface="Arial" pitchFamily="34" charset="0"/>
                <a:cs typeface="Arial" pitchFamily="34" charset="0"/>
              </a:rPr>
              <a:t>Emphysema + Interstitial Lung Disease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24200" y="1600200"/>
            <a:ext cx="2468563"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sz="2800" dirty="0">
                <a:solidFill>
                  <a:srgbClr val="FFFF00"/>
                </a:solidFill>
                <a:latin typeface="Arial" pitchFamily="34" charset="0"/>
                <a:cs typeface="Arial" pitchFamily="34" charset="0"/>
              </a:rPr>
              <a:t>Radiographic</a:t>
            </a:r>
          </a:p>
          <a:p>
            <a:r>
              <a:rPr lang="en-US" sz="2800" dirty="0">
                <a:solidFill>
                  <a:schemeClr val="tx1"/>
                </a:solidFill>
                <a:latin typeface="Arial" pitchFamily="34" charset="0"/>
                <a:cs typeface="Arial" pitchFamily="34" charset="0"/>
              </a:rPr>
              <a:t>CXR, HRCT</a:t>
            </a:r>
          </a:p>
        </p:txBody>
      </p:sp>
      <p:sp>
        <p:nvSpPr>
          <p:cNvPr id="999427" name="Text Box 3"/>
          <p:cNvSpPr txBox="1">
            <a:spLocks noChangeArrowheads="1"/>
          </p:cNvSpPr>
          <p:nvPr/>
        </p:nvSpPr>
        <p:spPr bwMode="auto">
          <a:xfrm>
            <a:off x="411163" y="3138261"/>
            <a:ext cx="4237037" cy="280076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a:r>
              <a:rPr lang="en-US" sz="2800" u="sng" dirty="0">
                <a:solidFill>
                  <a:schemeClr val="tx2"/>
                </a:solidFill>
                <a:latin typeface="Arial" pitchFamily="34" charset="0"/>
                <a:cs typeface="Arial" pitchFamily="34" charset="0"/>
              </a:rPr>
              <a:t>HRCT Features</a:t>
            </a:r>
          </a:p>
          <a:p>
            <a:pPr algn="l">
              <a:buFontTx/>
              <a:buChar char="•"/>
            </a:pPr>
            <a:r>
              <a:rPr lang="en-US" sz="2400" dirty="0">
                <a:solidFill>
                  <a:schemeClr val="tx2"/>
                </a:solidFill>
                <a:latin typeface="Arial" pitchFamily="34" charset="0"/>
                <a:cs typeface="Arial" pitchFamily="34" charset="0"/>
              </a:rPr>
              <a:t> </a:t>
            </a:r>
            <a:r>
              <a:rPr lang="en-US" sz="2400" b="0" dirty="0">
                <a:solidFill>
                  <a:schemeClr val="tx2"/>
                </a:solidFill>
                <a:latin typeface="Arial" pitchFamily="34" charset="0"/>
                <a:cs typeface="Arial" pitchFamily="34" charset="0"/>
              </a:rPr>
              <a:t>Ground glass attenuation</a:t>
            </a:r>
          </a:p>
          <a:p>
            <a:pPr algn="l">
              <a:buFontTx/>
              <a:buChar char="•"/>
            </a:pPr>
            <a:r>
              <a:rPr lang="en-US" sz="2400" b="0" dirty="0">
                <a:solidFill>
                  <a:schemeClr val="tx2"/>
                </a:solidFill>
                <a:latin typeface="Arial" pitchFamily="34" charset="0"/>
                <a:cs typeface="Arial" pitchFamily="34" charset="0"/>
              </a:rPr>
              <a:t> Honeycombing/cysts</a:t>
            </a:r>
          </a:p>
          <a:p>
            <a:pPr algn="l">
              <a:buFontTx/>
              <a:buChar char="•"/>
            </a:pPr>
            <a:r>
              <a:rPr lang="en-US" sz="2400" b="0" dirty="0">
                <a:solidFill>
                  <a:schemeClr val="tx2"/>
                </a:solidFill>
                <a:latin typeface="Arial" pitchFamily="34" charset="0"/>
                <a:cs typeface="Arial" pitchFamily="34" charset="0"/>
              </a:rPr>
              <a:t> Lines/Reticular thickening</a:t>
            </a:r>
          </a:p>
          <a:p>
            <a:pPr algn="l">
              <a:buFontTx/>
              <a:buChar char="•"/>
            </a:pPr>
            <a:r>
              <a:rPr lang="en-US" sz="2400" b="0" dirty="0">
                <a:solidFill>
                  <a:schemeClr val="tx2"/>
                </a:solidFill>
                <a:latin typeface="Arial" pitchFamily="34" charset="0"/>
                <a:cs typeface="Arial" pitchFamily="34" charset="0"/>
              </a:rPr>
              <a:t> Consolidation</a:t>
            </a:r>
          </a:p>
          <a:p>
            <a:pPr algn="l">
              <a:buFontTx/>
              <a:buChar char="•"/>
            </a:pPr>
            <a:r>
              <a:rPr lang="en-US" sz="2400" b="0" dirty="0">
                <a:solidFill>
                  <a:schemeClr val="tx2"/>
                </a:solidFill>
                <a:latin typeface="Arial" pitchFamily="34" charset="0"/>
                <a:cs typeface="Arial" pitchFamily="34" charset="0"/>
              </a:rPr>
              <a:t> Nodules</a:t>
            </a:r>
          </a:p>
          <a:p>
            <a:pPr algn="l">
              <a:buFontTx/>
              <a:buChar char="•"/>
            </a:pPr>
            <a:r>
              <a:rPr lang="en-US" sz="2400" b="0" dirty="0">
                <a:solidFill>
                  <a:schemeClr val="tx2"/>
                </a:solidFill>
                <a:latin typeface="Arial" pitchFamily="34" charset="0"/>
                <a:cs typeface="Arial" pitchFamily="34" charset="0"/>
              </a:rPr>
              <a:t> Decreased lung attenuation</a:t>
            </a:r>
            <a:endParaRPr lang="en-US" sz="2400" dirty="0">
              <a:solidFill>
                <a:schemeClr val="tx2"/>
              </a:solidFill>
              <a:latin typeface="Arial" pitchFamily="34" charset="0"/>
              <a:cs typeface="Arial" pitchFamily="34" charset="0"/>
            </a:endParaRPr>
          </a:p>
        </p:txBody>
      </p:sp>
      <p:sp>
        <p:nvSpPr>
          <p:cNvPr id="999428" name="Text Box 4"/>
          <p:cNvSpPr txBox="1">
            <a:spLocks noChangeArrowheads="1"/>
          </p:cNvSpPr>
          <p:nvPr/>
        </p:nvSpPr>
        <p:spPr bwMode="auto">
          <a:xfrm>
            <a:off x="4659313" y="3138261"/>
            <a:ext cx="4237037" cy="243143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a:r>
              <a:rPr lang="en-US" sz="2800" u="sng" dirty="0">
                <a:solidFill>
                  <a:schemeClr val="tx2"/>
                </a:solidFill>
                <a:latin typeface="Arial" pitchFamily="34" charset="0"/>
                <a:cs typeface="Arial" pitchFamily="34" charset="0"/>
              </a:rPr>
              <a:t>HRCT Distribution</a:t>
            </a:r>
          </a:p>
          <a:p>
            <a:pPr algn="l">
              <a:buFontTx/>
              <a:buChar char="•"/>
            </a:pPr>
            <a:r>
              <a:rPr lang="en-US" sz="2800" dirty="0">
                <a:solidFill>
                  <a:schemeClr val="tx2"/>
                </a:solidFill>
                <a:latin typeface="Arial" pitchFamily="34" charset="0"/>
                <a:cs typeface="Arial" pitchFamily="34" charset="0"/>
              </a:rPr>
              <a:t> </a:t>
            </a:r>
            <a:r>
              <a:rPr lang="en-US" sz="2400" b="0" dirty="0">
                <a:solidFill>
                  <a:schemeClr val="tx2"/>
                </a:solidFill>
                <a:latin typeface="Arial" pitchFamily="34" charset="0"/>
                <a:cs typeface="Arial" pitchFamily="34" charset="0"/>
              </a:rPr>
              <a:t>Upper</a:t>
            </a:r>
          </a:p>
          <a:p>
            <a:pPr algn="l">
              <a:buFontTx/>
              <a:buChar char="•"/>
            </a:pPr>
            <a:r>
              <a:rPr lang="en-US" sz="2400" b="0" dirty="0">
                <a:solidFill>
                  <a:schemeClr val="tx2"/>
                </a:solidFill>
                <a:latin typeface="Arial" pitchFamily="34" charset="0"/>
                <a:cs typeface="Arial" pitchFamily="34" charset="0"/>
              </a:rPr>
              <a:t> Lower</a:t>
            </a:r>
          </a:p>
          <a:p>
            <a:pPr algn="l">
              <a:buFontTx/>
              <a:buChar char="•"/>
            </a:pPr>
            <a:r>
              <a:rPr lang="en-US" sz="2400" b="0" dirty="0">
                <a:solidFill>
                  <a:schemeClr val="tx2"/>
                </a:solidFill>
                <a:latin typeface="Arial" pitchFamily="34" charset="0"/>
                <a:cs typeface="Arial" pitchFamily="34" charset="0"/>
              </a:rPr>
              <a:t> Central</a:t>
            </a:r>
          </a:p>
          <a:p>
            <a:pPr algn="l">
              <a:buFontTx/>
              <a:buChar char="•"/>
            </a:pPr>
            <a:r>
              <a:rPr lang="en-US" sz="2400" b="0" dirty="0">
                <a:solidFill>
                  <a:schemeClr val="tx2"/>
                </a:solidFill>
                <a:latin typeface="Arial" pitchFamily="34" charset="0"/>
                <a:cs typeface="Arial" pitchFamily="34" charset="0"/>
              </a:rPr>
              <a:t> Peripheral</a:t>
            </a:r>
          </a:p>
          <a:p>
            <a:pPr algn="l">
              <a:buFontTx/>
              <a:buChar char="•"/>
            </a:pPr>
            <a:r>
              <a:rPr lang="en-US" sz="2400" b="0" dirty="0">
                <a:solidFill>
                  <a:schemeClr val="tx2"/>
                </a:solidFill>
                <a:latin typeface="Arial" pitchFamily="34" charset="0"/>
                <a:cs typeface="Arial" pitchFamily="34" charset="0"/>
              </a:rPr>
              <a:t> Diffuse/Bilateral</a:t>
            </a:r>
            <a:endParaRPr lang="en-US" sz="2800" dirty="0">
              <a:solidFill>
                <a:schemeClr val="tx2"/>
              </a:solidFill>
              <a:latin typeface="Arial" pitchFamily="34" charset="0"/>
              <a:cs typeface="Arial" pitchFamily="34" charset="0"/>
            </a:endParaRPr>
          </a:p>
        </p:txBody>
      </p:sp>
      <p:sp>
        <p:nvSpPr>
          <p:cNvPr id="24581" name="Rectangle 5"/>
          <p:cNvSpPr>
            <a:spLocks noGrp="1" noChangeArrowheads="1"/>
          </p:cNvSpPr>
          <p:nvPr>
            <p:ph type="title"/>
          </p:nvPr>
        </p:nvSpPr>
        <p:spPr>
          <a:xfrm>
            <a:off x="0" y="304800"/>
            <a:ext cx="9144000" cy="1143000"/>
          </a:xfrm>
          <a:noFill/>
        </p:spPr>
        <p:txBody>
          <a:bodyPr/>
          <a:lstStyle/>
          <a:p>
            <a:r>
              <a:rPr lang="en-US" sz="3600" b="1" dirty="0" smtClean="0">
                <a:solidFill>
                  <a:srgbClr val="FFC000"/>
                </a:solidFill>
                <a:latin typeface="Arial" pitchFamily="34" charset="0"/>
                <a:cs typeface="Arial" pitchFamily="34" charset="0"/>
              </a:rPr>
              <a:t>Diagnostic “Tools”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94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9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52400"/>
            <a:ext cx="9144000" cy="1066800"/>
          </a:xfrm>
        </p:spPr>
        <p:txBody>
          <a:bodyPr/>
          <a:lstStyle/>
          <a:p>
            <a:r>
              <a:rPr lang="en-US" sz="3200" b="1" dirty="0" smtClean="0">
                <a:solidFill>
                  <a:srgbClr val="FFC000"/>
                </a:solidFill>
                <a:latin typeface="Arial" pitchFamily="34" charset="0"/>
                <a:cs typeface="Arial" pitchFamily="34" charset="0"/>
              </a:rPr>
              <a:t>High Resolution </a:t>
            </a:r>
            <a:br>
              <a:rPr lang="en-US" sz="3200" b="1" dirty="0" smtClean="0">
                <a:solidFill>
                  <a:srgbClr val="FFC000"/>
                </a:solidFill>
                <a:latin typeface="Arial" pitchFamily="34" charset="0"/>
                <a:cs typeface="Arial" pitchFamily="34" charset="0"/>
              </a:rPr>
            </a:br>
            <a:r>
              <a:rPr lang="en-US" sz="3200" b="1" dirty="0" smtClean="0">
                <a:solidFill>
                  <a:srgbClr val="FFC000"/>
                </a:solidFill>
                <a:latin typeface="Arial" pitchFamily="34" charset="0"/>
                <a:cs typeface="Arial" pitchFamily="34" charset="0"/>
              </a:rPr>
              <a:t>Computed Tomography</a:t>
            </a:r>
          </a:p>
        </p:txBody>
      </p:sp>
      <p:sp>
        <p:nvSpPr>
          <p:cNvPr id="22531" name="Rectangle 3"/>
          <p:cNvSpPr>
            <a:spLocks noGrp="1" noChangeArrowheads="1"/>
          </p:cNvSpPr>
          <p:nvPr>
            <p:ph type="body" idx="1"/>
          </p:nvPr>
        </p:nvSpPr>
        <p:spPr>
          <a:xfrm>
            <a:off x="304800" y="1219200"/>
            <a:ext cx="8610600" cy="4953000"/>
          </a:xfrm>
        </p:spPr>
        <p:txBody>
          <a:bodyPr/>
          <a:lstStyle/>
          <a:p>
            <a:pPr marL="0" indent="0" algn="ctr">
              <a:lnSpc>
                <a:spcPct val="90000"/>
              </a:lnSpc>
              <a:buFontTx/>
              <a:buNone/>
            </a:pPr>
            <a:r>
              <a:rPr lang="en-US" sz="2800" dirty="0" smtClean="0">
                <a:solidFill>
                  <a:schemeClr val="tx2"/>
                </a:solidFill>
                <a:latin typeface="Arial" pitchFamily="34" charset="0"/>
                <a:cs typeface="Arial" pitchFamily="34" charset="0"/>
              </a:rPr>
              <a:t>Allows detailed evaluation of the lung parenchyma</a:t>
            </a:r>
          </a:p>
          <a:p>
            <a:pPr>
              <a:lnSpc>
                <a:spcPct val="90000"/>
              </a:lnSpc>
              <a:buFontTx/>
              <a:buNone/>
            </a:pPr>
            <a:endParaRPr lang="en-US" dirty="0" smtClean="0">
              <a:solidFill>
                <a:schemeClr val="tx2"/>
              </a:solidFill>
              <a:latin typeface="Arial" pitchFamily="34" charset="0"/>
              <a:cs typeface="Arial" pitchFamily="34" charset="0"/>
            </a:endParaRPr>
          </a:p>
          <a:p>
            <a:pPr>
              <a:spcBef>
                <a:spcPts val="600"/>
              </a:spcBef>
              <a:buFont typeface="Arial" pitchFamily="34" charset="0"/>
              <a:buChar char="•"/>
            </a:pPr>
            <a:r>
              <a:rPr lang="en-US" sz="2800" dirty="0" smtClean="0">
                <a:solidFill>
                  <a:schemeClr val="tx2"/>
                </a:solidFill>
                <a:latin typeface="Arial" pitchFamily="34" charset="0"/>
                <a:cs typeface="Arial" pitchFamily="34" charset="0"/>
              </a:rPr>
              <a:t>Technique</a:t>
            </a:r>
          </a:p>
          <a:p>
            <a:pPr lvl="1">
              <a:spcBef>
                <a:spcPts val="600"/>
              </a:spcBef>
              <a:buFont typeface="Arial" pitchFamily="34" charset="0"/>
              <a:buChar char="–"/>
            </a:pPr>
            <a:r>
              <a:rPr lang="en-US" sz="2400" dirty="0" smtClean="0">
                <a:solidFill>
                  <a:schemeClr val="tx2"/>
                </a:solidFill>
                <a:latin typeface="Arial" pitchFamily="34" charset="0"/>
                <a:cs typeface="Arial" pitchFamily="34" charset="0"/>
              </a:rPr>
              <a:t>Does NOT use contrast</a:t>
            </a:r>
          </a:p>
          <a:p>
            <a:pPr lvl="1">
              <a:spcBef>
                <a:spcPts val="600"/>
              </a:spcBef>
              <a:buFont typeface="Arial" pitchFamily="34" charset="0"/>
              <a:buChar char="–"/>
            </a:pPr>
            <a:r>
              <a:rPr lang="en-US" sz="2400" dirty="0" smtClean="0">
                <a:solidFill>
                  <a:schemeClr val="tx2"/>
                </a:solidFill>
                <a:latin typeface="Arial" pitchFamily="34" charset="0"/>
                <a:cs typeface="Arial" pitchFamily="34" charset="0"/>
              </a:rPr>
              <a:t>Thin collimation</a:t>
            </a:r>
          </a:p>
          <a:p>
            <a:pPr lvl="2">
              <a:spcBef>
                <a:spcPts val="600"/>
              </a:spcBef>
              <a:buFont typeface="Wingdings" pitchFamily="2" charset="2"/>
              <a:buChar char="Ø"/>
            </a:pPr>
            <a:r>
              <a:rPr lang="en-US" sz="2000" dirty="0" smtClean="0">
                <a:solidFill>
                  <a:schemeClr val="tx2"/>
                </a:solidFill>
                <a:latin typeface="Arial" pitchFamily="34" charset="0"/>
                <a:cs typeface="Arial" pitchFamily="34" charset="0"/>
              </a:rPr>
              <a:t>HRCT, approximately 1 mm slice thickness</a:t>
            </a:r>
          </a:p>
          <a:p>
            <a:pPr lvl="2">
              <a:spcBef>
                <a:spcPts val="600"/>
              </a:spcBef>
              <a:buFont typeface="Wingdings" pitchFamily="2" charset="2"/>
              <a:buChar char="Ø"/>
            </a:pPr>
            <a:r>
              <a:rPr lang="en-US" sz="2000" dirty="0" smtClean="0">
                <a:solidFill>
                  <a:schemeClr val="tx2"/>
                </a:solidFill>
                <a:latin typeface="Arial" pitchFamily="34" charset="0"/>
                <a:cs typeface="Arial" pitchFamily="34" charset="0"/>
              </a:rPr>
              <a:t>Conventional CT, approximately 10 mm</a:t>
            </a:r>
          </a:p>
          <a:p>
            <a:pPr lvl="1">
              <a:spcBef>
                <a:spcPts val="600"/>
              </a:spcBef>
              <a:buFont typeface="Arial" pitchFamily="34" charset="0"/>
              <a:buChar char="–"/>
            </a:pPr>
            <a:r>
              <a:rPr lang="en-US" sz="2400" dirty="0" smtClean="0">
                <a:solidFill>
                  <a:schemeClr val="tx2"/>
                </a:solidFill>
                <a:latin typeface="Arial" pitchFamily="34" charset="0"/>
                <a:cs typeface="Arial" pitchFamily="34" charset="0"/>
              </a:rPr>
              <a:t>Reconstruction with specific windows</a:t>
            </a:r>
          </a:p>
          <a:p>
            <a:pPr lvl="1">
              <a:spcBef>
                <a:spcPts val="600"/>
              </a:spcBef>
              <a:buFont typeface="Arial" pitchFamily="34" charset="0"/>
              <a:buChar char="–"/>
            </a:pPr>
            <a:r>
              <a:rPr lang="en-US" sz="2400" dirty="0" smtClean="0">
                <a:solidFill>
                  <a:schemeClr val="tx2"/>
                </a:solidFill>
                <a:latin typeface="Arial" pitchFamily="34" charset="0"/>
                <a:cs typeface="Arial" pitchFamily="34" charset="0"/>
              </a:rPr>
              <a:t>Inspiration, </a:t>
            </a:r>
            <a:r>
              <a:rPr lang="en-US" sz="2400" dirty="0" smtClean="0">
                <a:solidFill>
                  <a:schemeClr val="tx2"/>
                </a:solidFill>
                <a:latin typeface="Arial" pitchFamily="34" charset="0"/>
                <a:cs typeface="Arial" pitchFamily="34" charset="0"/>
              </a:rPr>
              <a:t>expiration</a:t>
            </a:r>
            <a:r>
              <a:rPr lang="en-US" sz="2400" dirty="0" smtClean="0">
                <a:solidFill>
                  <a:schemeClr val="tx2"/>
                </a:solidFill>
                <a:latin typeface="Arial" pitchFamily="34" charset="0"/>
                <a:cs typeface="Arial" pitchFamily="34" charset="0"/>
              </a:rPr>
              <a:t>, and prone images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152400"/>
            <a:ext cx="9144000" cy="609600"/>
          </a:xfrm>
        </p:spPr>
        <p:txBody>
          <a:bodyPr/>
          <a:lstStyle/>
          <a:p>
            <a:r>
              <a:rPr lang="en-US" sz="3600" b="1" dirty="0" smtClean="0">
                <a:solidFill>
                  <a:srgbClr val="FFC000"/>
                </a:solidFill>
                <a:latin typeface="Arial" pitchFamily="34" charset="0"/>
                <a:cs typeface="Arial" pitchFamily="34" charset="0"/>
              </a:rPr>
              <a:t>HRCT Criteria for UIP Pattern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1789825"/>
              </p:ext>
            </p:extLst>
          </p:nvPr>
        </p:nvGraphicFramePr>
        <p:xfrm>
          <a:off x="228600" y="838201"/>
          <a:ext cx="8686800" cy="4998056"/>
        </p:xfrm>
        <a:graphic>
          <a:graphicData uri="http://schemas.openxmlformats.org/drawingml/2006/table">
            <a:tbl>
              <a:tblPr firstRow="1" bandRow="1">
                <a:tableStyleId>{21E4AEA4-8DFA-4A89-87EB-49C32662AFE0}</a:tableStyleId>
              </a:tblPr>
              <a:tblGrid>
                <a:gridCol w="2895600"/>
                <a:gridCol w="2895600"/>
                <a:gridCol w="2895600"/>
              </a:tblGrid>
              <a:tr h="338770">
                <a:tc>
                  <a:txBody>
                    <a:bodyPr/>
                    <a:lstStyle/>
                    <a:p>
                      <a:pPr algn="ctr"/>
                      <a:r>
                        <a:rPr lang="en-US" sz="1500" dirty="0" smtClean="0">
                          <a:solidFill>
                            <a:schemeClr val="bg2"/>
                          </a:solidFill>
                          <a:latin typeface="Arial" pitchFamily="34" charset="0"/>
                          <a:cs typeface="Arial" pitchFamily="34" charset="0"/>
                        </a:rPr>
                        <a:t>UIP Pattern (All 4 Features)</a:t>
                      </a:r>
                      <a:endParaRPr lang="en-US" sz="1500" b="1" dirty="0">
                        <a:solidFill>
                          <a:schemeClr val="bg2"/>
                        </a:solidFill>
                        <a:latin typeface="Arial" pitchFamily="34" charset="0"/>
                        <a:cs typeface="Arial" pitchFamily="34" charset="0"/>
                      </a:endParaRPr>
                    </a:p>
                  </a:txBody>
                  <a:tcPr marT="43643" marB="43643"/>
                </a:tc>
                <a:tc>
                  <a:txBody>
                    <a:bodyPr/>
                    <a:lstStyle/>
                    <a:p>
                      <a:pPr algn="ctr"/>
                      <a:r>
                        <a:rPr lang="en-US" sz="1500" dirty="0" smtClean="0">
                          <a:solidFill>
                            <a:schemeClr val="bg2"/>
                          </a:solidFill>
                          <a:latin typeface="Arial" pitchFamily="34" charset="0"/>
                          <a:cs typeface="Arial" pitchFamily="34" charset="0"/>
                        </a:rPr>
                        <a:t>Possible UIP (All 3 Features)</a:t>
                      </a:r>
                      <a:endParaRPr lang="en-US" sz="1500" b="1" dirty="0">
                        <a:solidFill>
                          <a:schemeClr val="bg2"/>
                        </a:solidFill>
                        <a:latin typeface="Arial" pitchFamily="34" charset="0"/>
                        <a:cs typeface="Arial" pitchFamily="34" charset="0"/>
                      </a:endParaRPr>
                    </a:p>
                  </a:txBody>
                  <a:tcPr marT="43643" marB="43643"/>
                </a:tc>
                <a:tc>
                  <a:txBody>
                    <a:bodyPr/>
                    <a:lstStyle/>
                    <a:p>
                      <a:pPr algn="ctr"/>
                      <a:r>
                        <a:rPr lang="en-US" sz="1500" dirty="0" smtClean="0">
                          <a:solidFill>
                            <a:schemeClr val="bg2"/>
                          </a:solidFill>
                          <a:latin typeface="Arial" pitchFamily="34" charset="0"/>
                          <a:cs typeface="Arial" pitchFamily="34" charset="0"/>
                        </a:rPr>
                        <a:t>Inconsistent</a:t>
                      </a:r>
                      <a:r>
                        <a:rPr lang="en-US" sz="1500" baseline="0" dirty="0" smtClean="0">
                          <a:solidFill>
                            <a:schemeClr val="bg2"/>
                          </a:solidFill>
                          <a:latin typeface="Arial" pitchFamily="34" charset="0"/>
                          <a:cs typeface="Arial" pitchFamily="34" charset="0"/>
                        </a:rPr>
                        <a:t> with UIP (any)</a:t>
                      </a:r>
                      <a:endParaRPr lang="en-US" sz="1500" b="1" dirty="0">
                        <a:solidFill>
                          <a:schemeClr val="bg2"/>
                        </a:solidFill>
                        <a:latin typeface="Arial" pitchFamily="34" charset="0"/>
                        <a:cs typeface="Arial" pitchFamily="34" charset="0"/>
                      </a:endParaRPr>
                    </a:p>
                  </a:txBody>
                  <a:tcPr marT="43643" marB="43643"/>
                </a:tc>
              </a:tr>
              <a:tr h="4538030">
                <a:tc>
                  <a:txBody>
                    <a:bodyPr/>
                    <a:lstStyle/>
                    <a:p>
                      <a:pPr marL="285750" indent="-285750">
                        <a:buFont typeface="Arial"/>
                        <a:buChar char="•"/>
                      </a:pPr>
                      <a:r>
                        <a:rPr lang="en-US" sz="1500" dirty="0" smtClean="0">
                          <a:solidFill>
                            <a:schemeClr val="bg2"/>
                          </a:solidFill>
                          <a:latin typeface="Arial" pitchFamily="34" charset="0"/>
                          <a:cs typeface="Arial" pitchFamily="34" charset="0"/>
                        </a:rPr>
                        <a:t>Subpleural</a:t>
                      </a:r>
                      <a:r>
                        <a:rPr lang="en-US" sz="1500" baseline="0" dirty="0" smtClean="0">
                          <a:solidFill>
                            <a:schemeClr val="bg2"/>
                          </a:solidFill>
                          <a:latin typeface="Arial" pitchFamily="34" charset="0"/>
                          <a:cs typeface="Arial" pitchFamily="34" charset="0"/>
                        </a:rPr>
                        <a:t> basal predominance</a:t>
                      </a:r>
                    </a:p>
                    <a:p>
                      <a:pPr marL="285750" indent="-285750">
                        <a:buFont typeface="Arial"/>
                        <a:buChar char="•"/>
                      </a:pPr>
                      <a:r>
                        <a:rPr lang="en-US" sz="1500" baseline="0" dirty="0" smtClean="0">
                          <a:solidFill>
                            <a:schemeClr val="bg2"/>
                          </a:solidFill>
                          <a:latin typeface="Arial" pitchFamily="34" charset="0"/>
                          <a:cs typeface="Arial" pitchFamily="34" charset="0"/>
                        </a:rPr>
                        <a:t>Reticular abnormality</a:t>
                      </a:r>
                    </a:p>
                    <a:p>
                      <a:pPr marL="285750" indent="-285750">
                        <a:buFont typeface="Arial"/>
                        <a:buChar char="•"/>
                      </a:pPr>
                      <a:r>
                        <a:rPr lang="en-US" sz="1500" baseline="0" dirty="0" smtClean="0">
                          <a:solidFill>
                            <a:schemeClr val="bg2"/>
                          </a:solidFill>
                          <a:latin typeface="Arial" pitchFamily="34" charset="0"/>
                          <a:cs typeface="Arial" pitchFamily="34" charset="0"/>
                        </a:rPr>
                        <a:t>Honeycombing with/without traction bronchiectasis</a:t>
                      </a:r>
                    </a:p>
                    <a:p>
                      <a:pPr marL="285750" indent="-285750">
                        <a:buFont typeface="Arial"/>
                        <a:buChar char="•"/>
                      </a:pPr>
                      <a:r>
                        <a:rPr lang="en-US" sz="1500" baseline="0" dirty="0" smtClean="0">
                          <a:solidFill>
                            <a:schemeClr val="bg2"/>
                          </a:solidFill>
                          <a:latin typeface="Arial" pitchFamily="34" charset="0"/>
                          <a:cs typeface="Arial" pitchFamily="34" charset="0"/>
                        </a:rPr>
                        <a:t>Absence of features listed as inconsistent with UIP (column three)</a:t>
                      </a:r>
                      <a:endParaRPr lang="en-US" sz="1500" dirty="0">
                        <a:solidFill>
                          <a:schemeClr val="bg2"/>
                        </a:solidFill>
                        <a:latin typeface="Arial" pitchFamily="34" charset="0"/>
                        <a:cs typeface="Arial" pitchFamily="34" charset="0"/>
                      </a:endParaRPr>
                    </a:p>
                  </a:txBody>
                  <a:tcPr marT="43643" marB="43643"/>
                </a:tc>
                <a:tc>
                  <a:txBody>
                    <a:bodyPr/>
                    <a:lstStyle/>
                    <a:p>
                      <a:pPr marL="285750" indent="-285750">
                        <a:buFont typeface="Arial"/>
                        <a:buChar char="•"/>
                      </a:pPr>
                      <a:r>
                        <a:rPr lang="en-US" sz="1500" dirty="0" smtClean="0">
                          <a:solidFill>
                            <a:schemeClr val="bg2"/>
                          </a:solidFill>
                          <a:latin typeface="Arial" pitchFamily="34" charset="0"/>
                          <a:cs typeface="Arial" pitchFamily="34" charset="0"/>
                        </a:rPr>
                        <a:t>Subpleural,</a:t>
                      </a:r>
                      <a:r>
                        <a:rPr lang="en-US" sz="1500" baseline="0" dirty="0" smtClean="0">
                          <a:solidFill>
                            <a:schemeClr val="bg2"/>
                          </a:solidFill>
                          <a:latin typeface="Arial" pitchFamily="34" charset="0"/>
                          <a:cs typeface="Arial" pitchFamily="34" charset="0"/>
                        </a:rPr>
                        <a:t> basal predominance</a:t>
                      </a:r>
                    </a:p>
                    <a:p>
                      <a:pPr marL="285750" indent="-285750">
                        <a:buFont typeface="Arial"/>
                        <a:buChar char="•"/>
                      </a:pPr>
                      <a:r>
                        <a:rPr lang="en-US" sz="1500" baseline="0" dirty="0" smtClean="0">
                          <a:solidFill>
                            <a:schemeClr val="bg2"/>
                          </a:solidFill>
                          <a:latin typeface="Arial" pitchFamily="34" charset="0"/>
                          <a:cs typeface="Arial" pitchFamily="34" charset="0"/>
                        </a:rPr>
                        <a:t>Reticular abnormality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500" baseline="0" dirty="0" smtClean="0">
                          <a:solidFill>
                            <a:schemeClr val="bg2"/>
                          </a:solidFill>
                          <a:latin typeface="Arial" pitchFamily="34" charset="0"/>
                          <a:cs typeface="Arial" pitchFamily="34" charset="0"/>
                        </a:rPr>
                        <a:t>Absence of features listed as inconsistent with UIP (column three)</a:t>
                      </a:r>
                      <a:endParaRPr lang="en-US" sz="1500" dirty="0" smtClean="0">
                        <a:solidFill>
                          <a:schemeClr val="bg2"/>
                        </a:solidFill>
                        <a:latin typeface="Arial" pitchFamily="34" charset="0"/>
                        <a:cs typeface="Arial" pitchFamily="34" charset="0"/>
                      </a:endParaRPr>
                    </a:p>
                  </a:txBody>
                  <a:tcPr marT="43643" marB="43643"/>
                </a:tc>
                <a:tc>
                  <a:txBody>
                    <a:bodyPr/>
                    <a:lstStyle/>
                    <a:p>
                      <a:pPr marL="285750" indent="-285750">
                        <a:buFont typeface="Arial"/>
                        <a:buChar char="•"/>
                      </a:pPr>
                      <a:r>
                        <a:rPr lang="en-US" sz="1500" dirty="0" smtClean="0">
                          <a:solidFill>
                            <a:schemeClr val="bg2"/>
                          </a:solidFill>
                          <a:latin typeface="Arial" pitchFamily="34" charset="0"/>
                          <a:cs typeface="Arial" pitchFamily="34" charset="0"/>
                        </a:rPr>
                        <a:t>Upper or mid-lung predominance</a:t>
                      </a:r>
                    </a:p>
                    <a:p>
                      <a:pPr marL="285750" indent="-285750">
                        <a:buFont typeface="Arial"/>
                        <a:buChar char="•"/>
                      </a:pPr>
                      <a:r>
                        <a:rPr lang="en-US" sz="1500" dirty="0" smtClean="0">
                          <a:solidFill>
                            <a:schemeClr val="bg2"/>
                          </a:solidFill>
                          <a:latin typeface="Arial" pitchFamily="34" charset="0"/>
                          <a:cs typeface="Arial" pitchFamily="34" charset="0"/>
                        </a:rPr>
                        <a:t>Peribronchovascular</a:t>
                      </a:r>
                      <a:r>
                        <a:rPr lang="en-US" sz="1500" baseline="0" dirty="0" smtClean="0">
                          <a:solidFill>
                            <a:schemeClr val="bg2"/>
                          </a:solidFill>
                          <a:latin typeface="Arial" pitchFamily="34" charset="0"/>
                          <a:cs typeface="Arial" pitchFamily="34" charset="0"/>
                        </a:rPr>
                        <a:t> predominance</a:t>
                      </a:r>
                    </a:p>
                    <a:p>
                      <a:pPr marL="285750" indent="-285750">
                        <a:buFont typeface="Arial"/>
                        <a:buChar char="•"/>
                      </a:pPr>
                      <a:r>
                        <a:rPr lang="en-US" sz="1500" baseline="0" dirty="0" smtClean="0">
                          <a:solidFill>
                            <a:schemeClr val="bg2"/>
                          </a:solidFill>
                          <a:latin typeface="Arial" pitchFamily="34" charset="0"/>
                          <a:cs typeface="Arial" pitchFamily="34" charset="0"/>
                        </a:rPr>
                        <a:t>Extensive ground glass abnormality (extent &gt; reticular abnormality)</a:t>
                      </a:r>
                    </a:p>
                    <a:p>
                      <a:pPr marL="285750" indent="-285750">
                        <a:buFont typeface="Arial"/>
                        <a:buChar char="•"/>
                      </a:pPr>
                      <a:r>
                        <a:rPr lang="en-US" sz="1500" baseline="0" dirty="0" smtClean="0">
                          <a:solidFill>
                            <a:schemeClr val="bg2"/>
                          </a:solidFill>
                          <a:latin typeface="Arial" pitchFamily="34" charset="0"/>
                          <a:cs typeface="Arial" pitchFamily="34" charset="0"/>
                        </a:rPr>
                        <a:t>Profuse micronodules (bilateral, predominantly upper lobe)</a:t>
                      </a:r>
                    </a:p>
                    <a:p>
                      <a:pPr marL="285750" indent="-285750">
                        <a:buFont typeface="Arial"/>
                        <a:buChar char="•"/>
                      </a:pPr>
                      <a:r>
                        <a:rPr lang="en-US" sz="1500" baseline="0" dirty="0" smtClean="0">
                          <a:solidFill>
                            <a:schemeClr val="bg2"/>
                          </a:solidFill>
                          <a:latin typeface="Arial" pitchFamily="34" charset="0"/>
                          <a:cs typeface="Arial" pitchFamily="34" charset="0"/>
                        </a:rPr>
                        <a:t>Discrete cysts (multiple, bilateral, away from areas of honeycombing)</a:t>
                      </a:r>
                    </a:p>
                    <a:p>
                      <a:pPr marL="285750" indent="-285750">
                        <a:buFont typeface="Arial"/>
                        <a:buChar char="•"/>
                      </a:pPr>
                      <a:r>
                        <a:rPr lang="en-US" sz="1500" baseline="0" dirty="0" smtClean="0">
                          <a:solidFill>
                            <a:schemeClr val="bg2"/>
                          </a:solidFill>
                          <a:latin typeface="Arial" pitchFamily="34" charset="0"/>
                          <a:cs typeface="Arial" pitchFamily="34" charset="0"/>
                        </a:rPr>
                        <a:t>Diffuse mosaic attenuation/air-trapping (bilateral, in three or more lobes)</a:t>
                      </a:r>
                    </a:p>
                    <a:p>
                      <a:pPr marL="285750" indent="-285750">
                        <a:buFont typeface="Arial"/>
                        <a:buChar char="•"/>
                      </a:pPr>
                      <a:r>
                        <a:rPr lang="en-US" sz="1500" baseline="0" dirty="0" smtClean="0">
                          <a:solidFill>
                            <a:schemeClr val="bg2"/>
                          </a:solidFill>
                          <a:latin typeface="Arial" pitchFamily="34" charset="0"/>
                          <a:cs typeface="Arial" pitchFamily="34" charset="0"/>
                        </a:rPr>
                        <a:t>Consolidation in bronchopulmonary segment(s)/lobe(s)</a:t>
                      </a:r>
                      <a:endParaRPr lang="en-US" sz="1500" dirty="0">
                        <a:solidFill>
                          <a:schemeClr val="bg2"/>
                        </a:solidFill>
                        <a:latin typeface="Arial" pitchFamily="34" charset="0"/>
                        <a:cs typeface="Arial" pitchFamily="34" charset="0"/>
                      </a:endParaRPr>
                    </a:p>
                  </a:txBody>
                  <a:tcPr marT="43643" marB="43643"/>
                </a:tc>
              </a:tr>
            </a:tbl>
          </a:graphicData>
        </a:graphic>
      </p:graphicFrame>
      <p:sp>
        <p:nvSpPr>
          <p:cNvPr id="29712" name="Text Box 5"/>
          <p:cNvSpPr txBox="1">
            <a:spLocks noChangeArrowheads="1"/>
          </p:cNvSpPr>
          <p:nvPr/>
        </p:nvSpPr>
        <p:spPr bwMode="auto">
          <a:xfrm>
            <a:off x="-24292" y="5971344"/>
            <a:ext cx="51149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r>
              <a:rPr lang="en-US" sz="1400" b="0" dirty="0" smtClean="0">
                <a:solidFill>
                  <a:srgbClr val="FFFFFF"/>
                </a:solidFill>
                <a:latin typeface="Arial" pitchFamily="34" charset="0"/>
                <a:cs typeface="Arial" pitchFamily="34" charset="0"/>
              </a:rPr>
              <a:t>Raghu G, </a:t>
            </a:r>
            <a:r>
              <a:rPr lang="en-US" sz="1400" b="0" dirty="0">
                <a:solidFill>
                  <a:srgbClr val="FFFFFF"/>
                </a:solidFill>
                <a:latin typeface="Arial" pitchFamily="34" charset="0"/>
                <a:cs typeface="Arial" pitchFamily="34" charset="0"/>
              </a:rPr>
              <a:t>et al</a:t>
            </a:r>
            <a:r>
              <a:rPr lang="en-US" sz="1400" b="0" dirty="0" smtClean="0">
                <a:solidFill>
                  <a:srgbClr val="FFFFFF"/>
                </a:solidFill>
                <a:latin typeface="Arial" pitchFamily="34" charset="0"/>
                <a:cs typeface="Arial" pitchFamily="34" charset="0"/>
              </a:rPr>
              <a:t>. </a:t>
            </a:r>
            <a:r>
              <a:rPr lang="en-US" sz="1400" b="0" i="1" dirty="0">
                <a:solidFill>
                  <a:srgbClr val="FFFFFF"/>
                </a:solidFill>
                <a:latin typeface="Arial" pitchFamily="34" charset="0"/>
                <a:cs typeface="Arial" pitchFamily="34" charset="0"/>
              </a:rPr>
              <a:t>Am J Respir Crit Care </a:t>
            </a:r>
            <a:r>
              <a:rPr lang="en-US" sz="1400" b="0" i="1" dirty="0" smtClean="0">
                <a:solidFill>
                  <a:srgbClr val="FFFFFF"/>
                </a:solidFill>
                <a:latin typeface="Arial" pitchFamily="34" charset="0"/>
                <a:cs typeface="Arial" pitchFamily="34" charset="0"/>
              </a:rPr>
              <a:t>Med</a:t>
            </a:r>
            <a:r>
              <a:rPr lang="en-US" sz="1400" b="0" dirty="0" smtClean="0">
                <a:solidFill>
                  <a:srgbClr val="FFFFFF"/>
                </a:solidFill>
                <a:latin typeface="Arial" pitchFamily="34" charset="0"/>
                <a:cs typeface="Arial" pitchFamily="34" charset="0"/>
              </a:rPr>
              <a:t>. 2011;183:788-824.</a:t>
            </a:r>
            <a:endParaRPr lang="en-US" sz="1400" b="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639238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Grp="1" noChangeAspect="1"/>
          </p:cNvGraphicFramePr>
          <p:nvPr>
            <p:ph sz="half" idx="1"/>
          </p:nvPr>
        </p:nvGraphicFramePr>
        <p:xfrm>
          <a:off x="0" y="1295400"/>
          <a:ext cx="5527675" cy="4614863"/>
        </p:xfrm>
        <a:graphic>
          <a:graphicData uri="http://schemas.openxmlformats.org/presentationml/2006/ole">
            <mc:AlternateContent xmlns:mc="http://schemas.openxmlformats.org/markup-compatibility/2006">
              <mc:Choice xmlns:v="urn:schemas-microsoft-com:vml" Requires="v">
                <p:oleObj spid="_x0000_s27830" name="Image" r:id="rId4" imgW="5460317" imgH="4558730" progId="Photoshop.Image.7">
                  <p:embed/>
                </p:oleObj>
              </mc:Choice>
              <mc:Fallback>
                <p:oleObj name="Image" r:id="rId4" imgW="5460317" imgH="4558730" progId="Photoshop.Image.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527675"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Grp="1" noChangeAspect="1"/>
          </p:cNvGraphicFramePr>
          <p:nvPr>
            <p:ph sz="half" idx="2"/>
          </p:nvPr>
        </p:nvGraphicFramePr>
        <p:xfrm>
          <a:off x="5616575" y="1295400"/>
          <a:ext cx="3527425" cy="5257800"/>
        </p:xfrm>
        <a:graphic>
          <a:graphicData uri="http://schemas.openxmlformats.org/presentationml/2006/ole">
            <mc:AlternateContent xmlns:mc="http://schemas.openxmlformats.org/markup-compatibility/2006">
              <mc:Choice xmlns:v="urn:schemas-microsoft-com:vml" Requires="v">
                <p:oleObj spid="_x0000_s27831" name="Image" r:id="rId6" imgW="3390476" imgH="5053968" progId="Photoshop.Image.7">
                  <p:embed/>
                </p:oleObj>
              </mc:Choice>
              <mc:Fallback>
                <p:oleObj name="Image" r:id="rId6" imgW="3390476" imgH="5053968" progId="Photoshop.Image.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6575" y="1295400"/>
                        <a:ext cx="35274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4"/>
          <p:cNvSpPr>
            <a:spLocks noGrp="1" noChangeArrowheads="1"/>
          </p:cNvSpPr>
          <p:nvPr>
            <p:ph type="title"/>
          </p:nvPr>
        </p:nvSpPr>
        <p:spPr>
          <a:xfrm>
            <a:off x="0" y="228600"/>
            <a:ext cx="9144000" cy="1143000"/>
          </a:xfrm>
          <a:noFill/>
        </p:spPr>
        <p:txBody>
          <a:bodyPr/>
          <a:lstStyle/>
          <a:p>
            <a:r>
              <a:rPr lang="en-US" sz="3600" b="1" dirty="0" smtClean="0">
                <a:solidFill>
                  <a:srgbClr val="FFC000"/>
                </a:solidFill>
                <a:latin typeface="Arial" pitchFamily="34" charset="0"/>
                <a:cs typeface="Arial" pitchFamily="34" charset="0"/>
              </a:rPr>
              <a:t>Usual Interstitial Pneumonia</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r="34"/>
          <a:stretch>
            <a:fillRect/>
          </a:stretch>
        </p:blipFill>
        <p:spPr bwMode="auto">
          <a:xfrm>
            <a:off x="1219200" y="914400"/>
            <a:ext cx="6629400" cy="4689475"/>
          </a:xfrm>
          <a:prstGeom prst="rect">
            <a:avLst/>
          </a:prstGeom>
          <a:noFill/>
          <a:extLst>
            <a:ext uri="{909E8E84-426E-40DD-AFC4-6F175D3DCCD1}">
              <a14:hiddenFill xmlns:a14="http://schemas.microsoft.com/office/drawing/2010/main">
                <a:solidFill>
                  <a:srgbClr val="FFFFFF"/>
                </a:solidFill>
              </a14:hiddenFill>
            </a:ext>
          </a:extLst>
        </p:spPr>
      </p:pic>
      <p:sp>
        <p:nvSpPr>
          <p:cNvPr id="107523" name="Text Box 3"/>
          <p:cNvSpPr txBox="1">
            <a:spLocks noChangeArrowheads="1"/>
          </p:cNvSpPr>
          <p:nvPr/>
        </p:nvSpPr>
        <p:spPr bwMode="auto">
          <a:xfrm>
            <a:off x="0" y="228600"/>
            <a:ext cx="9144000" cy="563231"/>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3600" b="1" dirty="0">
                <a:solidFill>
                  <a:srgbClr val="FFC000"/>
                </a:solidFill>
                <a:latin typeface="Arial" charset="0"/>
              </a:rPr>
              <a:t>UIP: Irregular Reticular Opacities</a:t>
            </a:r>
          </a:p>
        </p:txBody>
      </p:sp>
      <p:sp>
        <p:nvSpPr>
          <p:cNvPr id="107524" name="Rectangle 4"/>
          <p:cNvSpPr>
            <a:spLocks noChangeArrowheads="1"/>
          </p:cNvSpPr>
          <p:nvPr/>
        </p:nvSpPr>
        <p:spPr bwMode="auto">
          <a:xfrm>
            <a:off x="32657" y="5947832"/>
            <a:ext cx="29687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sz="1400" b="0" dirty="0">
                <a:solidFill>
                  <a:schemeClr val="tx1"/>
                </a:solidFill>
                <a:latin typeface="Arial" charset="0"/>
              </a:rPr>
              <a:t>Courtesy of W. Richard Webb, MD.</a:t>
            </a:r>
          </a:p>
        </p:txBody>
      </p:sp>
    </p:spTree>
    <p:extLst>
      <p:ext uri="{BB962C8B-B14F-4D97-AF65-F5344CB8AC3E}">
        <p14:creationId xmlns:p14="http://schemas.microsoft.com/office/powerpoint/2010/main" val="109136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935038"/>
          </a:xfrm>
        </p:spPr>
        <p:txBody>
          <a:bodyPr/>
          <a:lstStyle/>
          <a:p>
            <a:r>
              <a:rPr lang="en-US" sz="3600" b="1" dirty="0" smtClean="0">
                <a:solidFill>
                  <a:srgbClr val="FFC000"/>
                </a:solidFill>
                <a:latin typeface="Arial" pitchFamily="34" charset="0"/>
                <a:ea typeface="ＭＳ Ｐゴシック" pitchFamily="34" charset="-128"/>
                <a:cs typeface="Arial" pitchFamily="34" charset="0"/>
              </a:rPr>
              <a:t>Faculty Disclosure</a:t>
            </a:r>
          </a:p>
        </p:txBody>
      </p:sp>
      <p:sp>
        <p:nvSpPr>
          <p:cNvPr id="4099" name="Content Placeholder 2"/>
          <p:cNvSpPr>
            <a:spLocks noGrp="1"/>
          </p:cNvSpPr>
          <p:nvPr>
            <p:ph idx="1"/>
          </p:nvPr>
        </p:nvSpPr>
        <p:spPr>
          <a:xfrm>
            <a:off x="0" y="685800"/>
            <a:ext cx="8991600" cy="5455401"/>
          </a:xfrm>
        </p:spPr>
        <p:txBody>
          <a:bodyPr/>
          <a:lstStyle/>
          <a:p>
            <a:pPr>
              <a:spcBef>
                <a:spcPts val="600"/>
              </a:spcBef>
              <a:buFontTx/>
              <a:buNone/>
            </a:pPr>
            <a:r>
              <a:rPr lang="en-US" dirty="0" smtClean="0">
                <a:latin typeface="Arial" pitchFamily="34" charset="0"/>
                <a:ea typeface="ＭＳ Ｐゴシック" pitchFamily="34" charset="-128"/>
                <a:cs typeface="Arial" pitchFamily="34" charset="0"/>
              </a:rPr>
              <a:t>	</a:t>
            </a:r>
            <a:r>
              <a:rPr lang="en-US" sz="2000" dirty="0" smtClean="0">
                <a:solidFill>
                  <a:schemeClr val="tx2"/>
                </a:solidFill>
                <a:latin typeface="Arial" pitchFamily="34" charset="0"/>
                <a:ea typeface="ＭＳ Ｐゴシック" pitchFamily="34" charset="-128"/>
                <a:cs typeface="Arial" pitchFamily="34" charset="0"/>
              </a:rPr>
              <a:t>It is the policy of The France Foundation to ensure balance, independence, objectivity, and scientific rigor in all its sponsored educational activities. All faculty participating in this activity will disclose to the participants any significant financial interest or other relationship with manufacturer(s) of any commercial product(s)/device(s) and/or provider(s) of commercial services included in this educational activity. The intent of this disclosure is not to prevent a faculty member with a relevant financial or other relationship from participating in the activity, but rather to provide participants with information on which they can base their own judgments. The France Foundation has identified and resolved any and all faculty conflicts of interest prior to the release of this activity.</a:t>
            </a:r>
          </a:p>
          <a:p>
            <a:pPr>
              <a:spcBef>
                <a:spcPts val="600"/>
              </a:spcBef>
              <a:buFontTx/>
              <a:buNone/>
            </a:pPr>
            <a:endParaRPr lang="en-US" sz="2000" dirty="0" smtClean="0">
              <a:solidFill>
                <a:schemeClr val="tx2"/>
              </a:solidFill>
              <a:latin typeface="Arial" pitchFamily="34" charset="0"/>
              <a:ea typeface="ＭＳ Ｐゴシック" pitchFamily="34" charset="-128"/>
              <a:cs typeface="Arial" pitchFamily="34" charset="0"/>
            </a:endParaRPr>
          </a:p>
          <a:p>
            <a:pPr>
              <a:spcBef>
                <a:spcPts val="600"/>
              </a:spcBef>
              <a:buFontTx/>
              <a:buNone/>
            </a:pPr>
            <a:r>
              <a:rPr lang="en-US" sz="2000" dirty="0" smtClean="0">
                <a:solidFill>
                  <a:schemeClr val="tx2"/>
                </a:solidFill>
                <a:latin typeface="Arial" pitchFamily="34" charset="0"/>
                <a:ea typeface="ＭＳ Ｐゴシック" pitchFamily="34" charset="-128"/>
                <a:cs typeface="Arial" pitchFamily="34" charset="0"/>
              </a:rPr>
              <a:t>	Kevin R. Flaherty, MD, has received grants/research support from ImmuneWorks, InterMune, and the NIH; he has served as a consultant for Boehringer Ingelheim, FibroGen, Genentech, Gilead, GlaxoSmithKline, ImmuneWorks, MedImmune, and Takeda; and he has received honoraria from Boehringer Ingelheim, Forest, GlaxoSmithKline, and Pfizer. </a:t>
            </a:r>
          </a:p>
          <a:p>
            <a:pPr>
              <a:buFontTx/>
              <a:buNone/>
            </a:pPr>
            <a:endParaRPr lang="en-US" sz="2000" dirty="0" smtClean="0">
              <a:solidFill>
                <a:schemeClr val="tx2"/>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0859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85725"/>
            <a:ext cx="9124950" cy="990600"/>
          </a:xfrm>
          <a:noFill/>
          <a:ln/>
        </p:spPr>
        <p:txBody>
          <a:bodyPr/>
          <a:lstStyle/>
          <a:p>
            <a:r>
              <a:rPr lang="en-US" sz="3600" b="1" dirty="0">
                <a:solidFill>
                  <a:srgbClr val="FFC000"/>
                </a:solidFill>
                <a:latin typeface="Arial" pitchFamily="34" charset="0"/>
                <a:cs typeface="Arial" pitchFamily="34" charset="0"/>
              </a:rPr>
              <a:t>Early HRCT Findings in IPF</a:t>
            </a:r>
          </a:p>
        </p:txBody>
      </p:sp>
      <p:sp>
        <p:nvSpPr>
          <p:cNvPr id="136195" name="Rectangle 3"/>
          <p:cNvSpPr>
            <a:spLocks noChangeArrowheads="1"/>
          </p:cNvSpPr>
          <p:nvPr/>
        </p:nvSpPr>
        <p:spPr bwMode="auto">
          <a:xfrm>
            <a:off x="-12447" y="5943600"/>
            <a:ext cx="912495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nchor="b">
            <a:spAutoFit/>
          </a:bodyPr>
          <a:lstStyle/>
          <a:p>
            <a:pPr algn="l"/>
            <a:r>
              <a:rPr lang="en-US" sz="1400" b="0" dirty="0">
                <a:solidFill>
                  <a:srgbClr val="FFFFFF"/>
                </a:solidFill>
                <a:latin typeface="Arial" pitchFamily="34" charset="0"/>
                <a:cs typeface="Arial" pitchFamily="34" charset="0"/>
              </a:rPr>
              <a:t>Courtesy of David A. Lynch, MD.</a:t>
            </a:r>
          </a:p>
        </p:txBody>
      </p:sp>
      <p:pic>
        <p:nvPicPr>
          <p:cNvPr id="136197" name="Picture 5" descr="EARLYUI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1524000"/>
            <a:ext cx="5437187" cy="378618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36198" name="Rectangle 6"/>
          <p:cNvSpPr>
            <a:spLocks noChangeArrowheads="1"/>
          </p:cNvSpPr>
          <p:nvPr/>
        </p:nvSpPr>
        <p:spPr bwMode="auto">
          <a:xfrm>
            <a:off x="3733800" y="1905000"/>
            <a:ext cx="1219200" cy="1752600"/>
          </a:xfrm>
          <a:prstGeom prst="rect">
            <a:avLst/>
          </a:prstGeom>
          <a:noFill/>
          <a:ln w="38100">
            <a:solidFill>
              <a:srgbClr val="EFAA1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36204" name="Group 12"/>
          <p:cNvGrpSpPr>
            <a:grpSpLocks/>
          </p:cNvGrpSpPr>
          <p:nvPr/>
        </p:nvGrpSpPr>
        <p:grpSpPr bwMode="auto">
          <a:xfrm>
            <a:off x="103188" y="911225"/>
            <a:ext cx="3527425" cy="4422775"/>
            <a:chOff x="0" y="528"/>
            <a:chExt cx="2332" cy="2832"/>
          </a:xfrm>
        </p:grpSpPr>
        <p:pic>
          <p:nvPicPr>
            <p:cNvPr id="136196" name="Picture 4" descr="EARLYUIPDb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
              <a:ext cx="2332" cy="283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36199" name="Line 7"/>
            <p:cNvSpPr>
              <a:spLocks noChangeShapeType="1"/>
            </p:cNvSpPr>
            <p:nvPr/>
          </p:nvSpPr>
          <p:spPr bwMode="auto">
            <a:xfrm>
              <a:off x="480" y="1440"/>
              <a:ext cx="240" cy="144"/>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200" name="Line 8"/>
            <p:cNvSpPr>
              <a:spLocks noChangeShapeType="1"/>
            </p:cNvSpPr>
            <p:nvPr/>
          </p:nvSpPr>
          <p:spPr bwMode="auto">
            <a:xfrm>
              <a:off x="0" y="2400"/>
              <a:ext cx="288" cy="48"/>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201" name="Line 9"/>
            <p:cNvSpPr>
              <a:spLocks noChangeShapeType="1"/>
            </p:cNvSpPr>
            <p:nvPr/>
          </p:nvSpPr>
          <p:spPr bwMode="auto">
            <a:xfrm flipH="1">
              <a:off x="720" y="2016"/>
              <a:ext cx="24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202" name="Line 10"/>
            <p:cNvSpPr>
              <a:spLocks noChangeShapeType="1"/>
            </p:cNvSpPr>
            <p:nvPr/>
          </p:nvSpPr>
          <p:spPr bwMode="auto">
            <a:xfrm flipH="1">
              <a:off x="816" y="2496"/>
              <a:ext cx="24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203" name="Line 11"/>
            <p:cNvSpPr>
              <a:spLocks noChangeShapeType="1"/>
            </p:cNvSpPr>
            <p:nvPr/>
          </p:nvSpPr>
          <p:spPr bwMode="auto">
            <a:xfrm flipH="1" flipV="1">
              <a:off x="576" y="2928"/>
              <a:ext cx="96" cy="24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8294043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803400" y="1535113"/>
            <a:ext cx="5018088"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sz="2800" dirty="0">
                <a:solidFill>
                  <a:srgbClr val="FFFF00"/>
                </a:solidFill>
                <a:latin typeface="Arial" pitchFamily="34" charset="0"/>
                <a:cs typeface="Arial" pitchFamily="34" charset="0"/>
              </a:rPr>
              <a:t>Clinical</a:t>
            </a:r>
          </a:p>
          <a:p>
            <a:r>
              <a:rPr lang="en-US" sz="2800" dirty="0">
                <a:solidFill>
                  <a:schemeClr val="tx2"/>
                </a:solidFill>
                <a:latin typeface="Arial" pitchFamily="34" charset="0"/>
                <a:cs typeface="Arial" pitchFamily="34" charset="0"/>
              </a:rPr>
              <a:t>History &amp; Physical, PFT, Lab</a:t>
            </a:r>
          </a:p>
        </p:txBody>
      </p:sp>
      <p:sp>
        <p:nvSpPr>
          <p:cNvPr id="35843" name="Text Box 3"/>
          <p:cNvSpPr txBox="1">
            <a:spLocks noChangeArrowheads="1"/>
          </p:cNvSpPr>
          <p:nvPr/>
        </p:nvSpPr>
        <p:spPr bwMode="auto">
          <a:xfrm>
            <a:off x="3100388" y="2922588"/>
            <a:ext cx="2468562"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sz="2800" dirty="0">
                <a:solidFill>
                  <a:srgbClr val="FFFF00"/>
                </a:solidFill>
                <a:latin typeface="Arial" pitchFamily="34" charset="0"/>
                <a:cs typeface="Arial" pitchFamily="34" charset="0"/>
              </a:rPr>
              <a:t>Radiographic</a:t>
            </a:r>
          </a:p>
          <a:p>
            <a:r>
              <a:rPr lang="en-US" sz="2800" dirty="0">
                <a:solidFill>
                  <a:schemeClr val="tx2"/>
                </a:solidFill>
                <a:latin typeface="Arial" pitchFamily="34" charset="0"/>
                <a:cs typeface="Arial" pitchFamily="34" charset="0"/>
              </a:rPr>
              <a:t>CXR, HRCT</a:t>
            </a:r>
          </a:p>
        </p:txBody>
      </p:sp>
      <p:sp>
        <p:nvSpPr>
          <p:cNvPr id="35844" name="Text Box 4"/>
          <p:cNvSpPr txBox="1">
            <a:spLocks noChangeArrowheads="1"/>
          </p:cNvSpPr>
          <p:nvPr/>
        </p:nvSpPr>
        <p:spPr bwMode="auto">
          <a:xfrm>
            <a:off x="1069975" y="4322763"/>
            <a:ext cx="6542088"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r>
              <a:rPr lang="en-US" sz="2800" dirty="0">
                <a:solidFill>
                  <a:srgbClr val="FFFF00"/>
                </a:solidFill>
                <a:latin typeface="Arial" pitchFamily="34" charset="0"/>
                <a:cs typeface="Arial" pitchFamily="34" charset="0"/>
              </a:rPr>
              <a:t>Histology</a:t>
            </a:r>
          </a:p>
          <a:p>
            <a:r>
              <a:rPr lang="en-US" sz="2800" dirty="0">
                <a:solidFill>
                  <a:schemeClr val="tx2"/>
                </a:solidFill>
                <a:latin typeface="Arial" pitchFamily="34" charset="0"/>
                <a:cs typeface="Arial" pitchFamily="34" charset="0"/>
              </a:rPr>
              <a:t>Bronchoscopy, Surgical Lung Biopsy</a:t>
            </a:r>
          </a:p>
        </p:txBody>
      </p:sp>
      <p:sp>
        <p:nvSpPr>
          <p:cNvPr id="35845" name="Rectangle 5"/>
          <p:cNvSpPr>
            <a:spLocks noGrp="1" noChangeArrowheads="1"/>
          </p:cNvSpPr>
          <p:nvPr>
            <p:ph type="title"/>
          </p:nvPr>
        </p:nvSpPr>
        <p:spPr>
          <a:xfrm>
            <a:off x="685800" y="228600"/>
            <a:ext cx="7772400" cy="1143000"/>
          </a:xfrm>
          <a:noFill/>
        </p:spPr>
        <p:txBody>
          <a:bodyPr/>
          <a:lstStyle/>
          <a:p>
            <a:r>
              <a:rPr lang="en-US" sz="3600" b="1" dirty="0" smtClean="0">
                <a:solidFill>
                  <a:srgbClr val="FFC000"/>
                </a:solidFill>
                <a:latin typeface="Arial" pitchFamily="34" charset="0"/>
                <a:cs typeface="Arial" pitchFamily="34" charset="0"/>
              </a:rPr>
              <a:t>Diagnostic “Tools”</a:t>
            </a:r>
          </a:p>
        </p:txBody>
      </p:sp>
    </p:spTree>
    <p:extLst>
      <p:ext uri="{BB962C8B-B14F-4D97-AF65-F5344CB8AC3E}">
        <p14:creationId xmlns:p14="http://schemas.microsoft.com/office/powerpoint/2010/main" val="33938501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1143000"/>
          </a:xfrm>
        </p:spPr>
        <p:txBody>
          <a:bodyPr/>
          <a:lstStyle/>
          <a:p>
            <a:r>
              <a:rPr lang="en-US" sz="3200" b="1" dirty="0" smtClean="0">
                <a:solidFill>
                  <a:srgbClr val="FFC000"/>
                </a:solidFill>
                <a:latin typeface="Arial" pitchFamily="34" charset="0"/>
                <a:cs typeface="Arial" pitchFamily="34" charset="0"/>
              </a:rPr>
              <a:t>Risk Factors for Mortality</a:t>
            </a:r>
            <a:br>
              <a:rPr lang="en-US" sz="3200" b="1" dirty="0" smtClean="0">
                <a:solidFill>
                  <a:srgbClr val="FFC000"/>
                </a:solidFill>
                <a:latin typeface="Arial" pitchFamily="34" charset="0"/>
                <a:cs typeface="Arial" pitchFamily="34" charset="0"/>
              </a:rPr>
            </a:br>
            <a:r>
              <a:rPr lang="en-US" sz="3200" b="1" dirty="0" smtClean="0">
                <a:solidFill>
                  <a:srgbClr val="FFC000"/>
                </a:solidFill>
                <a:latin typeface="Arial" pitchFamily="34" charset="0"/>
                <a:cs typeface="Arial" pitchFamily="34" charset="0"/>
              </a:rPr>
              <a:t>Associated with Lung Biopsy</a:t>
            </a:r>
          </a:p>
        </p:txBody>
      </p:sp>
      <p:sp>
        <p:nvSpPr>
          <p:cNvPr id="62467" name="Rectangle 3"/>
          <p:cNvSpPr>
            <a:spLocks noGrp="1" noChangeArrowheads="1"/>
          </p:cNvSpPr>
          <p:nvPr>
            <p:ph type="body" idx="1"/>
          </p:nvPr>
        </p:nvSpPr>
        <p:spPr>
          <a:xfrm>
            <a:off x="533400" y="1371600"/>
            <a:ext cx="7772400" cy="4114800"/>
          </a:xfrm>
        </p:spPr>
        <p:txBody>
          <a:bodyPr/>
          <a:lstStyle/>
          <a:p>
            <a:pPr>
              <a:spcBef>
                <a:spcPts val="600"/>
              </a:spcBef>
            </a:pPr>
            <a:r>
              <a:rPr lang="en-US" sz="2800" dirty="0" smtClean="0">
                <a:solidFill>
                  <a:schemeClr val="tx2"/>
                </a:solidFill>
                <a:latin typeface="Arial" pitchFamily="34" charset="0"/>
                <a:cs typeface="Arial" pitchFamily="34" charset="0"/>
              </a:rPr>
              <a:t>Oxygen therapy pre-op</a:t>
            </a:r>
            <a:r>
              <a:rPr lang="en-US" sz="2800" baseline="30000" dirty="0" smtClean="0">
                <a:solidFill>
                  <a:schemeClr val="tx2"/>
                </a:solidFill>
                <a:latin typeface="Arial" pitchFamily="34" charset="0"/>
                <a:cs typeface="Arial" pitchFamily="34" charset="0"/>
              </a:rPr>
              <a:t>1</a:t>
            </a:r>
            <a:endParaRPr lang="en-US" sz="2800" dirty="0" smtClean="0">
              <a:solidFill>
                <a:schemeClr val="tx2"/>
              </a:solidFill>
              <a:latin typeface="Arial" pitchFamily="34" charset="0"/>
              <a:cs typeface="Arial" pitchFamily="34" charset="0"/>
            </a:endParaRPr>
          </a:p>
          <a:p>
            <a:pPr>
              <a:spcBef>
                <a:spcPts val="600"/>
              </a:spcBef>
            </a:pPr>
            <a:r>
              <a:rPr lang="en-US" sz="2800" dirty="0" smtClean="0">
                <a:solidFill>
                  <a:schemeClr val="tx2"/>
                </a:solidFill>
                <a:latin typeface="Arial" pitchFamily="34" charset="0"/>
                <a:cs typeface="Arial" pitchFamily="34" charset="0"/>
              </a:rPr>
              <a:t>Acute exacerbation at time of biopsy</a:t>
            </a:r>
            <a:r>
              <a:rPr lang="en-US" sz="2800" baseline="30000" dirty="0" smtClean="0">
                <a:solidFill>
                  <a:schemeClr val="tx2"/>
                </a:solidFill>
                <a:latin typeface="Arial" pitchFamily="34" charset="0"/>
                <a:cs typeface="Arial" pitchFamily="34" charset="0"/>
              </a:rPr>
              <a:t>2</a:t>
            </a:r>
            <a:endParaRPr lang="en-US" sz="2800" dirty="0" smtClean="0">
              <a:solidFill>
                <a:schemeClr val="tx2"/>
              </a:solidFill>
              <a:latin typeface="Arial" pitchFamily="34" charset="0"/>
              <a:cs typeface="Arial" pitchFamily="34" charset="0"/>
            </a:endParaRPr>
          </a:p>
          <a:p>
            <a:pPr>
              <a:spcBef>
                <a:spcPts val="600"/>
              </a:spcBef>
            </a:pPr>
            <a:r>
              <a:rPr lang="en-US" sz="2800" dirty="0" smtClean="0">
                <a:solidFill>
                  <a:schemeClr val="tx2"/>
                </a:solidFill>
                <a:latin typeface="Arial" pitchFamily="34" charset="0"/>
                <a:cs typeface="Arial" pitchFamily="34" charset="0"/>
              </a:rPr>
              <a:t>Lower DL</a:t>
            </a:r>
            <a:r>
              <a:rPr lang="en-US" sz="2800" baseline="-25000" dirty="0" smtClean="0">
                <a:solidFill>
                  <a:schemeClr val="tx2"/>
                </a:solidFill>
                <a:latin typeface="Arial" pitchFamily="34" charset="0"/>
                <a:cs typeface="Arial" pitchFamily="34" charset="0"/>
              </a:rPr>
              <a:t>CO</a:t>
            </a:r>
            <a:r>
              <a:rPr lang="en-US" sz="2800" baseline="30000" dirty="0" smtClean="0">
                <a:solidFill>
                  <a:schemeClr val="tx2"/>
                </a:solidFill>
                <a:latin typeface="Arial" pitchFamily="34" charset="0"/>
                <a:cs typeface="Arial" pitchFamily="34" charset="0"/>
              </a:rPr>
              <a:t>3</a:t>
            </a:r>
            <a:endParaRPr lang="en-US" sz="2800" dirty="0" smtClean="0">
              <a:solidFill>
                <a:schemeClr val="tx2"/>
              </a:solidFill>
              <a:latin typeface="Arial" pitchFamily="34" charset="0"/>
              <a:cs typeface="Arial" pitchFamily="34" charset="0"/>
            </a:endParaRPr>
          </a:p>
          <a:p>
            <a:pPr>
              <a:spcBef>
                <a:spcPts val="600"/>
              </a:spcBef>
            </a:pPr>
            <a:r>
              <a:rPr lang="en-US" sz="2800" dirty="0" smtClean="0">
                <a:solidFill>
                  <a:schemeClr val="tx2"/>
                </a:solidFill>
                <a:latin typeface="Arial" pitchFamily="34" charset="0"/>
                <a:cs typeface="Arial" pitchFamily="34" charset="0"/>
              </a:rPr>
              <a:t>Lower TLC (% predicted, morbidity increase)</a:t>
            </a:r>
            <a:r>
              <a:rPr lang="en-US" sz="2800" baseline="30000" dirty="0" smtClean="0">
                <a:solidFill>
                  <a:schemeClr val="tx2"/>
                </a:solidFill>
                <a:latin typeface="Arial" pitchFamily="34" charset="0"/>
                <a:cs typeface="Arial" pitchFamily="34" charset="0"/>
              </a:rPr>
              <a:t>1</a:t>
            </a:r>
            <a:endParaRPr lang="en-US" sz="2800" dirty="0" smtClean="0">
              <a:solidFill>
                <a:schemeClr val="tx2"/>
              </a:solidFill>
              <a:latin typeface="Arial" pitchFamily="34" charset="0"/>
              <a:cs typeface="Arial" pitchFamily="34" charset="0"/>
            </a:endParaRPr>
          </a:p>
          <a:p>
            <a:pPr>
              <a:spcBef>
                <a:spcPts val="600"/>
              </a:spcBef>
            </a:pPr>
            <a:r>
              <a:rPr lang="en-US" sz="2800" dirty="0" smtClean="0">
                <a:solidFill>
                  <a:schemeClr val="tx2"/>
                </a:solidFill>
                <a:latin typeface="Arial" pitchFamily="34" charset="0"/>
                <a:cs typeface="Arial" pitchFamily="34" charset="0"/>
              </a:rPr>
              <a:t>Mechanical ventilation</a:t>
            </a:r>
            <a:r>
              <a:rPr lang="en-US" sz="2800" baseline="30000" dirty="0" smtClean="0">
                <a:solidFill>
                  <a:schemeClr val="tx2"/>
                </a:solidFill>
                <a:latin typeface="Arial" pitchFamily="34" charset="0"/>
                <a:cs typeface="Arial" pitchFamily="34" charset="0"/>
              </a:rPr>
              <a:t>4</a:t>
            </a:r>
            <a:endParaRPr lang="en-US" sz="2800" dirty="0" smtClean="0">
              <a:solidFill>
                <a:schemeClr val="tx2"/>
              </a:solidFill>
              <a:latin typeface="Arial" pitchFamily="34" charset="0"/>
              <a:cs typeface="Arial" pitchFamily="34" charset="0"/>
            </a:endParaRPr>
          </a:p>
          <a:p>
            <a:pPr>
              <a:spcBef>
                <a:spcPts val="600"/>
              </a:spcBef>
            </a:pPr>
            <a:r>
              <a:rPr lang="en-US" sz="2800" dirty="0" smtClean="0">
                <a:solidFill>
                  <a:schemeClr val="tx2"/>
                </a:solidFill>
                <a:latin typeface="Arial" pitchFamily="34" charset="0"/>
                <a:cs typeface="Arial" pitchFamily="34" charset="0"/>
              </a:rPr>
              <a:t>Immunosuppressed</a:t>
            </a:r>
            <a:r>
              <a:rPr lang="en-US" sz="2800" baseline="30000" dirty="0" smtClean="0">
                <a:solidFill>
                  <a:schemeClr val="tx2"/>
                </a:solidFill>
                <a:latin typeface="Arial" pitchFamily="34" charset="0"/>
                <a:cs typeface="Arial" pitchFamily="34" charset="0"/>
              </a:rPr>
              <a:t>4</a:t>
            </a:r>
            <a:endParaRPr lang="en-US" sz="2800" dirty="0" smtClean="0">
              <a:solidFill>
                <a:schemeClr val="tx2"/>
              </a:solidFill>
              <a:latin typeface="Arial" pitchFamily="34" charset="0"/>
              <a:cs typeface="Arial" pitchFamily="34" charset="0"/>
            </a:endParaRPr>
          </a:p>
        </p:txBody>
      </p:sp>
      <p:sp>
        <p:nvSpPr>
          <p:cNvPr id="62468" name="Text Box 4"/>
          <p:cNvSpPr txBox="1">
            <a:spLocks noChangeArrowheads="1"/>
          </p:cNvSpPr>
          <p:nvPr/>
        </p:nvSpPr>
        <p:spPr bwMode="auto">
          <a:xfrm>
            <a:off x="0" y="5370493"/>
            <a:ext cx="5046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bg2"/>
                </a:solidFill>
                <a:latin typeface="Times New Roman" charset="0"/>
                <a:ea typeface="ＭＳ Ｐゴシック" charset="-128"/>
              </a:defRPr>
            </a:lvl1pPr>
            <a:lvl2pPr marL="742950" indent="-285750">
              <a:defRPr b="1">
                <a:solidFill>
                  <a:schemeClr val="bg2"/>
                </a:solidFill>
                <a:latin typeface="Times New Roman" charset="0"/>
                <a:ea typeface="ＭＳ Ｐゴシック" charset="-128"/>
              </a:defRPr>
            </a:lvl2pPr>
            <a:lvl3pPr marL="1143000" indent="-228600">
              <a:defRPr b="1">
                <a:solidFill>
                  <a:schemeClr val="bg2"/>
                </a:solidFill>
                <a:latin typeface="Times New Roman" charset="0"/>
                <a:ea typeface="ＭＳ Ｐゴシック" charset="-128"/>
              </a:defRPr>
            </a:lvl3pPr>
            <a:lvl4pPr marL="1600200" indent="-228600">
              <a:defRPr b="1">
                <a:solidFill>
                  <a:schemeClr val="bg2"/>
                </a:solidFill>
                <a:latin typeface="Times New Roman" charset="0"/>
                <a:ea typeface="ＭＳ Ｐゴシック" charset="-128"/>
              </a:defRPr>
            </a:lvl4pPr>
            <a:lvl5pPr marL="2057400" indent="-228600">
              <a:defRPr b="1">
                <a:solidFill>
                  <a:schemeClr val="bg2"/>
                </a:solidFill>
                <a:latin typeface="Times New Roman" charset="0"/>
                <a:ea typeface="ＭＳ Ｐゴシック" charset="-128"/>
              </a:defRPr>
            </a:lvl5pPr>
            <a:lvl6pPr marL="2514600" indent="-228600" algn="ctr" eaLnBrk="0" fontAlgn="base" hangingPunct="0">
              <a:spcBef>
                <a:spcPct val="0"/>
              </a:spcBef>
              <a:spcAft>
                <a:spcPct val="0"/>
              </a:spcAft>
              <a:defRPr b="1">
                <a:solidFill>
                  <a:schemeClr val="bg2"/>
                </a:solidFill>
                <a:latin typeface="Times New Roman" charset="0"/>
                <a:ea typeface="ＭＳ Ｐゴシック" charset="-128"/>
              </a:defRPr>
            </a:lvl6pPr>
            <a:lvl7pPr marL="2971800" indent="-228600" algn="ctr" eaLnBrk="0" fontAlgn="base" hangingPunct="0">
              <a:spcBef>
                <a:spcPct val="0"/>
              </a:spcBef>
              <a:spcAft>
                <a:spcPct val="0"/>
              </a:spcAft>
              <a:defRPr b="1">
                <a:solidFill>
                  <a:schemeClr val="bg2"/>
                </a:solidFill>
                <a:latin typeface="Times New Roman" charset="0"/>
                <a:ea typeface="ＭＳ Ｐゴシック" charset="-128"/>
              </a:defRPr>
            </a:lvl7pPr>
            <a:lvl8pPr marL="3429000" indent="-228600" algn="ctr" eaLnBrk="0" fontAlgn="base" hangingPunct="0">
              <a:spcBef>
                <a:spcPct val="0"/>
              </a:spcBef>
              <a:spcAft>
                <a:spcPct val="0"/>
              </a:spcAft>
              <a:defRPr b="1">
                <a:solidFill>
                  <a:schemeClr val="bg2"/>
                </a:solidFill>
                <a:latin typeface="Times New Roman" charset="0"/>
                <a:ea typeface="ＭＳ Ｐゴシック" charset="-128"/>
              </a:defRPr>
            </a:lvl8pPr>
            <a:lvl9pPr marL="3886200" indent="-228600" algn="ctr" eaLnBrk="0" fontAlgn="base" hangingPunct="0">
              <a:spcBef>
                <a:spcPct val="0"/>
              </a:spcBef>
              <a:spcAft>
                <a:spcPct val="0"/>
              </a:spcAft>
              <a:defRPr b="1">
                <a:solidFill>
                  <a:schemeClr val="bg2"/>
                </a:solidFill>
                <a:latin typeface="Times New Roman" charset="0"/>
                <a:ea typeface="ＭＳ Ｐゴシック" charset="-128"/>
              </a:defRPr>
            </a:lvl9pPr>
          </a:lstStyle>
          <a:p>
            <a:pPr algn="l"/>
            <a:r>
              <a:rPr lang="en-US" sz="1400" b="0" dirty="0" smtClean="0">
                <a:solidFill>
                  <a:schemeClr val="tx1"/>
                </a:solidFill>
                <a:latin typeface="Arial" pitchFamily="34" charset="0"/>
                <a:cs typeface="Arial" pitchFamily="34" charset="0"/>
              </a:rPr>
              <a:t>1. Kreider ME, et </a:t>
            </a:r>
            <a:r>
              <a:rPr lang="en-US" sz="1400" b="0" dirty="0">
                <a:solidFill>
                  <a:schemeClr val="tx1"/>
                </a:solidFill>
                <a:latin typeface="Arial" pitchFamily="34" charset="0"/>
                <a:cs typeface="Arial" pitchFamily="34" charset="0"/>
              </a:rPr>
              <a:t>al</a:t>
            </a:r>
            <a:r>
              <a:rPr lang="en-US" sz="1400" b="0" dirty="0" smtClean="0">
                <a:solidFill>
                  <a:schemeClr val="tx1"/>
                </a:solidFill>
                <a:latin typeface="Arial" pitchFamily="34" charset="0"/>
                <a:cs typeface="Arial" pitchFamily="34" charset="0"/>
              </a:rPr>
              <a:t>. </a:t>
            </a:r>
            <a:r>
              <a:rPr lang="en-US" sz="1400" b="0" i="1" dirty="0">
                <a:solidFill>
                  <a:schemeClr val="tx1"/>
                </a:solidFill>
                <a:latin typeface="Arial" pitchFamily="34" charset="0"/>
                <a:cs typeface="Arial" pitchFamily="34" charset="0"/>
              </a:rPr>
              <a:t>Ann Thorac </a:t>
            </a:r>
            <a:r>
              <a:rPr lang="en-US" sz="1400" b="0" i="1" dirty="0" smtClean="0">
                <a:solidFill>
                  <a:schemeClr val="tx1"/>
                </a:solidFill>
                <a:latin typeface="Arial" pitchFamily="34" charset="0"/>
                <a:cs typeface="Arial" pitchFamily="34" charset="0"/>
              </a:rPr>
              <a:t>Surg</a:t>
            </a:r>
            <a:r>
              <a:rPr lang="en-US" sz="1400" b="0" dirty="0" smtClean="0">
                <a:solidFill>
                  <a:schemeClr val="tx1"/>
                </a:solidFill>
                <a:latin typeface="Arial" pitchFamily="34" charset="0"/>
                <a:cs typeface="Arial" pitchFamily="34" charset="0"/>
              </a:rPr>
              <a:t>. 2007;83:1140-1145.</a:t>
            </a:r>
            <a:endParaRPr lang="en-US" sz="1400" b="0" dirty="0">
              <a:solidFill>
                <a:schemeClr val="tx1"/>
              </a:solidFill>
              <a:latin typeface="Arial" pitchFamily="34" charset="0"/>
              <a:cs typeface="Arial" pitchFamily="34" charset="0"/>
            </a:endParaRPr>
          </a:p>
          <a:p>
            <a:pPr algn="l"/>
            <a:r>
              <a:rPr lang="en-US" sz="1400" b="0" dirty="0" smtClean="0">
                <a:solidFill>
                  <a:schemeClr val="tx1"/>
                </a:solidFill>
                <a:latin typeface="Arial" pitchFamily="34" charset="0"/>
                <a:cs typeface="Arial" pitchFamily="34" charset="0"/>
              </a:rPr>
              <a:t>2. Park JH, et </a:t>
            </a:r>
            <a:r>
              <a:rPr lang="en-US" sz="1400" b="0" dirty="0">
                <a:solidFill>
                  <a:schemeClr val="tx1"/>
                </a:solidFill>
                <a:latin typeface="Arial" pitchFamily="34" charset="0"/>
                <a:cs typeface="Arial" pitchFamily="34" charset="0"/>
              </a:rPr>
              <a:t>al</a:t>
            </a:r>
            <a:r>
              <a:rPr lang="en-US" sz="1400" b="0" dirty="0" smtClean="0">
                <a:solidFill>
                  <a:schemeClr val="tx1"/>
                </a:solidFill>
                <a:latin typeface="Arial" pitchFamily="34" charset="0"/>
                <a:cs typeface="Arial" pitchFamily="34" charset="0"/>
              </a:rPr>
              <a:t>. </a:t>
            </a:r>
            <a:r>
              <a:rPr lang="en-US" sz="1400" b="0" i="1" dirty="0" smtClean="0">
                <a:solidFill>
                  <a:schemeClr val="tx1"/>
                </a:solidFill>
                <a:latin typeface="Arial" pitchFamily="34" charset="0"/>
                <a:cs typeface="Arial" pitchFamily="34" charset="0"/>
              </a:rPr>
              <a:t> </a:t>
            </a:r>
            <a:r>
              <a:rPr lang="en-US" sz="1400" b="0" i="1" dirty="0">
                <a:solidFill>
                  <a:schemeClr val="tx1"/>
                </a:solidFill>
                <a:latin typeface="Arial" pitchFamily="34" charset="0"/>
                <a:cs typeface="Arial" pitchFamily="34" charset="0"/>
              </a:rPr>
              <a:t>Eur J Cardiovasc </a:t>
            </a:r>
            <a:r>
              <a:rPr lang="en-US" sz="1400" b="0" i="1" dirty="0" smtClean="0">
                <a:solidFill>
                  <a:schemeClr val="tx1"/>
                </a:solidFill>
                <a:latin typeface="Arial" pitchFamily="34" charset="0"/>
                <a:cs typeface="Arial" pitchFamily="34" charset="0"/>
              </a:rPr>
              <a:t>Surg</a:t>
            </a:r>
            <a:r>
              <a:rPr lang="en-US" sz="1400" b="0" dirty="0" smtClean="0">
                <a:solidFill>
                  <a:schemeClr val="tx1"/>
                </a:solidFill>
                <a:latin typeface="Arial" pitchFamily="34" charset="0"/>
                <a:cs typeface="Arial" pitchFamily="34" charset="0"/>
              </a:rPr>
              <a:t>. 2007;31:1115-1119.</a:t>
            </a:r>
            <a:endParaRPr lang="en-US" sz="1400" b="0" dirty="0">
              <a:solidFill>
                <a:schemeClr val="tx1"/>
              </a:solidFill>
              <a:latin typeface="Arial" pitchFamily="34" charset="0"/>
              <a:cs typeface="Arial" pitchFamily="34" charset="0"/>
            </a:endParaRPr>
          </a:p>
          <a:p>
            <a:pPr algn="l"/>
            <a:r>
              <a:rPr lang="en-US" sz="1400" b="0" dirty="0" smtClean="0">
                <a:solidFill>
                  <a:schemeClr val="tx1"/>
                </a:solidFill>
                <a:latin typeface="Arial" pitchFamily="34" charset="0"/>
                <a:cs typeface="Arial" pitchFamily="34" charset="0"/>
              </a:rPr>
              <a:t>3. Utz JP, et </a:t>
            </a:r>
            <a:r>
              <a:rPr lang="en-US" sz="1400" b="0" dirty="0">
                <a:solidFill>
                  <a:schemeClr val="tx1"/>
                </a:solidFill>
                <a:latin typeface="Arial" pitchFamily="34" charset="0"/>
                <a:cs typeface="Arial" pitchFamily="34" charset="0"/>
              </a:rPr>
              <a:t>al</a:t>
            </a:r>
            <a:r>
              <a:rPr lang="en-US" sz="1400" b="0" dirty="0" smtClean="0">
                <a:solidFill>
                  <a:schemeClr val="tx1"/>
                </a:solidFill>
                <a:latin typeface="Arial" pitchFamily="34" charset="0"/>
                <a:cs typeface="Arial" pitchFamily="34" charset="0"/>
              </a:rPr>
              <a:t>. </a:t>
            </a:r>
            <a:r>
              <a:rPr lang="en-US" sz="1400" b="0" i="1" dirty="0">
                <a:solidFill>
                  <a:schemeClr val="tx1"/>
                </a:solidFill>
                <a:latin typeface="Arial" pitchFamily="34" charset="0"/>
                <a:cs typeface="Arial" pitchFamily="34" charset="0"/>
              </a:rPr>
              <a:t>Eur Respir </a:t>
            </a:r>
            <a:r>
              <a:rPr lang="en-US" sz="1400" b="0" i="1" dirty="0" smtClean="0">
                <a:solidFill>
                  <a:schemeClr val="tx1"/>
                </a:solidFill>
                <a:latin typeface="Arial" pitchFamily="34" charset="0"/>
                <a:cs typeface="Arial" pitchFamily="34" charset="0"/>
              </a:rPr>
              <a:t>J</a:t>
            </a:r>
            <a:r>
              <a:rPr lang="en-US" sz="1400" b="0" dirty="0" smtClean="0">
                <a:solidFill>
                  <a:schemeClr val="tx1"/>
                </a:solidFill>
                <a:latin typeface="Arial" pitchFamily="34" charset="0"/>
                <a:cs typeface="Arial" pitchFamily="34" charset="0"/>
              </a:rPr>
              <a:t>. 2001;17:175-179.</a:t>
            </a:r>
            <a:endParaRPr lang="en-US" sz="1400" b="0" dirty="0">
              <a:solidFill>
                <a:schemeClr val="tx1"/>
              </a:solidFill>
              <a:latin typeface="Arial" pitchFamily="34" charset="0"/>
              <a:cs typeface="Arial" pitchFamily="34" charset="0"/>
            </a:endParaRPr>
          </a:p>
          <a:p>
            <a:pPr algn="l"/>
            <a:r>
              <a:rPr lang="en-US" sz="1400" b="0" dirty="0" smtClean="0">
                <a:solidFill>
                  <a:schemeClr val="tx1"/>
                </a:solidFill>
                <a:latin typeface="Arial" pitchFamily="34" charset="0"/>
                <a:cs typeface="Arial" pitchFamily="34" charset="0"/>
              </a:rPr>
              <a:t>4. </a:t>
            </a:r>
            <a:r>
              <a:rPr lang="en-US" sz="1400" b="0" dirty="0">
                <a:solidFill>
                  <a:schemeClr val="tx1"/>
                </a:solidFill>
                <a:latin typeface="Arial" pitchFamily="34" charset="0"/>
                <a:cs typeface="Arial" pitchFamily="34" charset="0"/>
              </a:rPr>
              <a:t>Lettieri </a:t>
            </a:r>
            <a:r>
              <a:rPr lang="en-US" sz="1400" b="0" dirty="0" smtClean="0">
                <a:solidFill>
                  <a:schemeClr val="tx1"/>
                </a:solidFill>
                <a:latin typeface="Arial" pitchFamily="34" charset="0"/>
                <a:cs typeface="Arial" pitchFamily="34" charset="0"/>
              </a:rPr>
              <a:t>CJ, et </a:t>
            </a:r>
            <a:r>
              <a:rPr lang="en-US" sz="1400" b="0" dirty="0">
                <a:solidFill>
                  <a:schemeClr val="tx1"/>
                </a:solidFill>
                <a:latin typeface="Arial" pitchFamily="34" charset="0"/>
                <a:cs typeface="Arial" pitchFamily="34" charset="0"/>
              </a:rPr>
              <a:t>al</a:t>
            </a:r>
            <a:r>
              <a:rPr lang="en-US" sz="1400" b="0" dirty="0" smtClean="0">
                <a:solidFill>
                  <a:schemeClr val="tx1"/>
                </a:solidFill>
                <a:latin typeface="Arial" pitchFamily="34" charset="0"/>
                <a:cs typeface="Arial" pitchFamily="34" charset="0"/>
              </a:rPr>
              <a:t>. </a:t>
            </a:r>
            <a:r>
              <a:rPr lang="en-US" sz="1400" b="0" i="1" dirty="0" smtClean="0">
                <a:solidFill>
                  <a:schemeClr val="tx1"/>
                </a:solidFill>
                <a:latin typeface="Arial" pitchFamily="34" charset="0"/>
                <a:cs typeface="Arial" pitchFamily="34" charset="0"/>
              </a:rPr>
              <a:t>Chest</a:t>
            </a:r>
            <a:r>
              <a:rPr lang="en-US" sz="1400" b="0" dirty="0" smtClean="0">
                <a:solidFill>
                  <a:schemeClr val="tx1"/>
                </a:solidFill>
                <a:latin typeface="Arial" pitchFamily="34" charset="0"/>
                <a:cs typeface="Arial" pitchFamily="34" charset="0"/>
              </a:rPr>
              <a:t>. 2005;127:1600-1605.</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49416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10886" y="152400"/>
            <a:ext cx="9144000" cy="1143000"/>
          </a:xfrm>
        </p:spPr>
        <p:txBody>
          <a:bodyPr/>
          <a:lstStyle/>
          <a:p>
            <a:r>
              <a:rPr lang="en-US" sz="3600" b="1" dirty="0">
                <a:solidFill>
                  <a:srgbClr val="FFC000"/>
                </a:solidFill>
                <a:latin typeface="Arial" pitchFamily="34" charset="0"/>
                <a:cs typeface="Arial" pitchFamily="34" charset="0"/>
              </a:rPr>
              <a:t>IPF: ‘Supportive’ Treatment</a:t>
            </a:r>
          </a:p>
        </p:txBody>
      </p:sp>
      <p:sp>
        <p:nvSpPr>
          <p:cNvPr id="931843" name="Rectangle 3"/>
          <p:cNvSpPr>
            <a:spLocks noGrp="1" noChangeArrowheads="1"/>
          </p:cNvSpPr>
          <p:nvPr>
            <p:ph type="body" idx="1"/>
          </p:nvPr>
        </p:nvSpPr>
        <p:spPr>
          <a:xfrm>
            <a:off x="685800" y="1447800"/>
            <a:ext cx="7772400" cy="4114800"/>
          </a:xfrm>
        </p:spPr>
        <p:txBody>
          <a:bodyPr/>
          <a:lstStyle/>
          <a:p>
            <a:pPr>
              <a:spcBef>
                <a:spcPts val="600"/>
              </a:spcBef>
            </a:pPr>
            <a:r>
              <a:rPr lang="en-US" sz="2800" dirty="0">
                <a:solidFill>
                  <a:schemeClr val="tx2"/>
                </a:solidFill>
                <a:latin typeface="Arial" pitchFamily="34" charset="0"/>
                <a:cs typeface="Arial" pitchFamily="34" charset="0"/>
              </a:rPr>
              <a:t>Close monitoring of symptoms and pulmonary function</a:t>
            </a:r>
          </a:p>
          <a:p>
            <a:pPr>
              <a:spcBef>
                <a:spcPts val="600"/>
              </a:spcBef>
            </a:pPr>
            <a:r>
              <a:rPr lang="en-US" sz="2800" dirty="0">
                <a:solidFill>
                  <a:schemeClr val="tx2"/>
                </a:solidFill>
                <a:latin typeface="Arial" pitchFamily="34" charset="0"/>
                <a:cs typeface="Arial" pitchFamily="34" charset="0"/>
              </a:rPr>
              <a:t>Treatment of </a:t>
            </a:r>
            <a:r>
              <a:rPr lang="en-US" sz="2800" dirty="0" smtClean="0">
                <a:solidFill>
                  <a:schemeClr val="tx2"/>
                </a:solidFill>
                <a:latin typeface="Arial" pitchFamily="34" charset="0"/>
                <a:cs typeface="Arial" pitchFamily="34" charset="0"/>
              </a:rPr>
              <a:t>comorbid </a:t>
            </a:r>
            <a:r>
              <a:rPr lang="en-US" sz="2800" dirty="0">
                <a:solidFill>
                  <a:schemeClr val="tx2"/>
                </a:solidFill>
                <a:latin typeface="Arial" pitchFamily="34" charset="0"/>
                <a:cs typeface="Arial" pitchFamily="34" charset="0"/>
              </a:rPr>
              <a:t>illness</a:t>
            </a:r>
          </a:p>
          <a:p>
            <a:pPr lvl="1">
              <a:spcBef>
                <a:spcPts val="600"/>
              </a:spcBef>
            </a:pPr>
            <a:r>
              <a:rPr lang="en-US" sz="2400" dirty="0">
                <a:solidFill>
                  <a:schemeClr val="tx2"/>
                </a:solidFill>
                <a:latin typeface="Arial" pitchFamily="34" charset="0"/>
                <a:cs typeface="Arial" pitchFamily="34" charset="0"/>
              </a:rPr>
              <a:t>? GERD</a:t>
            </a:r>
          </a:p>
          <a:p>
            <a:pPr lvl="1">
              <a:spcBef>
                <a:spcPts val="600"/>
              </a:spcBef>
            </a:pPr>
            <a:r>
              <a:rPr lang="en-US" sz="2400" dirty="0">
                <a:solidFill>
                  <a:schemeClr val="tx2"/>
                </a:solidFill>
                <a:latin typeface="Arial" pitchFamily="34" charset="0"/>
                <a:cs typeface="Arial" pitchFamily="34" charset="0"/>
              </a:rPr>
              <a:t>? Pulmonary Hypertension</a:t>
            </a:r>
          </a:p>
          <a:p>
            <a:pPr>
              <a:spcBef>
                <a:spcPts val="600"/>
              </a:spcBef>
            </a:pPr>
            <a:r>
              <a:rPr lang="en-US" sz="2800" dirty="0" smtClean="0">
                <a:solidFill>
                  <a:schemeClr val="tx2"/>
                </a:solidFill>
                <a:latin typeface="Arial" pitchFamily="34" charset="0"/>
                <a:cs typeface="Arial" pitchFamily="34" charset="0"/>
              </a:rPr>
              <a:t>Exercise – pulmonary rehabilitation</a:t>
            </a:r>
          </a:p>
          <a:p>
            <a:pPr>
              <a:spcBef>
                <a:spcPts val="600"/>
              </a:spcBef>
            </a:pPr>
            <a:r>
              <a:rPr lang="en-US" sz="2800" dirty="0" smtClean="0">
                <a:solidFill>
                  <a:schemeClr val="tx2"/>
                </a:solidFill>
                <a:latin typeface="Arial" pitchFamily="34" charset="0"/>
                <a:cs typeface="Arial" pitchFamily="34" charset="0"/>
              </a:rPr>
              <a:t>Oxygen</a:t>
            </a:r>
            <a:endParaRPr lang="en-US" sz="2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622247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073" name="Picture 1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0048" y="1295400"/>
            <a:ext cx="7010400" cy="4307261"/>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37076" name="Rectangle 116"/>
          <p:cNvSpPr>
            <a:spLocks noGrp="1" noChangeArrowheads="1"/>
          </p:cNvSpPr>
          <p:nvPr>
            <p:ph type="title" sz="quarter"/>
          </p:nvPr>
        </p:nvSpPr>
        <p:spPr>
          <a:xfrm>
            <a:off x="4724400" y="5564274"/>
            <a:ext cx="3581400" cy="746760"/>
          </a:xfrm>
          <a:noFill/>
          <a:ln/>
        </p:spPr>
        <p:txBody>
          <a:bodyPr/>
          <a:lstStyle/>
          <a:p>
            <a:r>
              <a:rPr lang="en-US" sz="2000" dirty="0">
                <a:solidFill>
                  <a:schemeClr val="tx1"/>
                </a:solidFill>
                <a:latin typeface="Arial" pitchFamily="34" charset="0"/>
                <a:cs typeface="Arial" pitchFamily="34" charset="0"/>
              </a:rPr>
              <a:t>Dyspnea Patterns Preceding IPF-related Death (n = 36)</a:t>
            </a:r>
          </a:p>
        </p:txBody>
      </p:sp>
      <p:sp>
        <p:nvSpPr>
          <p:cNvPr id="937077" name="Text Box 117"/>
          <p:cNvSpPr txBox="1">
            <a:spLocks noChangeArrowheads="1"/>
          </p:cNvSpPr>
          <p:nvPr/>
        </p:nvSpPr>
        <p:spPr bwMode="auto">
          <a:xfrm>
            <a:off x="3195331" y="609600"/>
            <a:ext cx="2108269" cy="6463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r>
              <a:rPr lang="en-US" sz="3600" dirty="0">
                <a:solidFill>
                  <a:schemeClr val="accent2"/>
                </a:solidFill>
                <a:latin typeface="Arial" pitchFamily="34" charset="0"/>
                <a:cs typeface="Arial" pitchFamily="34" charset="0"/>
              </a:rPr>
              <a:t>Dyspnea</a:t>
            </a:r>
          </a:p>
        </p:txBody>
      </p:sp>
      <p:sp>
        <p:nvSpPr>
          <p:cNvPr id="937079" name="Text Box 119"/>
          <p:cNvSpPr txBox="1">
            <a:spLocks noChangeArrowheads="1"/>
          </p:cNvSpPr>
          <p:nvPr/>
        </p:nvSpPr>
        <p:spPr bwMode="auto">
          <a:xfrm>
            <a:off x="26020" y="5937654"/>
            <a:ext cx="53171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1400" b="0" dirty="0">
                <a:solidFill>
                  <a:schemeClr val="tx1"/>
                </a:solidFill>
                <a:latin typeface="Arial" pitchFamily="34" charset="0"/>
                <a:cs typeface="Arial" pitchFamily="34" charset="0"/>
              </a:rPr>
              <a:t>Martinez FJ, et al. </a:t>
            </a:r>
            <a:r>
              <a:rPr lang="en-US" sz="1400" b="0" i="1" dirty="0">
                <a:solidFill>
                  <a:schemeClr val="tx1"/>
                </a:solidFill>
                <a:latin typeface="Arial" pitchFamily="34" charset="0"/>
                <a:cs typeface="Arial" pitchFamily="34" charset="0"/>
              </a:rPr>
              <a:t>Ann Intern Med</a:t>
            </a:r>
            <a:r>
              <a:rPr lang="en-US" sz="1400" b="0" dirty="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2005;142:963-967</a:t>
            </a:r>
            <a:r>
              <a:rPr lang="en-US" sz="1400" b="0" dirty="0">
                <a:solidFill>
                  <a:schemeClr val="tx1"/>
                </a:solidFill>
                <a:latin typeface="Arial" pitchFamily="34" charset="0"/>
                <a:cs typeface="Arial" pitchFamily="34" charset="0"/>
              </a:rPr>
              <a:t>.</a:t>
            </a:r>
          </a:p>
        </p:txBody>
      </p:sp>
      <p:sp>
        <p:nvSpPr>
          <p:cNvPr id="937080" name="Text Box 120"/>
          <p:cNvSpPr txBox="1">
            <a:spLocks noChangeArrowheads="1"/>
          </p:cNvSpPr>
          <p:nvPr/>
        </p:nvSpPr>
        <p:spPr bwMode="auto">
          <a:xfrm>
            <a:off x="-13503" y="76200"/>
            <a:ext cx="9157503" cy="6463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r>
              <a:rPr lang="en-US" sz="3600" dirty="0">
                <a:solidFill>
                  <a:srgbClr val="FFC000"/>
                </a:solidFill>
                <a:latin typeface="Arial" pitchFamily="34" charset="0"/>
                <a:cs typeface="Arial" pitchFamily="34" charset="0"/>
              </a:rPr>
              <a:t>Importance of Longitudinal </a:t>
            </a:r>
            <a:r>
              <a:rPr lang="en-US" sz="3600" dirty="0" smtClean="0">
                <a:solidFill>
                  <a:srgbClr val="FFC000"/>
                </a:solidFill>
                <a:latin typeface="Arial" pitchFamily="34" charset="0"/>
                <a:cs typeface="Arial" pitchFamily="34" charset="0"/>
              </a:rPr>
              <a:t>Follow-Up</a:t>
            </a:r>
            <a:endParaRPr lang="en-US" sz="36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78198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7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70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7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7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076" grpId="0"/>
      <p:bldP spid="937077" grpId="0"/>
      <p:bldP spid="9370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9"/>
          <p:cNvSpPr txBox="1">
            <a:spLocks noChangeArrowheads="1"/>
          </p:cNvSpPr>
          <p:nvPr/>
        </p:nvSpPr>
        <p:spPr bwMode="auto">
          <a:xfrm>
            <a:off x="7378" y="268288"/>
            <a:ext cx="9136622" cy="1077218"/>
          </a:xfrm>
          <a:prstGeom prst="rect">
            <a:avLst/>
          </a:prstGeom>
          <a:noFill/>
          <a:ln w="9525" algn="ctr">
            <a:noFill/>
            <a:miter lim="800000"/>
            <a:headEnd/>
            <a:tailEnd/>
          </a:ln>
        </p:spPr>
        <p:txBody>
          <a:bodyPr wrap="square">
            <a:spAutoFit/>
          </a:bodyPr>
          <a:lstStyle/>
          <a:p>
            <a:r>
              <a:rPr lang="en-US" sz="3200" dirty="0">
                <a:solidFill>
                  <a:srgbClr val="FFC000"/>
                </a:solidFill>
                <a:latin typeface="+mj-lt"/>
              </a:rPr>
              <a:t>Decline in Forced Vital Capacity (FVC)</a:t>
            </a:r>
          </a:p>
          <a:p>
            <a:r>
              <a:rPr lang="en-US" sz="3200" dirty="0">
                <a:solidFill>
                  <a:srgbClr val="FFC000"/>
                </a:solidFill>
                <a:latin typeface="+mj-lt"/>
              </a:rPr>
              <a:t>Increases Risk of Subsequent Mortality</a:t>
            </a:r>
          </a:p>
        </p:txBody>
      </p:sp>
      <p:sp>
        <p:nvSpPr>
          <p:cNvPr id="20483" name="Line 7"/>
          <p:cNvSpPr>
            <a:spLocks noChangeShapeType="1"/>
          </p:cNvSpPr>
          <p:nvPr/>
        </p:nvSpPr>
        <p:spPr bwMode="auto">
          <a:xfrm>
            <a:off x="2289175" y="1736725"/>
            <a:ext cx="19685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4" name="Line 8"/>
          <p:cNvSpPr>
            <a:spLocks noChangeShapeType="1"/>
          </p:cNvSpPr>
          <p:nvPr/>
        </p:nvSpPr>
        <p:spPr bwMode="auto">
          <a:xfrm>
            <a:off x="2479675" y="1736725"/>
            <a:ext cx="0" cy="2413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5" name="Line 9"/>
          <p:cNvSpPr>
            <a:spLocks noChangeShapeType="1"/>
          </p:cNvSpPr>
          <p:nvPr/>
        </p:nvSpPr>
        <p:spPr bwMode="auto">
          <a:xfrm>
            <a:off x="2479675" y="1978025"/>
            <a:ext cx="50165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6" name="Line 11"/>
          <p:cNvSpPr>
            <a:spLocks noChangeShapeType="1"/>
          </p:cNvSpPr>
          <p:nvPr/>
        </p:nvSpPr>
        <p:spPr bwMode="auto">
          <a:xfrm>
            <a:off x="2974975" y="1974850"/>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7" name="Line 12"/>
          <p:cNvSpPr>
            <a:spLocks noChangeShapeType="1"/>
          </p:cNvSpPr>
          <p:nvPr/>
        </p:nvSpPr>
        <p:spPr bwMode="auto">
          <a:xfrm>
            <a:off x="2990850" y="2060575"/>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8" name="Line 13"/>
          <p:cNvSpPr>
            <a:spLocks noChangeShapeType="1"/>
          </p:cNvSpPr>
          <p:nvPr/>
        </p:nvSpPr>
        <p:spPr bwMode="auto">
          <a:xfrm>
            <a:off x="3006725" y="2159000"/>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89" name="Line 14"/>
          <p:cNvSpPr>
            <a:spLocks noChangeShapeType="1"/>
          </p:cNvSpPr>
          <p:nvPr/>
        </p:nvSpPr>
        <p:spPr bwMode="auto">
          <a:xfrm>
            <a:off x="3044825" y="2251075"/>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0" name="Line 15"/>
          <p:cNvSpPr>
            <a:spLocks noChangeShapeType="1"/>
          </p:cNvSpPr>
          <p:nvPr/>
        </p:nvSpPr>
        <p:spPr bwMode="auto">
          <a:xfrm>
            <a:off x="3162300" y="2346325"/>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1" name="Line 16"/>
          <p:cNvSpPr>
            <a:spLocks noChangeShapeType="1"/>
          </p:cNvSpPr>
          <p:nvPr/>
        </p:nvSpPr>
        <p:spPr bwMode="auto">
          <a:xfrm>
            <a:off x="3238500" y="2444750"/>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2" name="Line 17"/>
          <p:cNvSpPr>
            <a:spLocks noChangeShapeType="1"/>
          </p:cNvSpPr>
          <p:nvPr/>
        </p:nvSpPr>
        <p:spPr bwMode="auto">
          <a:xfrm>
            <a:off x="3295650" y="2546350"/>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3" name="Line 18"/>
          <p:cNvSpPr>
            <a:spLocks noChangeShapeType="1"/>
          </p:cNvSpPr>
          <p:nvPr/>
        </p:nvSpPr>
        <p:spPr bwMode="auto">
          <a:xfrm>
            <a:off x="3749675" y="2632075"/>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4" name="Line 19"/>
          <p:cNvSpPr>
            <a:spLocks noChangeShapeType="1"/>
          </p:cNvSpPr>
          <p:nvPr/>
        </p:nvSpPr>
        <p:spPr bwMode="auto">
          <a:xfrm>
            <a:off x="3800475" y="2743200"/>
            <a:ext cx="0" cy="1016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5" name="Line 20"/>
          <p:cNvSpPr>
            <a:spLocks noChangeShapeType="1"/>
          </p:cNvSpPr>
          <p:nvPr/>
        </p:nvSpPr>
        <p:spPr bwMode="auto">
          <a:xfrm>
            <a:off x="4219575" y="3117850"/>
            <a:ext cx="0" cy="20002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6" name="Line 21"/>
          <p:cNvSpPr>
            <a:spLocks noChangeShapeType="1"/>
          </p:cNvSpPr>
          <p:nvPr/>
        </p:nvSpPr>
        <p:spPr bwMode="auto">
          <a:xfrm>
            <a:off x="5102225" y="3311525"/>
            <a:ext cx="0" cy="2825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7" name="Line 22"/>
          <p:cNvSpPr>
            <a:spLocks noChangeShapeType="1"/>
          </p:cNvSpPr>
          <p:nvPr/>
        </p:nvSpPr>
        <p:spPr bwMode="auto">
          <a:xfrm>
            <a:off x="5302250" y="3584575"/>
            <a:ext cx="0" cy="3175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8" name="Line 23"/>
          <p:cNvSpPr>
            <a:spLocks noChangeShapeType="1"/>
          </p:cNvSpPr>
          <p:nvPr/>
        </p:nvSpPr>
        <p:spPr bwMode="auto">
          <a:xfrm>
            <a:off x="5368925" y="3898900"/>
            <a:ext cx="0" cy="4318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499" name="Line 24"/>
          <p:cNvSpPr>
            <a:spLocks noChangeShapeType="1"/>
          </p:cNvSpPr>
          <p:nvPr/>
        </p:nvSpPr>
        <p:spPr bwMode="auto">
          <a:xfrm>
            <a:off x="5584825" y="4314825"/>
            <a:ext cx="0" cy="46355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0" name="Line 25"/>
          <p:cNvSpPr>
            <a:spLocks noChangeShapeType="1"/>
          </p:cNvSpPr>
          <p:nvPr/>
        </p:nvSpPr>
        <p:spPr bwMode="auto">
          <a:xfrm>
            <a:off x="6197600" y="4775200"/>
            <a:ext cx="0" cy="2063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1" name="Line 27"/>
          <p:cNvSpPr>
            <a:spLocks noChangeShapeType="1"/>
          </p:cNvSpPr>
          <p:nvPr/>
        </p:nvSpPr>
        <p:spPr bwMode="auto">
          <a:xfrm>
            <a:off x="3289300" y="2644775"/>
            <a:ext cx="45720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2" name="Line 28"/>
          <p:cNvSpPr>
            <a:spLocks noChangeShapeType="1"/>
          </p:cNvSpPr>
          <p:nvPr/>
        </p:nvSpPr>
        <p:spPr bwMode="auto">
          <a:xfrm>
            <a:off x="2987675" y="2152650"/>
            <a:ext cx="28575"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3" name="Line 35"/>
          <p:cNvSpPr>
            <a:spLocks noChangeShapeType="1"/>
          </p:cNvSpPr>
          <p:nvPr/>
        </p:nvSpPr>
        <p:spPr bwMode="auto">
          <a:xfrm>
            <a:off x="3006725" y="2257425"/>
            <a:ext cx="34925"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4" name="Line 36"/>
          <p:cNvSpPr>
            <a:spLocks noChangeShapeType="1"/>
          </p:cNvSpPr>
          <p:nvPr/>
        </p:nvSpPr>
        <p:spPr bwMode="auto">
          <a:xfrm>
            <a:off x="3035300" y="2346325"/>
            <a:ext cx="139700"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5" name="Line 37"/>
          <p:cNvSpPr>
            <a:spLocks noChangeShapeType="1"/>
          </p:cNvSpPr>
          <p:nvPr/>
        </p:nvSpPr>
        <p:spPr bwMode="auto">
          <a:xfrm>
            <a:off x="3159125" y="2447925"/>
            <a:ext cx="88900"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6" name="Line 38"/>
          <p:cNvSpPr>
            <a:spLocks noChangeShapeType="1"/>
          </p:cNvSpPr>
          <p:nvPr/>
        </p:nvSpPr>
        <p:spPr bwMode="auto">
          <a:xfrm>
            <a:off x="3235325" y="2533650"/>
            <a:ext cx="69850"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7" name="Line 39"/>
          <p:cNvSpPr>
            <a:spLocks noChangeShapeType="1"/>
          </p:cNvSpPr>
          <p:nvPr/>
        </p:nvSpPr>
        <p:spPr bwMode="auto">
          <a:xfrm>
            <a:off x="3743325" y="2740025"/>
            <a:ext cx="66675"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8" name="Line 40"/>
          <p:cNvSpPr>
            <a:spLocks noChangeShapeType="1"/>
          </p:cNvSpPr>
          <p:nvPr/>
        </p:nvSpPr>
        <p:spPr bwMode="auto">
          <a:xfrm>
            <a:off x="3794125" y="2841625"/>
            <a:ext cx="9525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09" name="Line 41"/>
          <p:cNvSpPr>
            <a:spLocks noChangeShapeType="1"/>
          </p:cNvSpPr>
          <p:nvPr/>
        </p:nvSpPr>
        <p:spPr bwMode="auto">
          <a:xfrm>
            <a:off x="3886200" y="2835275"/>
            <a:ext cx="0" cy="1524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0" name="Line 42"/>
          <p:cNvSpPr>
            <a:spLocks noChangeShapeType="1"/>
          </p:cNvSpPr>
          <p:nvPr/>
        </p:nvSpPr>
        <p:spPr bwMode="auto">
          <a:xfrm>
            <a:off x="3895725" y="2987675"/>
            <a:ext cx="0" cy="15240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1" name="Line 43"/>
          <p:cNvSpPr>
            <a:spLocks noChangeShapeType="1"/>
          </p:cNvSpPr>
          <p:nvPr/>
        </p:nvSpPr>
        <p:spPr bwMode="auto">
          <a:xfrm>
            <a:off x="3905250" y="3124200"/>
            <a:ext cx="320675"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2" name="Line 44"/>
          <p:cNvSpPr>
            <a:spLocks noChangeShapeType="1"/>
          </p:cNvSpPr>
          <p:nvPr/>
        </p:nvSpPr>
        <p:spPr bwMode="auto">
          <a:xfrm flipV="1">
            <a:off x="4216400" y="3314700"/>
            <a:ext cx="879475"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3" name="Line 45"/>
          <p:cNvSpPr>
            <a:spLocks noChangeShapeType="1"/>
          </p:cNvSpPr>
          <p:nvPr/>
        </p:nvSpPr>
        <p:spPr bwMode="auto">
          <a:xfrm>
            <a:off x="5099050" y="3584575"/>
            <a:ext cx="21590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4" name="Line 46"/>
          <p:cNvSpPr>
            <a:spLocks noChangeShapeType="1"/>
          </p:cNvSpPr>
          <p:nvPr/>
        </p:nvSpPr>
        <p:spPr bwMode="auto">
          <a:xfrm>
            <a:off x="5295900" y="3898900"/>
            <a:ext cx="8255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5" name="Line 47"/>
          <p:cNvSpPr>
            <a:spLocks noChangeShapeType="1"/>
          </p:cNvSpPr>
          <p:nvPr/>
        </p:nvSpPr>
        <p:spPr bwMode="auto">
          <a:xfrm>
            <a:off x="5368925" y="4324350"/>
            <a:ext cx="215900" cy="0"/>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6" name="Line 48"/>
          <p:cNvSpPr>
            <a:spLocks noChangeShapeType="1"/>
          </p:cNvSpPr>
          <p:nvPr/>
        </p:nvSpPr>
        <p:spPr bwMode="auto">
          <a:xfrm>
            <a:off x="5575300" y="4775200"/>
            <a:ext cx="625475"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sp>
        <p:nvSpPr>
          <p:cNvPr id="20517" name="Line 49"/>
          <p:cNvSpPr>
            <a:spLocks noChangeShapeType="1"/>
          </p:cNvSpPr>
          <p:nvPr/>
        </p:nvSpPr>
        <p:spPr bwMode="auto">
          <a:xfrm>
            <a:off x="2495550" y="1730375"/>
            <a:ext cx="0" cy="82550"/>
          </a:xfrm>
          <a:prstGeom prst="line">
            <a:avLst/>
          </a:prstGeom>
          <a:noFill/>
          <a:ln w="57150">
            <a:solidFill>
              <a:srgbClr val="00FFFF"/>
            </a:solidFill>
            <a:round/>
            <a:headEnd/>
            <a:tailEnd/>
          </a:ln>
        </p:spPr>
        <p:txBody>
          <a:bodyPr/>
          <a:lstStyle/>
          <a:p>
            <a:endParaRPr lang="en-US" sz="3200" b="0" dirty="0">
              <a:solidFill>
                <a:srgbClr val="FFFFFF"/>
              </a:solidFill>
              <a:latin typeface="+mj-lt"/>
            </a:endParaRPr>
          </a:p>
        </p:txBody>
      </p:sp>
      <p:sp>
        <p:nvSpPr>
          <p:cNvPr id="20518" name="Line 50"/>
          <p:cNvSpPr>
            <a:spLocks noChangeShapeType="1"/>
          </p:cNvSpPr>
          <p:nvPr/>
        </p:nvSpPr>
        <p:spPr bwMode="auto">
          <a:xfrm>
            <a:off x="2520950" y="1793875"/>
            <a:ext cx="0" cy="60325"/>
          </a:xfrm>
          <a:prstGeom prst="line">
            <a:avLst/>
          </a:prstGeom>
          <a:noFill/>
          <a:ln w="57150">
            <a:solidFill>
              <a:srgbClr val="00FFFF"/>
            </a:solidFill>
            <a:round/>
            <a:headEnd/>
            <a:tailEnd/>
          </a:ln>
        </p:spPr>
        <p:txBody>
          <a:bodyPr/>
          <a:lstStyle/>
          <a:p>
            <a:endParaRPr lang="en-US" sz="3200" b="0" dirty="0">
              <a:solidFill>
                <a:srgbClr val="FFFFFF"/>
              </a:solidFill>
              <a:latin typeface="+mj-lt"/>
            </a:endParaRPr>
          </a:p>
        </p:txBody>
      </p:sp>
      <p:sp>
        <p:nvSpPr>
          <p:cNvPr id="20519" name="Line 51"/>
          <p:cNvSpPr>
            <a:spLocks noChangeShapeType="1"/>
          </p:cNvSpPr>
          <p:nvPr/>
        </p:nvSpPr>
        <p:spPr bwMode="auto">
          <a:xfrm>
            <a:off x="2520950" y="1854200"/>
            <a:ext cx="44450" cy="0"/>
          </a:xfrm>
          <a:prstGeom prst="line">
            <a:avLst/>
          </a:prstGeom>
          <a:noFill/>
          <a:ln w="57150">
            <a:solidFill>
              <a:srgbClr val="00FFFF"/>
            </a:solidFill>
            <a:round/>
            <a:headEnd/>
            <a:tailEnd/>
          </a:ln>
        </p:spPr>
        <p:txBody>
          <a:bodyPr/>
          <a:lstStyle/>
          <a:p>
            <a:endParaRPr lang="en-US" sz="3200" b="0" dirty="0">
              <a:solidFill>
                <a:srgbClr val="FFFFFF"/>
              </a:solidFill>
              <a:latin typeface="+mj-lt"/>
            </a:endParaRPr>
          </a:p>
        </p:txBody>
      </p:sp>
      <p:sp>
        <p:nvSpPr>
          <p:cNvPr id="20520" name="Line 52"/>
          <p:cNvSpPr>
            <a:spLocks noChangeShapeType="1"/>
          </p:cNvSpPr>
          <p:nvPr/>
        </p:nvSpPr>
        <p:spPr bwMode="auto">
          <a:xfrm>
            <a:off x="2552700" y="1857375"/>
            <a:ext cx="142875" cy="3175"/>
          </a:xfrm>
          <a:prstGeom prst="line">
            <a:avLst/>
          </a:prstGeom>
          <a:noFill/>
          <a:ln w="57150">
            <a:solidFill>
              <a:srgbClr val="00FFFF"/>
            </a:solidFill>
            <a:round/>
            <a:headEnd/>
            <a:tailEnd/>
          </a:ln>
        </p:spPr>
        <p:txBody>
          <a:bodyPr/>
          <a:lstStyle/>
          <a:p>
            <a:endParaRPr lang="en-US" sz="3200" b="0" dirty="0">
              <a:solidFill>
                <a:srgbClr val="FFFFFF"/>
              </a:solidFill>
              <a:latin typeface="+mj-lt"/>
            </a:endParaRPr>
          </a:p>
        </p:txBody>
      </p:sp>
      <p:sp>
        <p:nvSpPr>
          <p:cNvPr id="20521" name="Line 53"/>
          <p:cNvSpPr>
            <a:spLocks noChangeShapeType="1"/>
          </p:cNvSpPr>
          <p:nvPr/>
        </p:nvSpPr>
        <p:spPr bwMode="auto">
          <a:xfrm>
            <a:off x="3797300" y="2189163"/>
            <a:ext cx="920750" cy="0"/>
          </a:xfrm>
          <a:prstGeom prst="line">
            <a:avLst/>
          </a:prstGeom>
          <a:noFill/>
          <a:ln w="57150">
            <a:solidFill>
              <a:srgbClr val="FF0000"/>
            </a:solidFill>
            <a:round/>
            <a:headEnd/>
            <a:tailEnd/>
          </a:ln>
        </p:spPr>
        <p:txBody>
          <a:bodyPr/>
          <a:lstStyle/>
          <a:p>
            <a:endParaRPr lang="en-US" sz="3200" b="0" dirty="0">
              <a:solidFill>
                <a:srgbClr val="FFFFFF"/>
              </a:solidFill>
              <a:latin typeface="+mj-lt"/>
            </a:endParaRPr>
          </a:p>
        </p:txBody>
      </p:sp>
      <p:sp>
        <p:nvSpPr>
          <p:cNvPr id="20522" name="Line 52"/>
          <p:cNvSpPr>
            <a:spLocks noChangeShapeType="1"/>
          </p:cNvSpPr>
          <p:nvPr/>
        </p:nvSpPr>
        <p:spPr bwMode="auto">
          <a:xfrm>
            <a:off x="2668588" y="1920875"/>
            <a:ext cx="142875" cy="3175"/>
          </a:xfrm>
          <a:prstGeom prst="line">
            <a:avLst/>
          </a:prstGeom>
          <a:noFill/>
          <a:ln w="57150">
            <a:solidFill>
              <a:srgbClr val="00FFFF"/>
            </a:solidFill>
            <a:round/>
            <a:headEnd/>
            <a:tailEnd/>
          </a:ln>
        </p:spPr>
        <p:txBody>
          <a:bodyPr/>
          <a:lstStyle/>
          <a:p>
            <a:endParaRPr lang="en-US" sz="3200" b="0" dirty="0">
              <a:solidFill>
                <a:srgbClr val="FFFFFF"/>
              </a:solidFill>
              <a:latin typeface="+mj-lt"/>
            </a:endParaRPr>
          </a:p>
        </p:txBody>
      </p:sp>
      <p:cxnSp>
        <p:nvCxnSpPr>
          <p:cNvPr id="67" name="Straight Connector 66"/>
          <p:cNvCxnSpPr>
            <a:cxnSpLocks noChangeShapeType="1"/>
          </p:cNvCxnSpPr>
          <p:nvPr/>
        </p:nvCxnSpPr>
        <p:spPr bwMode="auto">
          <a:xfrm rot="5400000">
            <a:off x="2785269" y="1934369"/>
            <a:ext cx="73025" cy="1587"/>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70" name="Straight Connector 69"/>
          <p:cNvCxnSpPr>
            <a:cxnSpLocks noChangeShapeType="1"/>
          </p:cNvCxnSpPr>
          <p:nvPr/>
        </p:nvCxnSpPr>
        <p:spPr bwMode="auto">
          <a:xfrm rot="16200000" flipV="1">
            <a:off x="2653506" y="1905794"/>
            <a:ext cx="60325" cy="1588"/>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78" name="Straight Connector 77"/>
          <p:cNvCxnSpPr>
            <a:cxnSpLocks noChangeShapeType="1"/>
          </p:cNvCxnSpPr>
          <p:nvPr/>
        </p:nvCxnSpPr>
        <p:spPr bwMode="auto">
          <a:xfrm>
            <a:off x="2817813" y="1954213"/>
            <a:ext cx="142875"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79" name="Straight Connector 78"/>
          <p:cNvCxnSpPr>
            <a:cxnSpLocks noChangeShapeType="1"/>
          </p:cNvCxnSpPr>
          <p:nvPr/>
        </p:nvCxnSpPr>
        <p:spPr bwMode="auto">
          <a:xfrm rot="16200000" flipV="1">
            <a:off x="3311525" y="2063750"/>
            <a:ext cx="125413" cy="4763"/>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80" name="Straight Connector 79"/>
          <p:cNvCxnSpPr>
            <a:cxnSpLocks noChangeShapeType="1"/>
          </p:cNvCxnSpPr>
          <p:nvPr/>
        </p:nvCxnSpPr>
        <p:spPr bwMode="auto">
          <a:xfrm flipV="1">
            <a:off x="3376613" y="2109788"/>
            <a:ext cx="236537" cy="4762"/>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81" name="Straight Connector 80"/>
          <p:cNvCxnSpPr>
            <a:cxnSpLocks noChangeShapeType="1"/>
          </p:cNvCxnSpPr>
          <p:nvPr/>
        </p:nvCxnSpPr>
        <p:spPr bwMode="auto">
          <a:xfrm>
            <a:off x="5524500" y="3233738"/>
            <a:ext cx="336550" cy="7937"/>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93" name="Straight Connector 92"/>
          <p:cNvCxnSpPr>
            <a:cxnSpLocks noChangeShapeType="1"/>
          </p:cNvCxnSpPr>
          <p:nvPr/>
        </p:nvCxnSpPr>
        <p:spPr bwMode="auto">
          <a:xfrm>
            <a:off x="2933700" y="1958975"/>
            <a:ext cx="7778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94" name="Straight Connector 93"/>
          <p:cNvCxnSpPr>
            <a:cxnSpLocks noChangeShapeType="1"/>
          </p:cNvCxnSpPr>
          <p:nvPr/>
        </p:nvCxnSpPr>
        <p:spPr bwMode="auto">
          <a:xfrm rot="5400000">
            <a:off x="2966245" y="1986756"/>
            <a:ext cx="61912"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95" name="Straight Connector 94"/>
          <p:cNvCxnSpPr>
            <a:cxnSpLocks noChangeShapeType="1"/>
          </p:cNvCxnSpPr>
          <p:nvPr/>
        </p:nvCxnSpPr>
        <p:spPr bwMode="auto">
          <a:xfrm flipV="1">
            <a:off x="2998788" y="2011363"/>
            <a:ext cx="3619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08" name="Straight Connector 107"/>
          <p:cNvCxnSpPr>
            <a:cxnSpLocks noChangeShapeType="1"/>
          </p:cNvCxnSpPr>
          <p:nvPr/>
        </p:nvCxnSpPr>
        <p:spPr bwMode="auto">
          <a:xfrm rot="16200000" flipV="1">
            <a:off x="3534569" y="2188369"/>
            <a:ext cx="182563"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09" name="Straight Connector 108"/>
          <p:cNvCxnSpPr>
            <a:cxnSpLocks noChangeShapeType="1"/>
          </p:cNvCxnSpPr>
          <p:nvPr/>
        </p:nvCxnSpPr>
        <p:spPr bwMode="auto">
          <a:xfrm flipV="1">
            <a:off x="3627438" y="2273300"/>
            <a:ext cx="84137" cy="1588"/>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10" name="Straight Connector 109"/>
          <p:cNvCxnSpPr>
            <a:cxnSpLocks noChangeShapeType="1"/>
          </p:cNvCxnSpPr>
          <p:nvPr/>
        </p:nvCxnSpPr>
        <p:spPr bwMode="auto">
          <a:xfrm rot="16200000" flipV="1">
            <a:off x="3667919" y="2302669"/>
            <a:ext cx="68263"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11" name="Straight Connector 110"/>
          <p:cNvCxnSpPr>
            <a:cxnSpLocks noChangeShapeType="1"/>
          </p:cNvCxnSpPr>
          <p:nvPr/>
        </p:nvCxnSpPr>
        <p:spPr bwMode="auto">
          <a:xfrm>
            <a:off x="3714750" y="2327275"/>
            <a:ext cx="55403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18" name="Straight Connector 117"/>
          <p:cNvCxnSpPr>
            <a:cxnSpLocks noChangeShapeType="1"/>
          </p:cNvCxnSpPr>
          <p:nvPr/>
        </p:nvCxnSpPr>
        <p:spPr bwMode="auto">
          <a:xfrm rot="16200000" flipV="1">
            <a:off x="4159250" y="2405063"/>
            <a:ext cx="171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19" name="Straight Connector 118"/>
          <p:cNvCxnSpPr>
            <a:cxnSpLocks noChangeShapeType="1"/>
          </p:cNvCxnSpPr>
          <p:nvPr/>
        </p:nvCxnSpPr>
        <p:spPr bwMode="auto">
          <a:xfrm flipV="1">
            <a:off x="4241800" y="2506663"/>
            <a:ext cx="6350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20" name="Straight Connector 119"/>
          <p:cNvCxnSpPr>
            <a:cxnSpLocks noChangeShapeType="1"/>
          </p:cNvCxnSpPr>
          <p:nvPr/>
        </p:nvCxnSpPr>
        <p:spPr bwMode="auto">
          <a:xfrm rot="16200000" flipV="1">
            <a:off x="4285456" y="2528094"/>
            <a:ext cx="6508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21" name="Straight Connector 120"/>
          <p:cNvCxnSpPr>
            <a:cxnSpLocks noChangeShapeType="1"/>
          </p:cNvCxnSpPr>
          <p:nvPr/>
        </p:nvCxnSpPr>
        <p:spPr bwMode="auto">
          <a:xfrm flipV="1">
            <a:off x="4305300" y="2566988"/>
            <a:ext cx="4603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28" name="Straight Connector 127"/>
          <p:cNvCxnSpPr>
            <a:cxnSpLocks noChangeShapeType="1"/>
          </p:cNvCxnSpPr>
          <p:nvPr/>
        </p:nvCxnSpPr>
        <p:spPr bwMode="auto">
          <a:xfrm rot="16200000" flipV="1">
            <a:off x="4302126" y="2620962"/>
            <a:ext cx="95250"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29" name="Straight Connector 128"/>
          <p:cNvCxnSpPr>
            <a:cxnSpLocks noChangeShapeType="1"/>
          </p:cNvCxnSpPr>
          <p:nvPr/>
        </p:nvCxnSpPr>
        <p:spPr bwMode="auto">
          <a:xfrm flipV="1">
            <a:off x="4351338" y="2662238"/>
            <a:ext cx="46037"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30" name="Straight Connector 129"/>
          <p:cNvCxnSpPr>
            <a:cxnSpLocks noChangeShapeType="1"/>
          </p:cNvCxnSpPr>
          <p:nvPr/>
        </p:nvCxnSpPr>
        <p:spPr bwMode="auto">
          <a:xfrm rot="16200000" flipV="1">
            <a:off x="4335463" y="2716213"/>
            <a:ext cx="1079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31" name="Straight Connector 130"/>
          <p:cNvCxnSpPr>
            <a:cxnSpLocks noChangeShapeType="1"/>
          </p:cNvCxnSpPr>
          <p:nvPr/>
        </p:nvCxnSpPr>
        <p:spPr bwMode="auto">
          <a:xfrm>
            <a:off x="4375150" y="2762250"/>
            <a:ext cx="552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38" name="Straight Connector 137"/>
          <p:cNvCxnSpPr>
            <a:cxnSpLocks noChangeShapeType="1"/>
          </p:cNvCxnSpPr>
          <p:nvPr/>
        </p:nvCxnSpPr>
        <p:spPr bwMode="auto">
          <a:xfrm rot="16200000" flipV="1">
            <a:off x="5409406" y="3093244"/>
            <a:ext cx="26828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39" name="Straight Connector 138"/>
          <p:cNvCxnSpPr>
            <a:cxnSpLocks noChangeShapeType="1"/>
          </p:cNvCxnSpPr>
          <p:nvPr/>
        </p:nvCxnSpPr>
        <p:spPr bwMode="auto">
          <a:xfrm>
            <a:off x="5006975" y="2952750"/>
            <a:ext cx="552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40" name="Straight Connector 139"/>
          <p:cNvCxnSpPr>
            <a:cxnSpLocks noChangeShapeType="1"/>
          </p:cNvCxnSpPr>
          <p:nvPr/>
        </p:nvCxnSpPr>
        <p:spPr bwMode="auto">
          <a:xfrm>
            <a:off x="4900613" y="2952750"/>
            <a:ext cx="552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41" name="Straight Connector 140"/>
          <p:cNvCxnSpPr>
            <a:cxnSpLocks noChangeShapeType="1"/>
          </p:cNvCxnSpPr>
          <p:nvPr/>
        </p:nvCxnSpPr>
        <p:spPr bwMode="auto">
          <a:xfrm rot="16200000" flipV="1">
            <a:off x="4795044" y="2855119"/>
            <a:ext cx="217488"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48" name="Straight Connector 147"/>
          <p:cNvCxnSpPr>
            <a:cxnSpLocks noChangeShapeType="1"/>
          </p:cNvCxnSpPr>
          <p:nvPr/>
        </p:nvCxnSpPr>
        <p:spPr bwMode="auto">
          <a:xfrm rot="16200000" flipV="1">
            <a:off x="5667375" y="3419475"/>
            <a:ext cx="396875" cy="3175"/>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49" name="Straight Connector 148"/>
          <p:cNvCxnSpPr>
            <a:cxnSpLocks noChangeShapeType="1"/>
          </p:cNvCxnSpPr>
          <p:nvPr/>
        </p:nvCxnSpPr>
        <p:spPr bwMode="auto">
          <a:xfrm>
            <a:off x="5864225" y="3611563"/>
            <a:ext cx="552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50" name="Straight Connector 149"/>
          <p:cNvCxnSpPr>
            <a:cxnSpLocks noChangeShapeType="1"/>
          </p:cNvCxnSpPr>
          <p:nvPr/>
        </p:nvCxnSpPr>
        <p:spPr bwMode="auto">
          <a:xfrm>
            <a:off x="6318250" y="3611563"/>
            <a:ext cx="552450"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53" name="Straight Connector 152"/>
          <p:cNvCxnSpPr>
            <a:cxnSpLocks noChangeShapeType="1"/>
          </p:cNvCxnSpPr>
          <p:nvPr/>
        </p:nvCxnSpPr>
        <p:spPr bwMode="auto">
          <a:xfrm rot="5400000">
            <a:off x="6592093" y="3885407"/>
            <a:ext cx="525463"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cxnSp>
        <p:nvCxnSpPr>
          <p:cNvPr id="159" name="Straight Connector 158"/>
          <p:cNvCxnSpPr>
            <a:cxnSpLocks noChangeShapeType="1"/>
          </p:cNvCxnSpPr>
          <p:nvPr/>
        </p:nvCxnSpPr>
        <p:spPr bwMode="auto">
          <a:xfrm flipV="1">
            <a:off x="2533650" y="1828800"/>
            <a:ext cx="241300"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63" name="Straight Connector 162"/>
          <p:cNvCxnSpPr>
            <a:cxnSpLocks noChangeShapeType="1"/>
          </p:cNvCxnSpPr>
          <p:nvPr/>
        </p:nvCxnSpPr>
        <p:spPr bwMode="auto">
          <a:xfrm rot="16200000" flipV="1">
            <a:off x="2724150" y="1889126"/>
            <a:ext cx="130175"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64" name="Straight Connector 163"/>
          <p:cNvCxnSpPr>
            <a:cxnSpLocks noChangeShapeType="1"/>
          </p:cNvCxnSpPr>
          <p:nvPr/>
        </p:nvCxnSpPr>
        <p:spPr bwMode="auto">
          <a:xfrm rot="16200000" flipV="1">
            <a:off x="2812257" y="2026444"/>
            <a:ext cx="68262"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65" name="Straight Connector 164"/>
          <p:cNvCxnSpPr>
            <a:cxnSpLocks noChangeShapeType="1"/>
          </p:cNvCxnSpPr>
          <p:nvPr/>
        </p:nvCxnSpPr>
        <p:spPr bwMode="auto">
          <a:xfrm flipV="1">
            <a:off x="2998788" y="2063750"/>
            <a:ext cx="366712" cy="1588"/>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66" name="Straight Connector 165"/>
          <p:cNvCxnSpPr>
            <a:cxnSpLocks noChangeShapeType="1"/>
          </p:cNvCxnSpPr>
          <p:nvPr/>
        </p:nvCxnSpPr>
        <p:spPr bwMode="auto">
          <a:xfrm rot="5400000">
            <a:off x="5260975" y="3411538"/>
            <a:ext cx="133350"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72" name="Straight Connector 171"/>
          <p:cNvCxnSpPr>
            <a:cxnSpLocks noChangeShapeType="1"/>
          </p:cNvCxnSpPr>
          <p:nvPr/>
        </p:nvCxnSpPr>
        <p:spPr bwMode="auto">
          <a:xfrm flipV="1">
            <a:off x="2832100" y="2068513"/>
            <a:ext cx="139700"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78" name="Straight Connector 177"/>
          <p:cNvCxnSpPr>
            <a:cxnSpLocks noChangeShapeType="1"/>
          </p:cNvCxnSpPr>
          <p:nvPr/>
        </p:nvCxnSpPr>
        <p:spPr bwMode="auto">
          <a:xfrm flipV="1">
            <a:off x="3384550" y="2063750"/>
            <a:ext cx="381000" cy="1588"/>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79" name="Straight Connector 178"/>
          <p:cNvCxnSpPr>
            <a:cxnSpLocks noChangeShapeType="1"/>
          </p:cNvCxnSpPr>
          <p:nvPr/>
        </p:nvCxnSpPr>
        <p:spPr bwMode="auto">
          <a:xfrm rot="16200000" flipV="1">
            <a:off x="3727450" y="2136776"/>
            <a:ext cx="136525"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80" name="Straight Connector 179"/>
          <p:cNvCxnSpPr>
            <a:cxnSpLocks noChangeShapeType="1"/>
          </p:cNvCxnSpPr>
          <p:nvPr/>
        </p:nvCxnSpPr>
        <p:spPr bwMode="auto">
          <a:xfrm>
            <a:off x="3749675" y="2065338"/>
            <a:ext cx="57150" cy="3175"/>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84" name="Straight Connector 183"/>
          <p:cNvCxnSpPr>
            <a:cxnSpLocks noChangeShapeType="1"/>
          </p:cNvCxnSpPr>
          <p:nvPr/>
        </p:nvCxnSpPr>
        <p:spPr bwMode="auto">
          <a:xfrm>
            <a:off x="4699000" y="2490788"/>
            <a:ext cx="327025" cy="4762"/>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85" name="Straight Connector 184"/>
          <p:cNvCxnSpPr>
            <a:cxnSpLocks noChangeShapeType="1"/>
          </p:cNvCxnSpPr>
          <p:nvPr/>
        </p:nvCxnSpPr>
        <p:spPr bwMode="auto">
          <a:xfrm rot="16200000" flipV="1">
            <a:off x="4585494" y="2356644"/>
            <a:ext cx="255588"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86" name="Straight Connector 185"/>
          <p:cNvCxnSpPr>
            <a:cxnSpLocks noChangeShapeType="1"/>
          </p:cNvCxnSpPr>
          <p:nvPr/>
        </p:nvCxnSpPr>
        <p:spPr bwMode="auto">
          <a:xfrm rot="16200000" flipV="1">
            <a:off x="4687887" y="2201863"/>
            <a:ext cx="60325"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2" name="Straight Connector 191"/>
          <p:cNvCxnSpPr>
            <a:cxnSpLocks noChangeShapeType="1"/>
          </p:cNvCxnSpPr>
          <p:nvPr/>
        </p:nvCxnSpPr>
        <p:spPr bwMode="auto">
          <a:xfrm flipV="1">
            <a:off x="5322888" y="3489325"/>
            <a:ext cx="46037"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3" name="Straight Connector 192"/>
          <p:cNvCxnSpPr>
            <a:cxnSpLocks noChangeShapeType="1"/>
          </p:cNvCxnSpPr>
          <p:nvPr/>
        </p:nvCxnSpPr>
        <p:spPr bwMode="auto">
          <a:xfrm rot="16200000" flipH="1">
            <a:off x="5119688" y="3170238"/>
            <a:ext cx="411162" cy="4762"/>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4" name="Straight Connector 193"/>
          <p:cNvCxnSpPr>
            <a:cxnSpLocks noChangeShapeType="1"/>
          </p:cNvCxnSpPr>
          <p:nvPr/>
        </p:nvCxnSpPr>
        <p:spPr bwMode="auto">
          <a:xfrm rot="5400000">
            <a:off x="5291138" y="2900363"/>
            <a:ext cx="57150"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5" name="Straight Connector 194"/>
          <p:cNvCxnSpPr>
            <a:cxnSpLocks noChangeShapeType="1"/>
          </p:cNvCxnSpPr>
          <p:nvPr/>
        </p:nvCxnSpPr>
        <p:spPr bwMode="auto">
          <a:xfrm rot="5400000">
            <a:off x="4888706" y="2758282"/>
            <a:ext cx="242887"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6" name="Straight Connector 195"/>
          <p:cNvCxnSpPr>
            <a:cxnSpLocks noChangeShapeType="1"/>
          </p:cNvCxnSpPr>
          <p:nvPr/>
        </p:nvCxnSpPr>
        <p:spPr bwMode="auto">
          <a:xfrm rot="16200000" flipV="1">
            <a:off x="4872831" y="2632869"/>
            <a:ext cx="274638"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197" name="Straight Connector 196"/>
          <p:cNvCxnSpPr>
            <a:cxnSpLocks noChangeShapeType="1"/>
          </p:cNvCxnSpPr>
          <p:nvPr/>
        </p:nvCxnSpPr>
        <p:spPr bwMode="auto">
          <a:xfrm>
            <a:off x="4999038" y="2884488"/>
            <a:ext cx="312737" cy="3175"/>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212" name="Straight Connector 211"/>
          <p:cNvCxnSpPr>
            <a:cxnSpLocks noChangeShapeType="1"/>
          </p:cNvCxnSpPr>
          <p:nvPr/>
        </p:nvCxnSpPr>
        <p:spPr bwMode="auto">
          <a:xfrm rot="5400000">
            <a:off x="5271294" y="3807619"/>
            <a:ext cx="163512" cy="0"/>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213" name="Straight Connector 212"/>
          <p:cNvCxnSpPr>
            <a:cxnSpLocks noChangeShapeType="1"/>
          </p:cNvCxnSpPr>
          <p:nvPr/>
        </p:nvCxnSpPr>
        <p:spPr bwMode="auto">
          <a:xfrm rot="16200000" flipH="1">
            <a:off x="5186363" y="3663950"/>
            <a:ext cx="338137" cy="4763"/>
          </a:xfrm>
          <a:prstGeom prst="line">
            <a:avLst/>
          </a:prstGeom>
          <a:noFill/>
          <a:ln w="57150" algn="ctr">
            <a:solidFill>
              <a:srgbClr val="FF0000"/>
            </a:solidFill>
            <a:round/>
            <a:headEnd/>
            <a:tailEnd/>
          </a:ln>
          <a:effectLst>
            <a:outerShdw dist="20000" dir="5400000" rotWithShape="0">
              <a:srgbClr val="000000">
                <a:alpha val="37999"/>
              </a:srgbClr>
            </a:outerShdw>
          </a:effectLst>
        </p:spPr>
      </p:cxnSp>
      <p:cxnSp>
        <p:nvCxnSpPr>
          <p:cNvPr id="219" name="Straight Connector 218"/>
          <p:cNvCxnSpPr>
            <a:cxnSpLocks noChangeShapeType="1"/>
          </p:cNvCxnSpPr>
          <p:nvPr/>
        </p:nvCxnSpPr>
        <p:spPr bwMode="auto">
          <a:xfrm rot="5400000">
            <a:off x="495300" y="3421063"/>
            <a:ext cx="3490913" cy="1587"/>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39" name="Straight Connector 238"/>
          <p:cNvCxnSpPr>
            <a:cxnSpLocks noChangeShapeType="1"/>
          </p:cNvCxnSpPr>
          <p:nvPr/>
        </p:nvCxnSpPr>
        <p:spPr bwMode="auto">
          <a:xfrm rot="16200000" flipH="1">
            <a:off x="3230562" y="5241926"/>
            <a:ext cx="119063" cy="4762"/>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40" name="Straight Connector 239"/>
          <p:cNvCxnSpPr>
            <a:cxnSpLocks noChangeShapeType="1"/>
          </p:cNvCxnSpPr>
          <p:nvPr/>
        </p:nvCxnSpPr>
        <p:spPr bwMode="auto">
          <a:xfrm rot="16200000" flipH="1">
            <a:off x="5354637" y="5241926"/>
            <a:ext cx="119063" cy="4762"/>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41" name="Straight Connector 240"/>
          <p:cNvCxnSpPr>
            <a:cxnSpLocks noChangeShapeType="1"/>
          </p:cNvCxnSpPr>
          <p:nvPr/>
        </p:nvCxnSpPr>
        <p:spPr bwMode="auto">
          <a:xfrm rot="16200000" flipH="1">
            <a:off x="6426200" y="5241925"/>
            <a:ext cx="119063" cy="4763"/>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42" name="Straight Connector 241"/>
          <p:cNvCxnSpPr>
            <a:cxnSpLocks noChangeShapeType="1"/>
          </p:cNvCxnSpPr>
          <p:nvPr/>
        </p:nvCxnSpPr>
        <p:spPr bwMode="auto">
          <a:xfrm rot="16200000" flipH="1">
            <a:off x="4287838" y="5237163"/>
            <a:ext cx="119062" cy="4762"/>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43" name="Straight Connector 242"/>
          <p:cNvCxnSpPr>
            <a:cxnSpLocks noChangeShapeType="1"/>
          </p:cNvCxnSpPr>
          <p:nvPr/>
        </p:nvCxnSpPr>
        <p:spPr bwMode="auto">
          <a:xfrm rot="10800000">
            <a:off x="2239963" y="5189538"/>
            <a:ext cx="4805362"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49" name="Straight Connector 248"/>
          <p:cNvCxnSpPr>
            <a:cxnSpLocks noChangeShapeType="1"/>
          </p:cNvCxnSpPr>
          <p:nvPr/>
        </p:nvCxnSpPr>
        <p:spPr bwMode="auto">
          <a:xfrm flipV="1">
            <a:off x="2092325" y="5060950"/>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52" name="Straight Connector 251"/>
          <p:cNvCxnSpPr>
            <a:cxnSpLocks noChangeShapeType="1"/>
          </p:cNvCxnSpPr>
          <p:nvPr/>
        </p:nvCxnSpPr>
        <p:spPr bwMode="auto">
          <a:xfrm flipV="1">
            <a:off x="2101850" y="4394200"/>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53" name="Straight Connector 252"/>
          <p:cNvCxnSpPr>
            <a:cxnSpLocks noChangeShapeType="1"/>
          </p:cNvCxnSpPr>
          <p:nvPr/>
        </p:nvCxnSpPr>
        <p:spPr bwMode="auto">
          <a:xfrm flipV="1">
            <a:off x="2120900" y="1722438"/>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54" name="Straight Connector 253"/>
          <p:cNvCxnSpPr>
            <a:cxnSpLocks noChangeShapeType="1"/>
          </p:cNvCxnSpPr>
          <p:nvPr/>
        </p:nvCxnSpPr>
        <p:spPr bwMode="auto">
          <a:xfrm flipV="1">
            <a:off x="2116138" y="2398713"/>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55" name="Straight Connector 254"/>
          <p:cNvCxnSpPr>
            <a:cxnSpLocks noChangeShapeType="1"/>
          </p:cNvCxnSpPr>
          <p:nvPr/>
        </p:nvCxnSpPr>
        <p:spPr bwMode="auto">
          <a:xfrm flipV="1">
            <a:off x="2106613" y="3065463"/>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cxnSp>
        <p:nvCxnSpPr>
          <p:cNvPr id="256" name="Straight Connector 255"/>
          <p:cNvCxnSpPr>
            <a:cxnSpLocks noChangeShapeType="1"/>
          </p:cNvCxnSpPr>
          <p:nvPr/>
        </p:nvCxnSpPr>
        <p:spPr bwMode="auto">
          <a:xfrm flipV="1">
            <a:off x="2106613" y="3732213"/>
            <a:ext cx="133350" cy="0"/>
          </a:xfrm>
          <a:prstGeom prst="line">
            <a:avLst/>
          </a:prstGeom>
          <a:noFill/>
          <a:ln w="57150" algn="ctr">
            <a:solidFill>
              <a:schemeClr val="bg1"/>
            </a:solidFill>
            <a:round/>
            <a:headEnd/>
            <a:tailEnd/>
          </a:ln>
          <a:effectLst>
            <a:outerShdw dist="20000" dir="5400000" rotWithShape="0">
              <a:srgbClr val="000000">
                <a:alpha val="37999"/>
              </a:srgbClr>
            </a:outerShdw>
          </a:effectLst>
        </p:spPr>
      </p:cxnSp>
      <p:sp>
        <p:nvSpPr>
          <p:cNvPr id="20584" name="Text Box 110"/>
          <p:cNvSpPr txBox="1">
            <a:spLocks noChangeArrowheads="1"/>
          </p:cNvSpPr>
          <p:nvPr/>
        </p:nvSpPr>
        <p:spPr bwMode="auto">
          <a:xfrm>
            <a:off x="1611313" y="1546225"/>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1.0</a:t>
            </a:r>
          </a:p>
        </p:txBody>
      </p:sp>
      <p:sp>
        <p:nvSpPr>
          <p:cNvPr id="20585" name="Text Box 111"/>
          <p:cNvSpPr txBox="1">
            <a:spLocks noChangeArrowheads="1"/>
          </p:cNvSpPr>
          <p:nvPr/>
        </p:nvSpPr>
        <p:spPr bwMode="auto">
          <a:xfrm>
            <a:off x="1604963" y="4864100"/>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0.0</a:t>
            </a:r>
          </a:p>
        </p:txBody>
      </p:sp>
      <p:sp>
        <p:nvSpPr>
          <p:cNvPr id="20586" name="Text Box 112"/>
          <p:cNvSpPr txBox="1">
            <a:spLocks noChangeArrowheads="1"/>
          </p:cNvSpPr>
          <p:nvPr/>
        </p:nvSpPr>
        <p:spPr bwMode="auto">
          <a:xfrm>
            <a:off x="1593850" y="4202113"/>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0.2</a:t>
            </a:r>
          </a:p>
        </p:txBody>
      </p:sp>
      <p:sp>
        <p:nvSpPr>
          <p:cNvPr id="20587" name="Text Box 113"/>
          <p:cNvSpPr txBox="1">
            <a:spLocks noChangeArrowheads="1"/>
          </p:cNvSpPr>
          <p:nvPr/>
        </p:nvSpPr>
        <p:spPr bwMode="auto">
          <a:xfrm>
            <a:off x="1582738" y="3551238"/>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0.4</a:t>
            </a:r>
          </a:p>
        </p:txBody>
      </p:sp>
      <p:sp>
        <p:nvSpPr>
          <p:cNvPr id="20588" name="Text Box 114"/>
          <p:cNvSpPr txBox="1">
            <a:spLocks noChangeArrowheads="1"/>
          </p:cNvSpPr>
          <p:nvPr/>
        </p:nvSpPr>
        <p:spPr bwMode="auto">
          <a:xfrm>
            <a:off x="1627188" y="2876550"/>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0.6</a:t>
            </a:r>
          </a:p>
        </p:txBody>
      </p:sp>
      <p:sp>
        <p:nvSpPr>
          <p:cNvPr id="20589" name="Text Box 115"/>
          <p:cNvSpPr txBox="1">
            <a:spLocks noChangeArrowheads="1"/>
          </p:cNvSpPr>
          <p:nvPr/>
        </p:nvSpPr>
        <p:spPr bwMode="auto">
          <a:xfrm>
            <a:off x="1614488" y="2225675"/>
            <a:ext cx="53657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0.8</a:t>
            </a:r>
          </a:p>
        </p:txBody>
      </p:sp>
      <p:sp>
        <p:nvSpPr>
          <p:cNvPr id="20590" name="Text Box 116"/>
          <p:cNvSpPr txBox="1">
            <a:spLocks noChangeArrowheads="1"/>
          </p:cNvSpPr>
          <p:nvPr/>
        </p:nvSpPr>
        <p:spPr bwMode="auto">
          <a:xfrm>
            <a:off x="4229100" y="5313363"/>
            <a:ext cx="325438"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4</a:t>
            </a:r>
          </a:p>
        </p:txBody>
      </p:sp>
      <p:sp>
        <p:nvSpPr>
          <p:cNvPr id="20591" name="Text Box 117"/>
          <p:cNvSpPr txBox="1">
            <a:spLocks noChangeArrowheads="1"/>
          </p:cNvSpPr>
          <p:nvPr/>
        </p:nvSpPr>
        <p:spPr bwMode="auto">
          <a:xfrm>
            <a:off x="2060575" y="5327650"/>
            <a:ext cx="325438"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0</a:t>
            </a:r>
          </a:p>
        </p:txBody>
      </p:sp>
      <p:sp>
        <p:nvSpPr>
          <p:cNvPr id="20592" name="Text Box 118"/>
          <p:cNvSpPr txBox="1">
            <a:spLocks noChangeArrowheads="1"/>
          </p:cNvSpPr>
          <p:nvPr/>
        </p:nvSpPr>
        <p:spPr bwMode="auto">
          <a:xfrm>
            <a:off x="3146425" y="5329238"/>
            <a:ext cx="325438"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2</a:t>
            </a:r>
          </a:p>
        </p:txBody>
      </p:sp>
      <p:sp>
        <p:nvSpPr>
          <p:cNvPr id="20593" name="Text Box 119"/>
          <p:cNvSpPr txBox="1">
            <a:spLocks noChangeArrowheads="1"/>
          </p:cNvSpPr>
          <p:nvPr/>
        </p:nvSpPr>
        <p:spPr bwMode="auto">
          <a:xfrm>
            <a:off x="6353175" y="5294313"/>
            <a:ext cx="325438"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8</a:t>
            </a:r>
          </a:p>
        </p:txBody>
      </p:sp>
      <p:sp>
        <p:nvSpPr>
          <p:cNvPr id="20594" name="Text Box 120"/>
          <p:cNvSpPr txBox="1">
            <a:spLocks noChangeArrowheads="1"/>
          </p:cNvSpPr>
          <p:nvPr/>
        </p:nvSpPr>
        <p:spPr bwMode="auto">
          <a:xfrm>
            <a:off x="5272088" y="5332413"/>
            <a:ext cx="325437"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6</a:t>
            </a:r>
          </a:p>
        </p:txBody>
      </p:sp>
      <p:sp>
        <p:nvSpPr>
          <p:cNvPr id="20595" name="Text Box 121"/>
          <p:cNvSpPr txBox="1">
            <a:spLocks noChangeArrowheads="1"/>
          </p:cNvSpPr>
          <p:nvPr/>
        </p:nvSpPr>
        <p:spPr bwMode="auto">
          <a:xfrm>
            <a:off x="4002088" y="5602288"/>
            <a:ext cx="847725" cy="396875"/>
          </a:xfrm>
          <a:prstGeom prst="rect">
            <a:avLst/>
          </a:prstGeom>
          <a:noFill/>
          <a:ln w="57150">
            <a:noFill/>
            <a:miter lim="800000"/>
            <a:headEnd/>
            <a:tailEnd/>
          </a:ln>
        </p:spPr>
        <p:txBody>
          <a:bodyPr wrap="none">
            <a:spAutoFit/>
          </a:bodyPr>
          <a:lstStyle/>
          <a:p>
            <a:r>
              <a:rPr lang="en-US" sz="2000" b="0" dirty="0">
                <a:solidFill>
                  <a:srgbClr val="FFFFFF"/>
                </a:solidFill>
                <a:latin typeface="+mj-lt"/>
              </a:rPr>
              <a:t>Years</a:t>
            </a:r>
          </a:p>
        </p:txBody>
      </p:sp>
      <p:sp>
        <p:nvSpPr>
          <p:cNvPr id="20596" name="Text Box 122"/>
          <p:cNvSpPr txBox="1">
            <a:spLocks noChangeArrowheads="1"/>
          </p:cNvSpPr>
          <p:nvPr/>
        </p:nvSpPr>
        <p:spPr bwMode="auto">
          <a:xfrm rot="-5400000">
            <a:off x="59244" y="3012510"/>
            <a:ext cx="2646878" cy="400110"/>
          </a:xfrm>
          <a:prstGeom prst="rect">
            <a:avLst/>
          </a:prstGeom>
          <a:noFill/>
          <a:ln w="57150">
            <a:noFill/>
            <a:miter lim="800000"/>
            <a:headEnd/>
            <a:tailEnd/>
          </a:ln>
        </p:spPr>
        <p:txBody>
          <a:bodyPr wrap="none">
            <a:spAutoFit/>
          </a:bodyPr>
          <a:lstStyle/>
          <a:p>
            <a:r>
              <a:rPr lang="en-US" sz="2000" dirty="0">
                <a:solidFill>
                  <a:srgbClr val="FFFFFF"/>
                </a:solidFill>
                <a:latin typeface="+mj-lt"/>
              </a:rPr>
              <a:t>Survival </a:t>
            </a:r>
            <a:r>
              <a:rPr lang="en-US" sz="2000" dirty="0" smtClean="0">
                <a:solidFill>
                  <a:srgbClr val="FFFFFF"/>
                </a:solidFill>
                <a:latin typeface="+mj-lt"/>
              </a:rPr>
              <a:t>Probability </a:t>
            </a:r>
            <a:endParaRPr lang="en-US" sz="2000" dirty="0">
              <a:solidFill>
                <a:srgbClr val="FFFFFF"/>
              </a:solidFill>
              <a:latin typeface="+mj-lt"/>
            </a:endParaRPr>
          </a:p>
        </p:txBody>
      </p:sp>
      <p:sp>
        <p:nvSpPr>
          <p:cNvPr id="20597" name="Text Box 126"/>
          <p:cNvSpPr txBox="1">
            <a:spLocks noChangeArrowheads="1"/>
          </p:cNvSpPr>
          <p:nvPr/>
        </p:nvSpPr>
        <p:spPr bwMode="auto">
          <a:xfrm>
            <a:off x="7378" y="5999163"/>
            <a:ext cx="5227713" cy="307777"/>
          </a:xfrm>
          <a:prstGeom prst="rect">
            <a:avLst/>
          </a:prstGeom>
          <a:noFill/>
          <a:ln w="28575">
            <a:noFill/>
            <a:miter lim="800000"/>
            <a:headEnd/>
            <a:tailEnd/>
          </a:ln>
        </p:spPr>
        <p:txBody>
          <a:bodyPr wrap="none">
            <a:spAutoFit/>
          </a:bodyPr>
          <a:lstStyle/>
          <a:p>
            <a:r>
              <a:rPr lang="en-US" sz="1400" b="0" dirty="0">
                <a:solidFill>
                  <a:srgbClr val="FFFFFF"/>
                </a:solidFill>
                <a:latin typeface="+mj-lt"/>
              </a:rPr>
              <a:t>Flaherty </a:t>
            </a:r>
            <a:r>
              <a:rPr lang="en-US" sz="1400" b="0" dirty="0" smtClean="0">
                <a:solidFill>
                  <a:srgbClr val="FFFFFF"/>
                </a:solidFill>
                <a:latin typeface="+mj-lt"/>
              </a:rPr>
              <a:t>K, et </a:t>
            </a:r>
            <a:r>
              <a:rPr lang="en-US" sz="1400" b="0" dirty="0">
                <a:solidFill>
                  <a:srgbClr val="FFFFFF"/>
                </a:solidFill>
                <a:latin typeface="+mj-lt"/>
              </a:rPr>
              <a:t>al</a:t>
            </a:r>
            <a:r>
              <a:rPr lang="en-US" sz="1400" b="0" dirty="0" smtClean="0">
                <a:solidFill>
                  <a:srgbClr val="FFFFFF"/>
                </a:solidFill>
                <a:latin typeface="+mj-lt"/>
              </a:rPr>
              <a:t>. </a:t>
            </a:r>
            <a:r>
              <a:rPr lang="en-US" sz="1400" b="0" i="1" dirty="0">
                <a:solidFill>
                  <a:srgbClr val="FFFFFF"/>
                </a:solidFill>
                <a:latin typeface="+mj-lt"/>
              </a:rPr>
              <a:t>Am J Respir Crit Care </a:t>
            </a:r>
            <a:r>
              <a:rPr lang="en-US" sz="1400" b="0" i="1" dirty="0" smtClean="0">
                <a:solidFill>
                  <a:srgbClr val="FFFFFF"/>
                </a:solidFill>
                <a:latin typeface="+mj-lt"/>
              </a:rPr>
              <a:t>Med</a:t>
            </a:r>
            <a:r>
              <a:rPr lang="en-US" sz="1400" b="0" dirty="0" smtClean="0">
                <a:solidFill>
                  <a:srgbClr val="FFFFFF"/>
                </a:solidFill>
                <a:latin typeface="+mj-lt"/>
              </a:rPr>
              <a:t>. 2003;168:543-548.</a:t>
            </a:r>
            <a:endParaRPr lang="en-US" sz="1400" b="0" dirty="0">
              <a:solidFill>
                <a:srgbClr val="FFFFFF"/>
              </a:solidFill>
              <a:latin typeface="+mj-lt"/>
            </a:endParaRPr>
          </a:p>
        </p:txBody>
      </p:sp>
      <p:sp>
        <p:nvSpPr>
          <p:cNvPr id="20598" name="Text Box 128"/>
          <p:cNvSpPr txBox="1">
            <a:spLocks noChangeArrowheads="1"/>
          </p:cNvSpPr>
          <p:nvPr/>
        </p:nvSpPr>
        <p:spPr bwMode="auto">
          <a:xfrm>
            <a:off x="7156450" y="1714500"/>
            <a:ext cx="1493838" cy="396875"/>
          </a:xfrm>
          <a:prstGeom prst="rect">
            <a:avLst/>
          </a:prstGeom>
          <a:noFill/>
          <a:ln w="28575">
            <a:noFill/>
            <a:miter lim="800000"/>
            <a:headEnd/>
            <a:tailEnd/>
          </a:ln>
        </p:spPr>
        <p:txBody>
          <a:bodyPr wrap="none">
            <a:spAutoFit/>
          </a:bodyPr>
          <a:lstStyle/>
          <a:p>
            <a:r>
              <a:rPr lang="en-US" sz="2000" b="0" dirty="0">
                <a:solidFill>
                  <a:srgbClr val="FFFFFF"/>
                </a:solidFill>
                <a:latin typeface="+mj-lt"/>
              </a:rPr>
              <a:t>FVC </a:t>
            </a:r>
            <a:r>
              <a:rPr lang="en-US" sz="2000" b="0" dirty="0">
                <a:solidFill>
                  <a:srgbClr val="FFFFFF"/>
                </a:solidFill>
                <a:latin typeface="+mj-lt"/>
                <a:sym typeface="Symbol" pitchFamily="18" charset="2"/>
              </a:rPr>
              <a:t> 10%</a:t>
            </a:r>
          </a:p>
        </p:txBody>
      </p:sp>
      <p:sp>
        <p:nvSpPr>
          <p:cNvPr id="20599" name="Text Box 129"/>
          <p:cNvSpPr txBox="1">
            <a:spLocks noChangeArrowheads="1"/>
          </p:cNvSpPr>
          <p:nvPr/>
        </p:nvSpPr>
        <p:spPr bwMode="auto">
          <a:xfrm>
            <a:off x="7156450" y="2163763"/>
            <a:ext cx="1714500" cy="396875"/>
          </a:xfrm>
          <a:prstGeom prst="rect">
            <a:avLst/>
          </a:prstGeom>
          <a:noFill/>
          <a:ln w="28575">
            <a:noFill/>
            <a:miter lim="800000"/>
            <a:headEnd/>
            <a:tailEnd/>
          </a:ln>
        </p:spPr>
        <p:txBody>
          <a:bodyPr wrap="none">
            <a:spAutoFit/>
          </a:bodyPr>
          <a:lstStyle/>
          <a:p>
            <a:r>
              <a:rPr lang="en-US" sz="2000" b="0" dirty="0">
                <a:solidFill>
                  <a:srgbClr val="FFFFFF"/>
                </a:solidFill>
                <a:latin typeface="+mj-lt"/>
              </a:rPr>
              <a:t>FVC </a:t>
            </a:r>
            <a:r>
              <a:rPr lang="en-US" sz="2000" b="0" dirty="0">
                <a:solidFill>
                  <a:srgbClr val="FFFFFF"/>
                </a:solidFill>
                <a:latin typeface="+mj-lt"/>
                <a:sym typeface="Symbol" pitchFamily="18" charset="2"/>
              </a:rPr>
              <a:t>&lt; 10% </a:t>
            </a:r>
          </a:p>
        </p:txBody>
      </p:sp>
      <p:sp>
        <p:nvSpPr>
          <p:cNvPr id="20600" name="Text Box 130"/>
          <p:cNvSpPr txBox="1">
            <a:spLocks noChangeArrowheads="1"/>
          </p:cNvSpPr>
          <p:nvPr/>
        </p:nvSpPr>
        <p:spPr bwMode="auto">
          <a:xfrm>
            <a:off x="7156450" y="2590800"/>
            <a:ext cx="1493838" cy="396875"/>
          </a:xfrm>
          <a:prstGeom prst="rect">
            <a:avLst/>
          </a:prstGeom>
          <a:noFill/>
          <a:ln w="28575">
            <a:noFill/>
            <a:miter lim="800000"/>
            <a:headEnd/>
            <a:tailEnd/>
          </a:ln>
        </p:spPr>
        <p:txBody>
          <a:bodyPr wrap="none">
            <a:spAutoFit/>
          </a:bodyPr>
          <a:lstStyle/>
          <a:p>
            <a:r>
              <a:rPr lang="en-US" sz="2000" b="0" dirty="0">
                <a:solidFill>
                  <a:srgbClr val="FFFFFF"/>
                </a:solidFill>
                <a:latin typeface="+mj-lt"/>
              </a:rPr>
              <a:t>FVC </a:t>
            </a:r>
            <a:r>
              <a:rPr lang="en-US" sz="2000" b="0" dirty="0">
                <a:solidFill>
                  <a:srgbClr val="FFFFFF"/>
                </a:solidFill>
                <a:latin typeface="+mj-lt"/>
                <a:sym typeface="Symbol" pitchFamily="18" charset="2"/>
              </a:rPr>
              <a:t> 10%</a:t>
            </a:r>
          </a:p>
        </p:txBody>
      </p:sp>
      <p:sp>
        <p:nvSpPr>
          <p:cNvPr id="20601" name="Line 48"/>
          <p:cNvSpPr>
            <a:spLocks noChangeShapeType="1"/>
          </p:cNvSpPr>
          <p:nvPr/>
        </p:nvSpPr>
        <p:spPr bwMode="auto">
          <a:xfrm>
            <a:off x="6550025" y="2790825"/>
            <a:ext cx="625475" cy="3175"/>
          </a:xfrm>
          <a:prstGeom prst="line">
            <a:avLst/>
          </a:prstGeom>
          <a:noFill/>
          <a:ln w="57150">
            <a:solidFill>
              <a:srgbClr val="FFFF66"/>
            </a:solidFill>
            <a:round/>
            <a:headEnd/>
            <a:tailEnd/>
          </a:ln>
        </p:spPr>
        <p:txBody>
          <a:bodyPr/>
          <a:lstStyle/>
          <a:p>
            <a:endParaRPr lang="en-US" sz="3200" b="0" dirty="0">
              <a:solidFill>
                <a:srgbClr val="FFFFFF"/>
              </a:solidFill>
              <a:latin typeface="+mj-lt"/>
            </a:endParaRPr>
          </a:p>
        </p:txBody>
      </p:sp>
      <p:cxnSp>
        <p:nvCxnSpPr>
          <p:cNvPr id="2" name="Straight Connector 130"/>
          <p:cNvCxnSpPr>
            <a:cxnSpLocks noChangeShapeType="1"/>
          </p:cNvCxnSpPr>
          <p:nvPr/>
        </p:nvCxnSpPr>
        <p:spPr bwMode="auto">
          <a:xfrm>
            <a:off x="6551613" y="2354263"/>
            <a:ext cx="587375" cy="0"/>
          </a:xfrm>
          <a:prstGeom prst="line">
            <a:avLst/>
          </a:prstGeom>
          <a:noFill/>
          <a:ln w="57150" algn="ctr">
            <a:solidFill>
              <a:srgbClr val="00FFFF"/>
            </a:solidFill>
            <a:round/>
            <a:headEnd/>
            <a:tailEnd/>
          </a:ln>
          <a:effectLst>
            <a:outerShdw dist="20000" dir="5400000" rotWithShape="0">
              <a:srgbClr val="000000">
                <a:alpha val="37999"/>
              </a:srgbClr>
            </a:outerShdw>
          </a:effectLst>
        </p:spPr>
      </p:cxnSp>
      <p:sp>
        <p:nvSpPr>
          <p:cNvPr id="20603" name="Line 53"/>
          <p:cNvSpPr>
            <a:spLocks noChangeShapeType="1"/>
          </p:cNvSpPr>
          <p:nvPr/>
        </p:nvSpPr>
        <p:spPr bwMode="auto">
          <a:xfrm>
            <a:off x="6554788" y="1930400"/>
            <a:ext cx="600075" cy="0"/>
          </a:xfrm>
          <a:prstGeom prst="line">
            <a:avLst/>
          </a:prstGeom>
          <a:noFill/>
          <a:ln w="57150">
            <a:solidFill>
              <a:srgbClr val="FF0000"/>
            </a:solidFill>
            <a:round/>
            <a:headEnd/>
            <a:tailEnd/>
          </a:ln>
        </p:spPr>
        <p:txBody>
          <a:bodyPr/>
          <a:lstStyle/>
          <a:p>
            <a:endParaRPr lang="en-US" sz="3200" b="0" dirty="0">
              <a:solidFill>
                <a:srgbClr val="FFFFFF"/>
              </a:solidFill>
              <a:latin typeface="+mj-lt"/>
            </a:endParaRPr>
          </a:p>
        </p:txBody>
      </p:sp>
    </p:spTree>
    <p:extLst>
      <p:ext uri="{BB962C8B-B14F-4D97-AF65-F5344CB8AC3E}">
        <p14:creationId xmlns:p14="http://schemas.microsoft.com/office/powerpoint/2010/main" val="188465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152400"/>
            <a:ext cx="9144000" cy="685800"/>
          </a:xfrm>
        </p:spPr>
        <p:txBody>
          <a:bodyPr/>
          <a:lstStyle/>
          <a:p>
            <a:r>
              <a:rPr lang="en-US" sz="3600" b="1" dirty="0" smtClean="0">
                <a:solidFill>
                  <a:srgbClr val="FFC000"/>
                </a:solidFill>
                <a:latin typeface="Arial" pitchFamily="34" charset="0"/>
                <a:cs typeface="Arial" pitchFamily="34" charset="0"/>
              </a:rPr>
              <a:t>Change in FVC</a:t>
            </a:r>
          </a:p>
        </p:txBody>
      </p:sp>
      <p:sp>
        <p:nvSpPr>
          <p:cNvPr id="61442" name="TextBox 3"/>
          <p:cNvSpPr txBox="1">
            <a:spLocks noChangeArrowheads="1"/>
          </p:cNvSpPr>
          <p:nvPr/>
        </p:nvSpPr>
        <p:spPr bwMode="auto">
          <a:xfrm>
            <a:off x="1231516" y="846138"/>
            <a:ext cx="6323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r>
              <a:rPr lang="en-US" b="0" dirty="0">
                <a:solidFill>
                  <a:schemeClr val="accent2"/>
                </a:solidFill>
                <a:latin typeface="Arial" pitchFamily="34" charset="0"/>
                <a:cs typeface="Arial" pitchFamily="34" charset="0"/>
              </a:rPr>
              <a:t>1156 randomized patients from </a:t>
            </a:r>
            <a:r>
              <a:rPr lang="en-US" b="0" dirty="0" smtClean="0">
                <a:solidFill>
                  <a:schemeClr val="accent2"/>
                </a:solidFill>
                <a:latin typeface="Arial" pitchFamily="34" charset="0"/>
                <a:cs typeface="Arial" pitchFamily="34" charset="0"/>
              </a:rPr>
              <a:t>IFN-</a:t>
            </a:r>
            <a:r>
              <a:rPr lang="el-GR" b="0" dirty="0" smtClean="0">
                <a:solidFill>
                  <a:schemeClr val="accent2"/>
                </a:solidFill>
                <a:latin typeface="Arial" pitchFamily="34" charset="0"/>
                <a:cs typeface="Arial" pitchFamily="34" charset="0"/>
              </a:rPr>
              <a:t>γ</a:t>
            </a:r>
            <a:r>
              <a:rPr lang="en-US" b="0" dirty="0" smtClean="0">
                <a:solidFill>
                  <a:schemeClr val="accent2"/>
                </a:solidFill>
                <a:latin typeface="Arial" pitchFamily="34" charset="0"/>
                <a:cs typeface="Arial" pitchFamily="34" charset="0"/>
              </a:rPr>
              <a:t>1b trials</a:t>
            </a:r>
            <a:endParaRPr lang="en-US" b="0" dirty="0">
              <a:solidFill>
                <a:schemeClr val="accent2"/>
              </a:solidFill>
              <a:latin typeface="Arial" pitchFamily="34" charset="0"/>
              <a:cs typeface="Arial" pitchFamily="34" charset="0"/>
            </a:endParaRPr>
          </a:p>
        </p:txBody>
      </p:sp>
      <p:sp>
        <p:nvSpPr>
          <p:cNvPr id="61443" name="TextBox 2"/>
          <p:cNvSpPr txBox="1">
            <a:spLocks noChangeArrowheads="1"/>
          </p:cNvSpPr>
          <p:nvPr/>
        </p:nvSpPr>
        <p:spPr bwMode="auto">
          <a:xfrm>
            <a:off x="38100" y="5916136"/>
            <a:ext cx="5504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pPr algn="l"/>
            <a:r>
              <a:rPr lang="en-US" sz="1400" b="0" dirty="0">
                <a:solidFill>
                  <a:schemeClr val="tx1"/>
                </a:solidFill>
                <a:latin typeface="Arial" pitchFamily="34" charset="0"/>
                <a:cs typeface="Arial" pitchFamily="34" charset="0"/>
              </a:rPr>
              <a:t>Du Bois </a:t>
            </a:r>
            <a:r>
              <a:rPr lang="en-US" sz="1400" b="0" dirty="0" smtClean="0">
                <a:solidFill>
                  <a:schemeClr val="tx1"/>
                </a:solidFill>
                <a:latin typeface="Arial" pitchFamily="34" charset="0"/>
                <a:cs typeface="Arial" pitchFamily="34" charset="0"/>
              </a:rPr>
              <a:t>RM, et al. </a:t>
            </a:r>
            <a:r>
              <a:rPr lang="en-US" sz="1400" b="0" i="1" dirty="0" smtClean="0">
                <a:solidFill>
                  <a:schemeClr val="tx1"/>
                </a:solidFill>
                <a:latin typeface="Arial" pitchFamily="34" charset="0"/>
                <a:cs typeface="Arial" pitchFamily="34" charset="0"/>
              </a:rPr>
              <a:t>Am </a:t>
            </a:r>
            <a:r>
              <a:rPr lang="en-US" sz="1400" b="0" i="1" dirty="0">
                <a:solidFill>
                  <a:schemeClr val="tx1"/>
                </a:solidFill>
                <a:latin typeface="Arial" pitchFamily="34" charset="0"/>
                <a:cs typeface="Arial" pitchFamily="34" charset="0"/>
              </a:rPr>
              <a:t>J Resp Crit Care </a:t>
            </a:r>
            <a:r>
              <a:rPr lang="en-US" sz="1400" b="0" i="1" dirty="0" smtClean="0">
                <a:solidFill>
                  <a:schemeClr val="tx1"/>
                </a:solidFill>
                <a:latin typeface="Arial" pitchFamily="34" charset="0"/>
                <a:cs typeface="Arial" pitchFamily="34" charset="0"/>
              </a:rPr>
              <a:t>Med</a:t>
            </a:r>
            <a:r>
              <a:rPr lang="en-US" sz="1400" b="0" dirty="0" smtClean="0">
                <a:solidFill>
                  <a:schemeClr val="tx1"/>
                </a:solidFill>
                <a:latin typeface="Arial" pitchFamily="34" charset="0"/>
                <a:cs typeface="Arial" pitchFamily="34" charset="0"/>
              </a:rPr>
              <a:t>. 2011;184:1382-1389.</a:t>
            </a:r>
            <a:endParaRPr lang="en-US" sz="1400" b="0" dirty="0">
              <a:solidFill>
                <a:schemeClr val="tx1"/>
              </a:solidFill>
              <a:latin typeface="Arial" pitchFamily="34" charset="0"/>
              <a:cs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50073819"/>
              </p:ext>
            </p:extLst>
          </p:nvPr>
        </p:nvGraphicFramePr>
        <p:xfrm>
          <a:off x="304801" y="1600200"/>
          <a:ext cx="8534398" cy="4251960"/>
        </p:xfrm>
        <a:graphic>
          <a:graphicData uri="http://schemas.openxmlformats.org/drawingml/2006/table">
            <a:tbl>
              <a:tblPr/>
              <a:tblGrid>
                <a:gridCol w="1706531"/>
                <a:gridCol w="1706530"/>
                <a:gridCol w="1356161"/>
                <a:gridCol w="2058646"/>
                <a:gridCol w="170653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Visits (n)</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Deaths (n)</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HR Death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(95% CI)</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2"/>
                          </a:solidFill>
                          <a:effectLst/>
                          <a:latin typeface="Arial" pitchFamily="34" charset="0"/>
                          <a:ea typeface="MS PGothic" pitchFamily="34" charset="-128"/>
                          <a:cs typeface="Arial" pitchFamily="34" charset="0"/>
                        </a:rPr>
                        <a:t>P</a:t>
                      </a: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 value</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DADADA"/>
                    </a:solidFill>
                  </a:tcPr>
                </a:tc>
              </a:tr>
              <a:tr h="371475">
                <a:tc>
                  <a:txBody>
                    <a:bodyPr/>
                    <a:lstStyle/>
                    <a:p>
                      <a:pPr marL="285750" marR="0" lvl="0" indent="-285750" algn="l" defTabSz="914400" rtl="0" eaLnBrk="1" fontAlgn="base" latinLnBrk="0" hangingPunct="1">
                        <a:lnSpc>
                          <a:spcPct val="100000"/>
                        </a:lnSpc>
                        <a:spcBef>
                          <a:spcPct val="0"/>
                        </a:spcBef>
                        <a:spcAft>
                          <a:spcPct val="0"/>
                        </a:spcAft>
                        <a:buClrTx/>
                        <a:buSzTx/>
                        <a:buFont typeface="Symbol" pitchFamily="18" charset="2"/>
                        <a:buChar char="D"/>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FVC % pred</a:t>
                      </a: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 -10</a:t>
                      </a:r>
                      <a:endParaRPr kumimoji="0" lang="en-US" sz="1800" b="0" i="0" u="sng"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166</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39</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4.78 (3.12, 7.33)</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&lt; 0.001</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-5 to -10</a:t>
                      </a: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373</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45</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2.14 (1.43, 3.20)</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&lt; 0.001</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&gt; -5</a:t>
                      </a: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1316</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56</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pitchFamily="34" charset="0"/>
                          <a:ea typeface="MS PGothic" pitchFamily="34" charset="-128"/>
                          <a:cs typeface="Arial" pitchFamily="34" charset="0"/>
                        </a:rPr>
                        <a:t>FVC, % pred</a:t>
                      </a: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 50</a:t>
                      </a:r>
                      <a:endParaRPr kumimoji="0" lang="en-US" sz="1800" b="0" i="0" u="sng"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203</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42</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7.44 (3.28, 16.87)</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&lt; 0.001</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51–65 </a:t>
                      </a: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691</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65</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4.09 (1.87, 8.98)</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&lt; 0.001</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66–79</a:t>
                      </a: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594</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26</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1.97 (0.85, 4.55)</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 0.111</a:t>
                      </a: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 80</a:t>
                      </a:r>
                      <a:endParaRPr kumimoji="0" lang="en-US" sz="1800" b="0" i="0" u="sng"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w="12700" cap="flat" cmpd="sng" algn="ctr">
                      <a:solidFill>
                        <a:srgbClr val="DADADA"/>
                      </a:solidFill>
                      <a:prstDash val="solid"/>
                      <a:round/>
                      <a:headEnd type="none" w="med" len="med"/>
                      <a:tailEnd type="none" w="med" len="med"/>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374</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rPr>
                        <a:t>7</a:t>
                      </a: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a:noFill/>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Arial" pitchFamily="34" charset="0"/>
                        <a:ea typeface="MS PGothic" pitchFamily="34" charset="-128"/>
                        <a:cs typeface="Arial" pitchFamily="34" charset="0"/>
                      </a:endParaRPr>
                    </a:p>
                  </a:txBody>
                  <a:tcPr horzOverflow="overflow">
                    <a:lnL>
                      <a:noFill/>
                    </a:lnL>
                    <a:lnR w="12700" cap="flat" cmpd="sng" algn="ctr">
                      <a:solidFill>
                        <a:srgbClr val="DADADA"/>
                      </a:solidFill>
                      <a:prstDash val="solid"/>
                      <a:round/>
                      <a:headEnd type="none" w="med" len="med"/>
                      <a:tailEnd type="none" w="med" len="med"/>
                    </a:lnR>
                    <a:lnT w="12700" cap="flat" cmpd="sng" algn="ctr">
                      <a:solidFill>
                        <a:srgbClr val="DADADA"/>
                      </a:solidFill>
                      <a:prstDash val="solid"/>
                      <a:round/>
                      <a:headEnd type="none" w="med" len="med"/>
                      <a:tailEnd type="none" w="med" len="med"/>
                    </a:lnT>
                    <a:lnB w="12700" cap="flat" cmpd="sng" algn="ctr">
                      <a:solidFill>
                        <a:srgbClr val="DADADA"/>
                      </a:solidFill>
                      <a:prstDash val="solid"/>
                      <a:round/>
                      <a:headEnd type="none" w="med" len="med"/>
                      <a:tailEnd type="none" w="med" len="med"/>
                    </a:lnB>
                    <a:lnTlToBr>
                      <a:noFill/>
                    </a:lnTlToBr>
                    <a:lnBlToTr>
                      <a:noFill/>
                    </a:lnBlToTr>
                    <a:solidFill>
                      <a:srgbClr val="F8F8F8"/>
                    </a:solidFill>
                  </a:tcPr>
                </a:tc>
              </a:tr>
            </a:tbl>
          </a:graphicData>
        </a:graphic>
      </p:graphicFrame>
    </p:spTree>
    <p:extLst>
      <p:ext uri="{BB962C8B-B14F-4D97-AF65-F5344CB8AC3E}">
        <p14:creationId xmlns:p14="http://schemas.microsoft.com/office/powerpoint/2010/main" val="2818879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0"/>
            <a:ext cx="9144000" cy="1066800"/>
          </a:xfrm>
          <a:prstGeom prst="rect">
            <a:avLst/>
          </a:prstGeom>
          <a:noFill/>
          <a:ln w="9525">
            <a:noFill/>
            <a:miter lim="800000"/>
            <a:headEnd/>
            <a:tailEnd/>
          </a:ln>
        </p:spPr>
        <p:txBody>
          <a:bodyPr>
            <a:spAutoFit/>
          </a:bodyPr>
          <a:lstStyle/>
          <a:p>
            <a:pPr eaLnBrk="1" hangingPunct="1">
              <a:spcBef>
                <a:spcPct val="50000"/>
              </a:spcBef>
            </a:pPr>
            <a:r>
              <a:rPr lang="en-US" sz="3200" dirty="0">
                <a:solidFill>
                  <a:srgbClr val="FFC000"/>
                </a:solidFill>
                <a:latin typeface="+mj-lt"/>
              </a:rPr>
              <a:t>Decline in Diffusing Capacity at 12 Months Increases Risk of Subsequent Mortality</a:t>
            </a:r>
          </a:p>
        </p:txBody>
      </p:sp>
      <p:sp>
        <p:nvSpPr>
          <p:cNvPr id="21507" name="Text Box 4"/>
          <p:cNvSpPr txBox="1">
            <a:spLocks noChangeArrowheads="1"/>
          </p:cNvSpPr>
          <p:nvPr/>
        </p:nvSpPr>
        <p:spPr bwMode="auto">
          <a:xfrm>
            <a:off x="0" y="5683250"/>
            <a:ext cx="9144000" cy="336550"/>
          </a:xfrm>
          <a:prstGeom prst="rect">
            <a:avLst/>
          </a:prstGeom>
          <a:noFill/>
          <a:ln w="9525">
            <a:noFill/>
            <a:miter lim="800000"/>
            <a:headEnd/>
            <a:tailEnd/>
          </a:ln>
        </p:spPr>
        <p:txBody>
          <a:bodyPr>
            <a:spAutoFit/>
          </a:bodyPr>
          <a:lstStyle/>
          <a:p>
            <a:pPr eaLnBrk="1" hangingPunct="1"/>
            <a:r>
              <a:rPr lang="en-US" sz="1600" dirty="0">
                <a:solidFill>
                  <a:srgbClr val="00FFFF"/>
                </a:solidFill>
                <a:latin typeface="+mj-lt"/>
              </a:rPr>
              <a:t>Mortality was substantially higher in patients with a change in DL</a:t>
            </a:r>
            <a:r>
              <a:rPr lang="en-US" sz="1600" baseline="-25000" dirty="0">
                <a:solidFill>
                  <a:srgbClr val="00FFFF"/>
                </a:solidFill>
                <a:latin typeface="+mj-lt"/>
              </a:rPr>
              <a:t>CO</a:t>
            </a:r>
            <a:r>
              <a:rPr lang="en-US" sz="1600" dirty="0">
                <a:solidFill>
                  <a:srgbClr val="00FFFF"/>
                </a:solidFill>
                <a:latin typeface="+mj-lt"/>
              </a:rPr>
              <a:t> of more than 15%</a:t>
            </a:r>
            <a:endParaRPr lang="en-US" sz="1600" baseline="-25000" dirty="0">
              <a:solidFill>
                <a:srgbClr val="00FFFF"/>
              </a:solidFill>
              <a:latin typeface="+mj-lt"/>
            </a:endParaRPr>
          </a:p>
        </p:txBody>
      </p:sp>
      <p:sp>
        <p:nvSpPr>
          <p:cNvPr id="21508" name="Text Box 5"/>
          <p:cNvSpPr txBox="1">
            <a:spLocks noChangeArrowheads="1"/>
          </p:cNvSpPr>
          <p:nvPr/>
        </p:nvSpPr>
        <p:spPr bwMode="auto">
          <a:xfrm>
            <a:off x="-19050" y="5972373"/>
            <a:ext cx="7877175" cy="307777"/>
          </a:xfrm>
          <a:prstGeom prst="rect">
            <a:avLst/>
          </a:prstGeom>
          <a:noFill/>
          <a:ln w="9525">
            <a:noFill/>
            <a:miter lim="800000"/>
            <a:headEnd/>
            <a:tailEnd/>
          </a:ln>
        </p:spPr>
        <p:txBody>
          <a:bodyPr anchor="b">
            <a:spAutoFit/>
          </a:bodyPr>
          <a:lstStyle/>
          <a:p>
            <a:pPr algn="l" eaLnBrk="1" hangingPunct="1"/>
            <a:r>
              <a:rPr lang="en-US" sz="1400" b="0" dirty="0">
                <a:solidFill>
                  <a:srgbClr val="FFFFFF"/>
                </a:solidFill>
                <a:latin typeface="+mj-lt"/>
              </a:rPr>
              <a:t>Latsi PI, et al. </a:t>
            </a:r>
            <a:r>
              <a:rPr lang="en-US" sz="1400" b="0" i="1" dirty="0">
                <a:solidFill>
                  <a:srgbClr val="FFFFFF"/>
                </a:solidFill>
                <a:latin typeface="+mj-lt"/>
              </a:rPr>
              <a:t>Am J Respir Crit Care Med</a:t>
            </a:r>
            <a:r>
              <a:rPr lang="en-US" sz="1400" b="0" dirty="0">
                <a:solidFill>
                  <a:srgbClr val="FFFFFF"/>
                </a:solidFill>
                <a:latin typeface="+mj-lt"/>
              </a:rPr>
              <a:t>. 2003;168:531-537.</a:t>
            </a:r>
          </a:p>
        </p:txBody>
      </p:sp>
      <p:sp>
        <p:nvSpPr>
          <p:cNvPr id="9" name="Oval 8"/>
          <p:cNvSpPr/>
          <p:nvPr/>
        </p:nvSpPr>
        <p:spPr>
          <a:xfrm>
            <a:off x="2370138" y="1261031"/>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 name="Oval 9"/>
          <p:cNvSpPr/>
          <p:nvPr/>
        </p:nvSpPr>
        <p:spPr>
          <a:xfrm>
            <a:off x="2636838" y="1264206"/>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1" name="Oval 10"/>
          <p:cNvSpPr/>
          <p:nvPr/>
        </p:nvSpPr>
        <p:spPr>
          <a:xfrm>
            <a:off x="2632075" y="145153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2" name="Oval 11"/>
          <p:cNvSpPr/>
          <p:nvPr/>
        </p:nvSpPr>
        <p:spPr>
          <a:xfrm>
            <a:off x="2705100" y="1446768"/>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3" name="Oval 12"/>
          <p:cNvSpPr/>
          <p:nvPr/>
        </p:nvSpPr>
        <p:spPr>
          <a:xfrm>
            <a:off x="2705100" y="1634093"/>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4" name="Oval 13"/>
          <p:cNvSpPr/>
          <p:nvPr/>
        </p:nvSpPr>
        <p:spPr>
          <a:xfrm>
            <a:off x="2773363" y="1626156"/>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5" name="Oval 14"/>
          <p:cNvSpPr/>
          <p:nvPr/>
        </p:nvSpPr>
        <p:spPr>
          <a:xfrm>
            <a:off x="2765425" y="1805543"/>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6" name="Oval 15"/>
          <p:cNvSpPr/>
          <p:nvPr/>
        </p:nvSpPr>
        <p:spPr>
          <a:xfrm>
            <a:off x="2841625" y="1808718"/>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7" name="Oval 16"/>
          <p:cNvSpPr/>
          <p:nvPr/>
        </p:nvSpPr>
        <p:spPr>
          <a:xfrm>
            <a:off x="2841625" y="1996043"/>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8" name="Oval 17"/>
          <p:cNvSpPr/>
          <p:nvPr/>
        </p:nvSpPr>
        <p:spPr>
          <a:xfrm>
            <a:off x="3101975" y="199604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9" name="Oval 18"/>
          <p:cNvSpPr/>
          <p:nvPr/>
        </p:nvSpPr>
        <p:spPr>
          <a:xfrm>
            <a:off x="3108325" y="217543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0" name="Oval 19"/>
          <p:cNvSpPr/>
          <p:nvPr/>
        </p:nvSpPr>
        <p:spPr>
          <a:xfrm>
            <a:off x="3241675" y="2183368"/>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1" name="Oval 20"/>
          <p:cNvSpPr/>
          <p:nvPr/>
        </p:nvSpPr>
        <p:spPr>
          <a:xfrm>
            <a:off x="3238500" y="2369106"/>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2" name="Oval 21"/>
          <p:cNvSpPr/>
          <p:nvPr/>
        </p:nvSpPr>
        <p:spPr>
          <a:xfrm>
            <a:off x="3108325" y="1264206"/>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3" name="Oval 22"/>
          <p:cNvSpPr/>
          <p:nvPr/>
        </p:nvSpPr>
        <p:spPr>
          <a:xfrm>
            <a:off x="3432175" y="236593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4" name="Oval 23"/>
          <p:cNvSpPr/>
          <p:nvPr/>
        </p:nvSpPr>
        <p:spPr>
          <a:xfrm>
            <a:off x="3105150" y="1454706"/>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5" name="Oval 24"/>
          <p:cNvSpPr/>
          <p:nvPr/>
        </p:nvSpPr>
        <p:spPr>
          <a:xfrm>
            <a:off x="3570288" y="1454706"/>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6" name="Oval 25"/>
          <p:cNvSpPr/>
          <p:nvPr/>
        </p:nvSpPr>
        <p:spPr>
          <a:xfrm>
            <a:off x="3570288" y="1656318"/>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7" name="Oval 26"/>
          <p:cNvSpPr/>
          <p:nvPr/>
        </p:nvSpPr>
        <p:spPr>
          <a:xfrm>
            <a:off x="4160838" y="1661081"/>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8" name="Oval 27"/>
          <p:cNvSpPr/>
          <p:nvPr/>
        </p:nvSpPr>
        <p:spPr>
          <a:xfrm>
            <a:off x="3440113" y="2551668"/>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29" name="Oval 28"/>
          <p:cNvSpPr/>
          <p:nvPr/>
        </p:nvSpPr>
        <p:spPr>
          <a:xfrm>
            <a:off x="3513138" y="2556431"/>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0" name="Oval 29"/>
          <p:cNvSpPr/>
          <p:nvPr/>
        </p:nvSpPr>
        <p:spPr>
          <a:xfrm>
            <a:off x="3505200" y="2742168"/>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1" name="Oval 30"/>
          <p:cNvSpPr/>
          <p:nvPr/>
        </p:nvSpPr>
        <p:spPr>
          <a:xfrm>
            <a:off x="3638550" y="274693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2" name="Oval 31"/>
          <p:cNvSpPr/>
          <p:nvPr/>
        </p:nvSpPr>
        <p:spPr>
          <a:xfrm>
            <a:off x="3638550" y="2921556"/>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3" name="Oval 32"/>
          <p:cNvSpPr/>
          <p:nvPr/>
        </p:nvSpPr>
        <p:spPr>
          <a:xfrm>
            <a:off x="3706813" y="2918381"/>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4" name="Oval 33"/>
          <p:cNvSpPr/>
          <p:nvPr/>
        </p:nvSpPr>
        <p:spPr>
          <a:xfrm>
            <a:off x="4168775" y="231989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5" name="Oval 34"/>
          <p:cNvSpPr/>
          <p:nvPr/>
        </p:nvSpPr>
        <p:spPr>
          <a:xfrm>
            <a:off x="3711575" y="310094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6" name="Oval 35"/>
          <p:cNvSpPr/>
          <p:nvPr/>
        </p:nvSpPr>
        <p:spPr>
          <a:xfrm>
            <a:off x="3775075" y="310888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7" name="Oval 36"/>
          <p:cNvSpPr/>
          <p:nvPr/>
        </p:nvSpPr>
        <p:spPr>
          <a:xfrm>
            <a:off x="4370388" y="2316718"/>
            <a:ext cx="46037"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8" name="Oval 37"/>
          <p:cNvSpPr/>
          <p:nvPr/>
        </p:nvSpPr>
        <p:spPr>
          <a:xfrm>
            <a:off x="4365625" y="2545318"/>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39" name="Oval 38"/>
          <p:cNvSpPr/>
          <p:nvPr/>
        </p:nvSpPr>
        <p:spPr>
          <a:xfrm>
            <a:off x="4632325" y="2548493"/>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0" name="Oval 39"/>
          <p:cNvSpPr/>
          <p:nvPr/>
        </p:nvSpPr>
        <p:spPr>
          <a:xfrm>
            <a:off x="4632325" y="2761218"/>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1" name="Oval 40"/>
          <p:cNvSpPr/>
          <p:nvPr/>
        </p:nvSpPr>
        <p:spPr>
          <a:xfrm>
            <a:off x="5037138" y="2761218"/>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2" name="Oval 41"/>
          <p:cNvSpPr/>
          <p:nvPr/>
        </p:nvSpPr>
        <p:spPr>
          <a:xfrm>
            <a:off x="5037138" y="2983468"/>
            <a:ext cx="46037"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3" name="Oval 42"/>
          <p:cNvSpPr/>
          <p:nvPr/>
        </p:nvSpPr>
        <p:spPr>
          <a:xfrm>
            <a:off x="6107113" y="3423206"/>
            <a:ext cx="44450"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5" name="Oval 44"/>
          <p:cNvSpPr/>
          <p:nvPr/>
        </p:nvSpPr>
        <p:spPr>
          <a:xfrm>
            <a:off x="3768725" y="3466068"/>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46" name="Oval 45"/>
          <p:cNvSpPr/>
          <p:nvPr/>
        </p:nvSpPr>
        <p:spPr>
          <a:xfrm>
            <a:off x="5848350" y="2978706"/>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52" name="Oval 51"/>
          <p:cNvSpPr/>
          <p:nvPr/>
        </p:nvSpPr>
        <p:spPr>
          <a:xfrm>
            <a:off x="7178675" y="362799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53" name="Oval 52"/>
          <p:cNvSpPr/>
          <p:nvPr/>
        </p:nvSpPr>
        <p:spPr>
          <a:xfrm>
            <a:off x="5549900" y="4413806"/>
            <a:ext cx="44450"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54" name="Oval 53"/>
          <p:cNvSpPr/>
          <p:nvPr/>
        </p:nvSpPr>
        <p:spPr>
          <a:xfrm>
            <a:off x="3848100" y="3470831"/>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55" name="Oval 54"/>
          <p:cNvSpPr/>
          <p:nvPr/>
        </p:nvSpPr>
        <p:spPr>
          <a:xfrm>
            <a:off x="2506663" y="218971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2" name="Oval 61"/>
          <p:cNvSpPr/>
          <p:nvPr/>
        </p:nvSpPr>
        <p:spPr>
          <a:xfrm>
            <a:off x="6126163" y="362799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3" name="Oval 62"/>
          <p:cNvSpPr/>
          <p:nvPr/>
        </p:nvSpPr>
        <p:spPr>
          <a:xfrm>
            <a:off x="5132388" y="4418568"/>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4" name="Oval 63"/>
          <p:cNvSpPr/>
          <p:nvPr/>
        </p:nvSpPr>
        <p:spPr>
          <a:xfrm>
            <a:off x="5845175" y="3413681"/>
            <a:ext cx="44450"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5" name="Oval 64"/>
          <p:cNvSpPr/>
          <p:nvPr/>
        </p:nvSpPr>
        <p:spPr>
          <a:xfrm>
            <a:off x="4778375" y="4278868"/>
            <a:ext cx="44450"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6" name="Oval 65"/>
          <p:cNvSpPr/>
          <p:nvPr/>
        </p:nvSpPr>
        <p:spPr>
          <a:xfrm>
            <a:off x="4765675" y="3824843"/>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7" name="Oval 66"/>
          <p:cNvSpPr/>
          <p:nvPr/>
        </p:nvSpPr>
        <p:spPr>
          <a:xfrm>
            <a:off x="3840163" y="3656568"/>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8" name="Oval 67"/>
          <p:cNvSpPr/>
          <p:nvPr/>
        </p:nvSpPr>
        <p:spPr>
          <a:xfrm>
            <a:off x="3981450" y="3840718"/>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69" name="Oval 68"/>
          <p:cNvSpPr/>
          <p:nvPr/>
        </p:nvSpPr>
        <p:spPr>
          <a:xfrm>
            <a:off x="3978275" y="365339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0" name="Oval 69"/>
          <p:cNvSpPr/>
          <p:nvPr/>
        </p:nvSpPr>
        <p:spPr>
          <a:xfrm>
            <a:off x="2430463" y="17134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1" name="Oval 70"/>
          <p:cNvSpPr/>
          <p:nvPr/>
        </p:nvSpPr>
        <p:spPr>
          <a:xfrm>
            <a:off x="2435225" y="12610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2" name="Oval 71"/>
          <p:cNvSpPr/>
          <p:nvPr/>
        </p:nvSpPr>
        <p:spPr>
          <a:xfrm>
            <a:off x="2511425" y="17134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3" name="Oval 72"/>
          <p:cNvSpPr/>
          <p:nvPr/>
        </p:nvSpPr>
        <p:spPr>
          <a:xfrm>
            <a:off x="3363913" y="12705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4" name="Oval 73"/>
          <p:cNvSpPr/>
          <p:nvPr/>
        </p:nvSpPr>
        <p:spPr>
          <a:xfrm>
            <a:off x="3368675" y="142771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5" name="Oval 74"/>
          <p:cNvSpPr/>
          <p:nvPr/>
        </p:nvSpPr>
        <p:spPr>
          <a:xfrm>
            <a:off x="3702050" y="14229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6" name="Oval 75"/>
          <p:cNvSpPr/>
          <p:nvPr/>
        </p:nvSpPr>
        <p:spPr>
          <a:xfrm>
            <a:off x="3697288" y="16039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7" name="Oval 76"/>
          <p:cNvSpPr/>
          <p:nvPr/>
        </p:nvSpPr>
        <p:spPr>
          <a:xfrm>
            <a:off x="3030538" y="218019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8" name="Oval 77"/>
          <p:cNvSpPr/>
          <p:nvPr/>
        </p:nvSpPr>
        <p:spPr>
          <a:xfrm>
            <a:off x="3968750" y="16039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79" name="Oval 78"/>
          <p:cNvSpPr/>
          <p:nvPr/>
        </p:nvSpPr>
        <p:spPr>
          <a:xfrm>
            <a:off x="3968750" y="17944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0" name="Oval 79"/>
          <p:cNvSpPr/>
          <p:nvPr/>
        </p:nvSpPr>
        <p:spPr>
          <a:xfrm>
            <a:off x="4168775" y="179919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1" name="Oval 80"/>
          <p:cNvSpPr/>
          <p:nvPr/>
        </p:nvSpPr>
        <p:spPr>
          <a:xfrm>
            <a:off x="4178300" y="19754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2" name="Oval 81"/>
          <p:cNvSpPr/>
          <p:nvPr/>
        </p:nvSpPr>
        <p:spPr>
          <a:xfrm>
            <a:off x="4244975" y="19849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3" name="Oval 82"/>
          <p:cNvSpPr/>
          <p:nvPr/>
        </p:nvSpPr>
        <p:spPr>
          <a:xfrm>
            <a:off x="4364038" y="30993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4" name="Oval 83"/>
          <p:cNvSpPr/>
          <p:nvPr/>
        </p:nvSpPr>
        <p:spPr>
          <a:xfrm>
            <a:off x="3178175" y="30850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5" name="Oval 84"/>
          <p:cNvSpPr/>
          <p:nvPr/>
        </p:nvSpPr>
        <p:spPr>
          <a:xfrm>
            <a:off x="3173413" y="264691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6" name="Oval 85"/>
          <p:cNvSpPr/>
          <p:nvPr/>
        </p:nvSpPr>
        <p:spPr>
          <a:xfrm>
            <a:off x="3040063" y="265168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7" name="Oval 86"/>
          <p:cNvSpPr/>
          <p:nvPr/>
        </p:nvSpPr>
        <p:spPr>
          <a:xfrm>
            <a:off x="4235450" y="216114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8" name="Oval 87"/>
          <p:cNvSpPr/>
          <p:nvPr/>
        </p:nvSpPr>
        <p:spPr>
          <a:xfrm>
            <a:off x="4445000" y="215638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89" name="Oval 88"/>
          <p:cNvSpPr/>
          <p:nvPr/>
        </p:nvSpPr>
        <p:spPr>
          <a:xfrm>
            <a:off x="4435475" y="23611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0" name="Oval 89"/>
          <p:cNvSpPr/>
          <p:nvPr/>
        </p:nvSpPr>
        <p:spPr>
          <a:xfrm>
            <a:off x="4773613" y="23754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1" name="Oval 90"/>
          <p:cNvSpPr/>
          <p:nvPr/>
        </p:nvSpPr>
        <p:spPr>
          <a:xfrm>
            <a:off x="4773613" y="25850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2" name="Oval 91"/>
          <p:cNvSpPr/>
          <p:nvPr/>
        </p:nvSpPr>
        <p:spPr>
          <a:xfrm>
            <a:off x="5292725" y="258024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3" name="Oval 92"/>
          <p:cNvSpPr/>
          <p:nvPr/>
        </p:nvSpPr>
        <p:spPr>
          <a:xfrm>
            <a:off x="5969000" y="30469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4" name="Oval 93"/>
          <p:cNvSpPr/>
          <p:nvPr/>
        </p:nvSpPr>
        <p:spPr>
          <a:xfrm>
            <a:off x="6450013" y="305649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5" name="Oval 94"/>
          <p:cNvSpPr/>
          <p:nvPr/>
        </p:nvSpPr>
        <p:spPr>
          <a:xfrm>
            <a:off x="5780088" y="219289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6" name="Oval 95"/>
          <p:cNvSpPr/>
          <p:nvPr/>
        </p:nvSpPr>
        <p:spPr>
          <a:xfrm>
            <a:off x="6445250" y="326604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7" name="Oval 96"/>
          <p:cNvSpPr/>
          <p:nvPr/>
        </p:nvSpPr>
        <p:spPr>
          <a:xfrm>
            <a:off x="4373563" y="37089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8" name="Oval 97"/>
          <p:cNvSpPr/>
          <p:nvPr/>
        </p:nvSpPr>
        <p:spPr>
          <a:xfrm>
            <a:off x="4773613" y="370895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99" name="Oval 98"/>
          <p:cNvSpPr/>
          <p:nvPr/>
        </p:nvSpPr>
        <p:spPr>
          <a:xfrm>
            <a:off x="7107238" y="3266043"/>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0" name="Oval 99"/>
          <p:cNvSpPr/>
          <p:nvPr/>
        </p:nvSpPr>
        <p:spPr>
          <a:xfrm>
            <a:off x="5316538" y="28136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1" name="Oval 100"/>
          <p:cNvSpPr/>
          <p:nvPr/>
        </p:nvSpPr>
        <p:spPr>
          <a:xfrm>
            <a:off x="5983288" y="28136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2" name="Oval 101"/>
          <p:cNvSpPr/>
          <p:nvPr/>
        </p:nvSpPr>
        <p:spPr>
          <a:xfrm>
            <a:off x="7107238" y="34994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3" name="Oval 102"/>
          <p:cNvSpPr/>
          <p:nvPr/>
        </p:nvSpPr>
        <p:spPr>
          <a:xfrm>
            <a:off x="6203950" y="21786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4" name="Oval 103"/>
          <p:cNvSpPr/>
          <p:nvPr/>
        </p:nvSpPr>
        <p:spPr>
          <a:xfrm>
            <a:off x="7183438" y="3504168"/>
            <a:ext cx="44450" cy="460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5" name="Oval 104"/>
          <p:cNvSpPr/>
          <p:nvPr/>
        </p:nvSpPr>
        <p:spPr>
          <a:xfrm>
            <a:off x="5780088" y="198334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6" name="Oval 105"/>
          <p:cNvSpPr/>
          <p:nvPr/>
        </p:nvSpPr>
        <p:spPr>
          <a:xfrm>
            <a:off x="6213475" y="1983343"/>
            <a:ext cx="44450"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7" name="Oval 106"/>
          <p:cNvSpPr/>
          <p:nvPr/>
        </p:nvSpPr>
        <p:spPr>
          <a:xfrm>
            <a:off x="5545138" y="4613831"/>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sp>
        <p:nvSpPr>
          <p:cNvPr id="108" name="Oval 107"/>
          <p:cNvSpPr/>
          <p:nvPr/>
        </p:nvSpPr>
        <p:spPr>
          <a:xfrm>
            <a:off x="5130800" y="4604306"/>
            <a:ext cx="44450" cy="4603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b="0" dirty="0">
              <a:solidFill>
                <a:srgbClr val="FFFFFF"/>
              </a:solidFill>
              <a:latin typeface="+mj-lt"/>
            </a:endParaRPr>
          </a:p>
        </p:txBody>
      </p:sp>
      <p:cxnSp>
        <p:nvCxnSpPr>
          <p:cNvPr id="109" name="Straight Connector 108"/>
          <p:cNvCxnSpPr/>
          <p:nvPr/>
        </p:nvCxnSpPr>
        <p:spPr>
          <a:xfrm flipV="1">
            <a:off x="2495550" y="1278493"/>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a:xfrm flipV="1">
            <a:off x="2633663" y="1283256"/>
            <a:ext cx="509587"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flipV="1">
            <a:off x="3152775" y="1481693"/>
            <a:ext cx="419100"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rot="16200000" flipV="1">
            <a:off x="2647950" y="1557894"/>
            <a:ext cx="166687"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rot="16200000" flipV="1">
            <a:off x="2569369" y="1388825"/>
            <a:ext cx="190500"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flipV="1">
            <a:off x="2652713" y="1476931"/>
            <a:ext cx="90487"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rot="16200000" flipV="1">
            <a:off x="2693194" y="1741250"/>
            <a:ext cx="190500"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rot="16200000" flipV="1">
            <a:off x="2757488" y="1924605"/>
            <a:ext cx="204788"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rot="5400000" flipH="1" flipV="1">
            <a:off x="3055145" y="1388824"/>
            <a:ext cx="157162"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flipV="1">
            <a:off x="2857500" y="2024618"/>
            <a:ext cx="29527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9" name="Straight Connector 138"/>
          <p:cNvCxnSpPr/>
          <p:nvPr/>
        </p:nvCxnSpPr>
        <p:spPr>
          <a:xfrm flipV="1">
            <a:off x="2800350" y="1829356"/>
            <a:ext cx="571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flipV="1">
            <a:off x="3624263" y="1683306"/>
            <a:ext cx="509587"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1" name="Straight Connector 140"/>
          <p:cNvCxnSpPr/>
          <p:nvPr/>
        </p:nvCxnSpPr>
        <p:spPr>
          <a:xfrm flipV="1">
            <a:off x="4071938" y="1681718"/>
            <a:ext cx="12858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rot="16200000" flipV="1">
            <a:off x="3059906" y="2107963"/>
            <a:ext cx="142875"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7" name="Straight Connector 146"/>
          <p:cNvCxnSpPr/>
          <p:nvPr/>
        </p:nvCxnSpPr>
        <p:spPr>
          <a:xfrm flipV="1">
            <a:off x="3114675" y="2200831"/>
            <a:ext cx="176213"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8" name="Straight Connector 147"/>
          <p:cNvCxnSpPr/>
          <p:nvPr/>
        </p:nvCxnSpPr>
        <p:spPr>
          <a:xfrm rot="16200000" flipH="1">
            <a:off x="4131469" y="1731725"/>
            <a:ext cx="10953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rot="5400000">
            <a:off x="3364707" y="2479436"/>
            <a:ext cx="190500"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0" name="Straight Connector 149"/>
          <p:cNvCxnSpPr/>
          <p:nvPr/>
        </p:nvCxnSpPr>
        <p:spPr>
          <a:xfrm flipV="1">
            <a:off x="4171950" y="2343706"/>
            <a:ext cx="228600"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2" name="Straight Connector 151"/>
          <p:cNvCxnSpPr/>
          <p:nvPr/>
        </p:nvCxnSpPr>
        <p:spPr>
          <a:xfrm rot="16200000" flipH="1">
            <a:off x="4124325" y="1915081"/>
            <a:ext cx="13335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rot="5400000">
            <a:off x="4066381" y="2230200"/>
            <a:ext cx="238125"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flipV="1">
            <a:off x="3248025" y="2396093"/>
            <a:ext cx="2286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flipV="1">
            <a:off x="3500438" y="2762806"/>
            <a:ext cx="18573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rot="16200000" flipH="1">
            <a:off x="3448050" y="2662793"/>
            <a:ext cx="176213"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rot="5400000">
            <a:off x="4269582" y="2460387"/>
            <a:ext cx="242887"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flipV="1">
            <a:off x="4386263" y="2567543"/>
            <a:ext cx="26193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a:endCxn id="42" idx="4"/>
          </p:cNvCxnSpPr>
          <p:nvPr/>
        </p:nvCxnSpPr>
        <p:spPr>
          <a:xfrm rot="16200000" flipH="1">
            <a:off x="4928394" y="2896949"/>
            <a:ext cx="26035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a:endCxn id="64" idx="4"/>
          </p:cNvCxnSpPr>
          <p:nvPr/>
        </p:nvCxnSpPr>
        <p:spPr>
          <a:xfrm rot="5400000">
            <a:off x="5627688" y="3218418"/>
            <a:ext cx="48101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1" name="Straight Connector 160"/>
          <p:cNvCxnSpPr/>
          <p:nvPr/>
        </p:nvCxnSpPr>
        <p:spPr>
          <a:xfrm rot="5400000">
            <a:off x="6012657" y="3546236"/>
            <a:ext cx="247650"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2" name="Straight Connector 161"/>
          <p:cNvCxnSpPr/>
          <p:nvPr/>
        </p:nvCxnSpPr>
        <p:spPr>
          <a:xfrm rot="5400000" flipH="1" flipV="1">
            <a:off x="4712494" y="3936762"/>
            <a:ext cx="17621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p:nvPr/>
        </p:nvCxnSpPr>
        <p:spPr>
          <a:xfrm rot="5400000" flipH="1" flipV="1">
            <a:off x="4626770" y="4122499"/>
            <a:ext cx="347662"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p:nvPr/>
        </p:nvCxnSpPr>
        <p:spPr>
          <a:xfrm flipV="1">
            <a:off x="4267200" y="3855006"/>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5" name="Straight Connector 164"/>
          <p:cNvCxnSpPr/>
          <p:nvPr/>
        </p:nvCxnSpPr>
        <p:spPr>
          <a:xfrm flipV="1">
            <a:off x="4029075" y="3855006"/>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6" name="Straight Connector 165"/>
          <p:cNvCxnSpPr/>
          <p:nvPr/>
        </p:nvCxnSpPr>
        <p:spPr>
          <a:xfrm flipV="1">
            <a:off x="5881688" y="3434318"/>
            <a:ext cx="223837"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7" name="Straight Connector 166"/>
          <p:cNvCxnSpPr/>
          <p:nvPr/>
        </p:nvCxnSpPr>
        <p:spPr>
          <a:xfrm flipV="1">
            <a:off x="5343525" y="2997756"/>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8" name="Straight Connector 167"/>
          <p:cNvCxnSpPr/>
          <p:nvPr/>
        </p:nvCxnSpPr>
        <p:spPr>
          <a:xfrm flipV="1">
            <a:off x="5081588" y="3002518"/>
            <a:ext cx="509587"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p:nvPr/>
        </p:nvCxnSpPr>
        <p:spPr>
          <a:xfrm flipV="1">
            <a:off x="6677025" y="3650218"/>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0" name="Straight Connector 169"/>
          <p:cNvCxnSpPr/>
          <p:nvPr/>
        </p:nvCxnSpPr>
        <p:spPr>
          <a:xfrm flipV="1">
            <a:off x="6172200" y="3650218"/>
            <a:ext cx="509588"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5" name="Straight Connector 184"/>
          <p:cNvCxnSpPr/>
          <p:nvPr/>
        </p:nvCxnSpPr>
        <p:spPr>
          <a:xfrm flipV="1">
            <a:off x="5797550" y="1999218"/>
            <a:ext cx="461963"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6" name="Straight Connector 185"/>
          <p:cNvCxnSpPr/>
          <p:nvPr/>
        </p:nvCxnSpPr>
        <p:spPr>
          <a:xfrm rot="5400000">
            <a:off x="4537868" y="2696925"/>
            <a:ext cx="239713"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7" name="Straight Connector 186"/>
          <p:cNvCxnSpPr/>
          <p:nvPr/>
        </p:nvCxnSpPr>
        <p:spPr>
          <a:xfrm rot="16200000" flipH="1">
            <a:off x="3612357" y="3303349"/>
            <a:ext cx="381000"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8" name="Straight Connector 187"/>
          <p:cNvCxnSpPr/>
          <p:nvPr/>
        </p:nvCxnSpPr>
        <p:spPr>
          <a:xfrm>
            <a:off x="3848100" y="3677206"/>
            <a:ext cx="180975"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9" name="Straight Connector 188"/>
          <p:cNvCxnSpPr/>
          <p:nvPr/>
        </p:nvCxnSpPr>
        <p:spPr>
          <a:xfrm flipV="1">
            <a:off x="4657725" y="2781856"/>
            <a:ext cx="4191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3" name="Straight Connector 192"/>
          <p:cNvCxnSpPr/>
          <p:nvPr/>
        </p:nvCxnSpPr>
        <p:spPr>
          <a:xfrm flipV="1">
            <a:off x="5133975" y="4436031"/>
            <a:ext cx="466725" cy="317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4" name="Straight Connector 193"/>
          <p:cNvCxnSpPr/>
          <p:nvPr/>
        </p:nvCxnSpPr>
        <p:spPr>
          <a:xfrm rot="16200000" flipH="1">
            <a:off x="3752850" y="3581956"/>
            <a:ext cx="223838"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p:nvPr/>
        </p:nvCxnSpPr>
        <p:spPr>
          <a:xfrm rot="5400000">
            <a:off x="3892550" y="3766106"/>
            <a:ext cx="223837"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p:nvPr/>
        </p:nvCxnSpPr>
        <p:spPr>
          <a:xfrm rot="5400000">
            <a:off x="3612356" y="3036650"/>
            <a:ext cx="22383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p:nvPr/>
        </p:nvCxnSpPr>
        <p:spPr>
          <a:xfrm rot="16200000" flipH="1">
            <a:off x="3581400" y="2848531"/>
            <a:ext cx="166688" cy="476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p:nvPr/>
        </p:nvCxnSpPr>
        <p:spPr>
          <a:xfrm rot="16200000" flipH="1">
            <a:off x="4098132" y="2117486"/>
            <a:ext cx="171450"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6" name="Straight Connector 225"/>
          <p:cNvCxnSpPr/>
          <p:nvPr/>
        </p:nvCxnSpPr>
        <p:spPr>
          <a:xfrm rot="16200000" flipH="1">
            <a:off x="3162300" y="2272268"/>
            <a:ext cx="1905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6" name="Straight Connector 235"/>
          <p:cNvCxnSpPr/>
          <p:nvPr/>
        </p:nvCxnSpPr>
        <p:spPr>
          <a:xfrm rot="16200000" flipV="1">
            <a:off x="3486151" y="1572180"/>
            <a:ext cx="214312" cy="476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8" name="Straight Connector 237"/>
          <p:cNvCxnSpPr/>
          <p:nvPr/>
        </p:nvCxnSpPr>
        <p:spPr>
          <a:xfrm flipV="1">
            <a:off x="2547938" y="2207181"/>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39" name="Straight Connector 238"/>
          <p:cNvCxnSpPr/>
          <p:nvPr/>
        </p:nvCxnSpPr>
        <p:spPr>
          <a:xfrm rot="5400000">
            <a:off x="4379118" y="2274650"/>
            <a:ext cx="157163"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0" name="Straight Connector 239"/>
          <p:cNvCxnSpPr/>
          <p:nvPr/>
        </p:nvCxnSpPr>
        <p:spPr>
          <a:xfrm rot="16200000" flipH="1">
            <a:off x="2243138" y="1524555"/>
            <a:ext cx="414338"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1" name="Straight Connector 240"/>
          <p:cNvCxnSpPr/>
          <p:nvPr/>
        </p:nvCxnSpPr>
        <p:spPr>
          <a:xfrm rot="5400000" flipH="1" flipV="1">
            <a:off x="2294731" y="1992075"/>
            <a:ext cx="466725" cy="1588"/>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2" name="Straight Connector 241"/>
          <p:cNvCxnSpPr/>
          <p:nvPr/>
        </p:nvCxnSpPr>
        <p:spPr>
          <a:xfrm rot="16200000" flipH="1">
            <a:off x="5888831" y="2941400"/>
            <a:ext cx="219075"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3" name="Straight Connector 242"/>
          <p:cNvCxnSpPr/>
          <p:nvPr/>
        </p:nvCxnSpPr>
        <p:spPr>
          <a:xfrm flipV="1">
            <a:off x="5505450" y="2826306"/>
            <a:ext cx="509588"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4" name="Straight Connector 243"/>
          <p:cNvCxnSpPr/>
          <p:nvPr/>
        </p:nvCxnSpPr>
        <p:spPr>
          <a:xfrm flipV="1">
            <a:off x="5329238" y="2821543"/>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5" name="Straight Connector 244"/>
          <p:cNvCxnSpPr/>
          <p:nvPr/>
        </p:nvCxnSpPr>
        <p:spPr>
          <a:xfrm rot="5400000">
            <a:off x="6338888" y="3177143"/>
            <a:ext cx="261937"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6" name="Straight Connector 245"/>
          <p:cNvCxnSpPr/>
          <p:nvPr/>
        </p:nvCxnSpPr>
        <p:spPr>
          <a:xfrm flipV="1">
            <a:off x="5986463" y="3059668"/>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7" name="Straight Connector 246"/>
          <p:cNvCxnSpPr/>
          <p:nvPr/>
        </p:nvCxnSpPr>
        <p:spPr>
          <a:xfrm flipV="1">
            <a:off x="3190875" y="3126343"/>
            <a:ext cx="509588"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8" name="Straight Connector 247"/>
          <p:cNvCxnSpPr/>
          <p:nvPr/>
        </p:nvCxnSpPr>
        <p:spPr>
          <a:xfrm flipV="1">
            <a:off x="3876675" y="3121581"/>
            <a:ext cx="509588"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49" name="Straight Connector 248"/>
          <p:cNvCxnSpPr/>
          <p:nvPr/>
        </p:nvCxnSpPr>
        <p:spPr>
          <a:xfrm flipV="1">
            <a:off x="3833813" y="3121581"/>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0" name="Straight Connector 249"/>
          <p:cNvCxnSpPr/>
          <p:nvPr/>
        </p:nvCxnSpPr>
        <p:spPr>
          <a:xfrm flipV="1">
            <a:off x="4414838" y="3734356"/>
            <a:ext cx="395287"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1" name="Straight Connector 250"/>
          <p:cNvCxnSpPr/>
          <p:nvPr/>
        </p:nvCxnSpPr>
        <p:spPr>
          <a:xfrm flipV="1">
            <a:off x="6615113" y="3297793"/>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2" name="Straight Connector 251"/>
          <p:cNvCxnSpPr/>
          <p:nvPr/>
        </p:nvCxnSpPr>
        <p:spPr>
          <a:xfrm flipV="1">
            <a:off x="6457950" y="3297793"/>
            <a:ext cx="509588"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7" name="Straight Connector 256"/>
          <p:cNvCxnSpPr/>
          <p:nvPr/>
        </p:nvCxnSpPr>
        <p:spPr>
          <a:xfrm rot="16200000" flipH="1">
            <a:off x="4112419" y="3422412"/>
            <a:ext cx="566737" cy="952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8" name="Straight Connector 257"/>
          <p:cNvCxnSpPr/>
          <p:nvPr/>
        </p:nvCxnSpPr>
        <p:spPr>
          <a:xfrm flipV="1">
            <a:off x="7115175" y="3529568"/>
            <a:ext cx="119063"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59" name="Straight Connector 258"/>
          <p:cNvCxnSpPr/>
          <p:nvPr/>
        </p:nvCxnSpPr>
        <p:spPr>
          <a:xfrm rot="5400000">
            <a:off x="7014369" y="3389075"/>
            <a:ext cx="250825" cy="1587"/>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69" name="Straight Connector 268"/>
          <p:cNvCxnSpPr/>
          <p:nvPr/>
        </p:nvCxnSpPr>
        <p:spPr>
          <a:xfrm rot="16200000" flipH="1">
            <a:off x="2840832" y="2431811"/>
            <a:ext cx="438150"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0" name="Straight Connector 269"/>
          <p:cNvCxnSpPr/>
          <p:nvPr/>
        </p:nvCxnSpPr>
        <p:spPr>
          <a:xfrm rot="16200000" flipV="1">
            <a:off x="4660106" y="2498488"/>
            <a:ext cx="257175"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1" name="Straight Connector 270"/>
          <p:cNvCxnSpPr>
            <a:endCxn id="90" idx="1"/>
          </p:cNvCxnSpPr>
          <p:nvPr/>
        </p:nvCxnSpPr>
        <p:spPr>
          <a:xfrm>
            <a:off x="4419600" y="2381806"/>
            <a:ext cx="360363" cy="1587"/>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2" name="Straight Connector 271"/>
          <p:cNvCxnSpPr/>
          <p:nvPr/>
        </p:nvCxnSpPr>
        <p:spPr>
          <a:xfrm flipV="1">
            <a:off x="3076575" y="2681843"/>
            <a:ext cx="95250"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3" name="Straight Connector 272"/>
          <p:cNvCxnSpPr/>
          <p:nvPr/>
        </p:nvCxnSpPr>
        <p:spPr>
          <a:xfrm rot="16200000" flipV="1">
            <a:off x="3009901" y="2886630"/>
            <a:ext cx="385762"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4" name="Straight Connector 273"/>
          <p:cNvCxnSpPr/>
          <p:nvPr/>
        </p:nvCxnSpPr>
        <p:spPr>
          <a:xfrm rot="5400000" flipH="1" flipV="1">
            <a:off x="5231606" y="2712800"/>
            <a:ext cx="195263"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75" name="Straight Connector 274"/>
          <p:cNvCxnSpPr/>
          <p:nvPr/>
        </p:nvCxnSpPr>
        <p:spPr>
          <a:xfrm flipV="1">
            <a:off x="4805363" y="2602468"/>
            <a:ext cx="509587"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90" name="Straight Connector 289"/>
          <p:cNvCxnSpPr/>
          <p:nvPr/>
        </p:nvCxnSpPr>
        <p:spPr>
          <a:xfrm flipV="1">
            <a:off x="4271963" y="2181781"/>
            <a:ext cx="176212"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291" name="Straight Connector 290"/>
          <p:cNvCxnSpPr/>
          <p:nvPr/>
        </p:nvCxnSpPr>
        <p:spPr>
          <a:xfrm>
            <a:off x="2447925" y="1738868"/>
            <a:ext cx="80963"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07" name="Straight Connector 306"/>
          <p:cNvCxnSpPr/>
          <p:nvPr/>
        </p:nvCxnSpPr>
        <p:spPr>
          <a:xfrm rot="16200000" flipH="1">
            <a:off x="4133850" y="2086531"/>
            <a:ext cx="223838"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11" name="Straight Connector 310"/>
          <p:cNvCxnSpPr>
            <a:stCxn id="74" idx="6"/>
            <a:endCxn id="75" idx="6"/>
          </p:cNvCxnSpPr>
          <p:nvPr/>
        </p:nvCxnSpPr>
        <p:spPr>
          <a:xfrm flipV="1">
            <a:off x="3413125" y="1446768"/>
            <a:ext cx="333375"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12" name="Straight Connector 311"/>
          <p:cNvCxnSpPr/>
          <p:nvPr/>
        </p:nvCxnSpPr>
        <p:spPr>
          <a:xfrm flipV="1">
            <a:off x="3162300" y="1286431"/>
            <a:ext cx="219075"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25" name="Straight Connector 324"/>
          <p:cNvCxnSpPr/>
          <p:nvPr/>
        </p:nvCxnSpPr>
        <p:spPr>
          <a:xfrm flipV="1">
            <a:off x="3724275" y="1638856"/>
            <a:ext cx="271463"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27" name="Straight Connector 326"/>
          <p:cNvCxnSpPr/>
          <p:nvPr/>
        </p:nvCxnSpPr>
        <p:spPr>
          <a:xfrm flipV="1">
            <a:off x="4010025" y="1815068"/>
            <a:ext cx="161925"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31" name="Straight Connector 330"/>
          <p:cNvCxnSpPr/>
          <p:nvPr/>
        </p:nvCxnSpPr>
        <p:spPr>
          <a:xfrm rot="16200000" flipV="1">
            <a:off x="3309938" y="1343580"/>
            <a:ext cx="147638" cy="4763"/>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33" name="Straight Connector 332"/>
          <p:cNvCxnSpPr/>
          <p:nvPr/>
        </p:nvCxnSpPr>
        <p:spPr>
          <a:xfrm rot="5400000">
            <a:off x="3631407" y="1531699"/>
            <a:ext cx="185738" cy="3175"/>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35" name="Straight Connector 334"/>
          <p:cNvCxnSpPr/>
          <p:nvPr/>
        </p:nvCxnSpPr>
        <p:spPr>
          <a:xfrm rot="16200000" flipH="1">
            <a:off x="4093369" y="1926987"/>
            <a:ext cx="223838"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36" name="Straight Connector 335"/>
          <p:cNvCxnSpPr/>
          <p:nvPr/>
        </p:nvCxnSpPr>
        <p:spPr>
          <a:xfrm rot="5400000">
            <a:off x="3886994" y="1744424"/>
            <a:ext cx="209550" cy="1588"/>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54" name="Straight Connector 353"/>
          <p:cNvCxnSpPr/>
          <p:nvPr/>
        </p:nvCxnSpPr>
        <p:spPr>
          <a:xfrm flipV="1">
            <a:off x="5826125" y="2204006"/>
            <a:ext cx="385763" cy="4762"/>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56" name="Straight Connector 355"/>
          <p:cNvCxnSpPr/>
          <p:nvPr/>
        </p:nvCxnSpPr>
        <p:spPr>
          <a:xfrm flipV="1">
            <a:off x="5148263" y="4629706"/>
            <a:ext cx="409575"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cxnSp>
        <p:nvCxnSpPr>
          <p:cNvPr id="358" name="Straight Connector 357"/>
          <p:cNvCxnSpPr/>
          <p:nvPr/>
        </p:nvCxnSpPr>
        <p:spPr>
          <a:xfrm rot="5400000">
            <a:off x="2038350" y="1662669"/>
            <a:ext cx="700087" cy="476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59" name="Straight Connector 358"/>
          <p:cNvCxnSpPr/>
          <p:nvPr/>
        </p:nvCxnSpPr>
        <p:spPr>
          <a:xfrm rot="16200000" flipH="1">
            <a:off x="2050256" y="3027125"/>
            <a:ext cx="695325" cy="476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62" name="Straight Connector 361"/>
          <p:cNvCxnSpPr/>
          <p:nvPr/>
        </p:nvCxnSpPr>
        <p:spPr>
          <a:xfrm rot="16200000" flipH="1">
            <a:off x="2052638" y="2348468"/>
            <a:ext cx="681037" cy="476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71" name="Straight Connector 370"/>
          <p:cNvCxnSpPr/>
          <p:nvPr/>
        </p:nvCxnSpPr>
        <p:spPr>
          <a:xfrm rot="16200000" flipH="1">
            <a:off x="1559719" y="4212987"/>
            <a:ext cx="1700213" cy="952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74" name="Straight Connector 373"/>
          <p:cNvCxnSpPr/>
          <p:nvPr/>
        </p:nvCxnSpPr>
        <p:spPr>
          <a:xfrm flipV="1">
            <a:off x="2300288" y="2196068"/>
            <a:ext cx="857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85" name="Straight Connector 384"/>
          <p:cNvCxnSpPr/>
          <p:nvPr/>
        </p:nvCxnSpPr>
        <p:spPr>
          <a:xfrm flipV="1">
            <a:off x="2305050" y="4039156"/>
            <a:ext cx="857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86" name="Straight Connector 385"/>
          <p:cNvCxnSpPr/>
          <p:nvPr/>
        </p:nvCxnSpPr>
        <p:spPr>
          <a:xfrm flipV="1">
            <a:off x="2309813" y="3134281"/>
            <a:ext cx="857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87" name="Straight Connector 386"/>
          <p:cNvCxnSpPr/>
          <p:nvPr/>
        </p:nvCxnSpPr>
        <p:spPr>
          <a:xfrm flipV="1">
            <a:off x="2286000" y="1291193"/>
            <a:ext cx="857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88" name="Straight Connector 387"/>
          <p:cNvCxnSpPr/>
          <p:nvPr/>
        </p:nvCxnSpPr>
        <p:spPr>
          <a:xfrm flipV="1">
            <a:off x="2338388" y="4977368"/>
            <a:ext cx="857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97" name="Straight Connector 396"/>
          <p:cNvCxnSpPr/>
          <p:nvPr/>
        </p:nvCxnSpPr>
        <p:spPr>
          <a:xfrm rot="10800000">
            <a:off x="2409825" y="4977368"/>
            <a:ext cx="4810125"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36" name="Straight Connector 435"/>
          <p:cNvCxnSpPr/>
          <p:nvPr/>
        </p:nvCxnSpPr>
        <p:spPr>
          <a:xfrm rot="16200000" flipH="1">
            <a:off x="3148013" y="5029756"/>
            <a:ext cx="119062" cy="476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42" name="Straight Connector 441"/>
          <p:cNvCxnSpPr/>
          <p:nvPr/>
        </p:nvCxnSpPr>
        <p:spPr>
          <a:xfrm rot="16200000" flipH="1">
            <a:off x="3952875" y="5024993"/>
            <a:ext cx="119063" cy="476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43" name="Straight Connector 442"/>
          <p:cNvCxnSpPr/>
          <p:nvPr/>
        </p:nvCxnSpPr>
        <p:spPr>
          <a:xfrm rot="16200000" flipH="1">
            <a:off x="4743451" y="5029755"/>
            <a:ext cx="119062" cy="476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44" name="Straight Connector 443"/>
          <p:cNvCxnSpPr/>
          <p:nvPr/>
        </p:nvCxnSpPr>
        <p:spPr>
          <a:xfrm rot="16200000" flipH="1">
            <a:off x="6357938" y="5010706"/>
            <a:ext cx="119062" cy="476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45" name="Straight Connector 444"/>
          <p:cNvCxnSpPr/>
          <p:nvPr/>
        </p:nvCxnSpPr>
        <p:spPr>
          <a:xfrm rot="16200000" flipH="1">
            <a:off x="7153276" y="5020230"/>
            <a:ext cx="119062" cy="476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46" name="Straight Connector 445"/>
          <p:cNvCxnSpPr/>
          <p:nvPr/>
        </p:nvCxnSpPr>
        <p:spPr>
          <a:xfrm rot="16200000" flipH="1">
            <a:off x="5553076" y="5020230"/>
            <a:ext cx="119062" cy="4763"/>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1701" name="Text Box 198"/>
          <p:cNvSpPr txBox="1">
            <a:spLocks noChangeArrowheads="1"/>
          </p:cNvSpPr>
          <p:nvPr/>
        </p:nvSpPr>
        <p:spPr bwMode="auto">
          <a:xfrm>
            <a:off x="2265278" y="5066268"/>
            <a:ext cx="312906" cy="369332"/>
          </a:xfrm>
          <a:prstGeom prst="rect">
            <a:avLst/>
          </a:prstGeom>
          <a:noFill/>
          <a:ln w="28575">
            <a:noFill/>
            <a:miter lim="800000"/>
            <a:headEnd/>
            <a:tailEnd/>
          </a:ln>
        </p:spPr>
        <p:txBody>
          <a:bodyPr wrap="none">
            <a:spAutoFit/>
          </a:bodyPr>
          <a:lstStyle/>
          <a:p>
            <a:r>
              <a:rPr lang="en-US" b="0" dirty="0">
                <a:solidFill>
                  <a:srgbClr val="FFFFFF"/>
                </a:solidFill>
                <a:latin typeface="+mj-lt"/>
              </a:rPr>
              <a:t>0</a:t>
            </a:r>
          </a:p>
        </p:txBody>
      </p:sp>
      <p:sp>
        <p:nvSpPr>
          <p:cNvPr id="21702" name="Text Box 199"/>
          <p:cNvSpPr txBox="1">
            <a:spLocks noChangeArrowheads="1"/>
          </p:cNvSpPr>
          <p:nvPr/>
        </p:nvSpPr>
        <p:spPr bwMode="auto">
          <a:xfrm>
            <a:off x="2990939" y="5055156"/>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12</a:t>
            </a:r>
          </a:p>
        </p:txBody>
      </p:sp>
      <p:sp>
        <p:nvSpPr>
          <p:cNvPr id="21703" name="Text Box 200"/>
          <p:cNvSpPr txBox="1">
            <a:spLocks noChangeArrowheads="1"/>
          </p:cNvSpPr>
          <p:nvPr/>
        </p:nvSpPr>
        <p:spPr bwMode="auto">
          <a:xfrm>
            <a:off x="3791039" y="5044043"/>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24</a:t>
            </a:r>
          </a:p>
        </p:txBody>
      </p:sp>
      <p:sp>
        <p:nvSpPr>
          <p:cNvPr id="21704" name="Text Box 201"/>
          <p:cNvSpPr txBox="1">
            <a:spLocks noChangeArrowheads="1"/>
          </p:cNvSpPr>
          <p:nvPr/>
        </p:nvSpPr>
        <p:spPr bwMode="auto">
          <a:xfrm>
            <a:off x="4591139" y="5044043"/>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36</a:t>
            </a:r>
          </a:p>
        </p:txBody>
      </p:sp>
      <p:sp>
        <p:nvSpPr>
          <p:cNvPr id="21705" name="Text Box 202"/>
          <p:cNvSpPr txBox="1">
            <a:spLocks noChangeArrowheads="1"/>
          </p:cNvSpPr>
          <p:nvPr/>
        </p:nvSpPr>
        <p:spPr bwMode="auto">
          <a:xfrm>
            <a:off x="5403939" y="5044043"/>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48</a:t>
            </a:r>
          </a:p>
        </p:txBody>
      </p:sp>
      <p:sp>
        <p:nvSpPr>
          <p:cNvPr id="21706" name="Text Box 203"/>
          <p:cNvSpPr txBox="1">
            <a:spLocks noChangeArrowheads="1"/>
          </p:cNvSpPr>
          <p:nvPr/>
        </p:nvSpPr>
        <p:spPr bwMode="auto">
          <a:xfrm>
            <a:off x="6204039" y="5055156"/>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60</a:t>
            </a:r>
          </a:p>
        </p:txBody>
      </p:sp>
      <p:sp>
        <p:nvSpPr>
          <p:cNvPr id="21707" name="Text Box 204"/>
          <p:cNvSpPr txBox="1">
            <a:spLocks noChangeArrowheads="1"/>
          </p:cNvSpPr>
          <p:nvPr/>
        </p:nvSpPr>
        <p:spPr bwMode="auto">
          <a:xfrm>
            <a:off x="7002552" y="5067856"/>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72</a:t>
            </a:r>
          </a:p>
        </p:txBody>
      </p:sp>
      <p:sp>
        <p:nvSpPr>
          <p:cNvPr id="21708" name="Text Box 205"/>
          <p:cNvSpPr txBox="1">
            <a:spLocks noChangeArrowheads="1"/>
          </p:cNvSpPr>
          <p:nvPr/>
        </p:nvSpPr>
        <p:spPr bwMode="auto">
          <a:xfrm>
            <a:off x="3943837" y="5421868"/>
            <a:ext cx="1770678" cy="369332"/>
          </a:xfrm>
          <a:prstGeom prst="rect">
            <a:avLst/>
          </a:prstGeom>
          <a:noFill/>
          <a:ln w="28575">
            <a:noFill/>
            <a:miter lim="800000"/>
            <a:headEnd/>
            <a:tailEnd/>
          </a:ln>
        </p:spPr>
        <p:txBody>
          <a:bodyPr wrap="none">
            <a:spAutoFit/>
          </a:bodyPr>
          <a:lstStyle/>
          <a:p>
            <a:r>
              <a:rPr lang="en-US" dirty="0">
                <a:solidFill>
                  <a:srgbClr val="FFFFFF"/>
                </a:solidFill>
                <a:latin typeface="+mj-lt"/>
              </a:rPr>
              <a:t>Time (months)</a:t>
            </a:r>
          </a:p>
        </p:txBody>
      </p:sp>
      <p:sp>
        <p:nvSpPr>
          <p:cNvPr id="21709" name="Text Box 206"/>
          <p:cNvSpPr txBox="1">
            <a:spLocks noChangeArrowheads="1"/>
          </p:cNvSpPr>
          <p:nvPr/>
        </p:nvSpPr>
        <p:spPr bwMode="auto">
          <a:xfrm>
            <a:off x="2003341" y="4747181"/>
            <a:ext cx="312906" cy="369332"/>
          </a:xfrm>
          <a:prstGeom prst="rect">
            <a:avLst/>
          </a:prstGeom>
          <a:noFill/>
          <a:ln w="28575">
            <a:noFill/>
            <a:miter lim="800000"/>
            <a:headEnd/>
            <a:tailEnd/>
          </a:ln>
        </p:spPr>
        <p:txBody>
          <a:bodyPr wrap="none">
            <a:spAutoFit/>
          </a:bodyPr>
          <a:lstStyle/>
          <a:p>
            <a:r>
              <a:rPr lang="en-US" b="0" dirty="0">
                <a:solidFill>
                  <a:srgbClr val="FFFFFF"/>
                </a:solidFill>
                <a:latin typeface="+mj-lt"/>
              </a:rPr>
              <a:t>0</a:t>
            </a:r>
          </a:p>
        </p:txBody>
      </p:sp>
      <p:sp>
        <p:nvSpPr>
          <p:cNvPr id="21710" name="Text Box 207"/>
          <p:cNvSpPr txBox="1">
            <a:spLocks noChangeArrowheads="1"/>
          </p:cNvSpPr>
          <p:nvPr/>
        </p:nvSpPr>
        <p:spPr bwMode="auto">
          <a:xfrm>
            <a:off x="1905089" y="3831193"/>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25</a:t>
            </a:r>
          </a:p>
        </p:txBody>
      </p:sp>
      <p:sp>
        <p:nvSpPr>
          <p:cNvPr id="21711" name="Text Box 208"/>
          <p:cNvSpPr txBox="1">
            <a:spLocks noChangeArrowheads="1"/>
          </p:cNvSpPr>
          <p:nvPr/>
        </p:nvSpPr>
        <p:spPr bwMode="auto">
          <a:xfrm>
            <a:off x="1938427" y="2916793"/>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50</a:t>
            </a:r>
          </a:p>
        </p:txBody>
      </p:sp>
      <p:sp>
        <p:nvSpPr>
          <p:cNvPr id="21712" name="Text Box 209"/>
          <p:cNvSpPr txBox="1">
            <a:spLocks noChangeArrowheads="1"/>
          </p:cNvSpPr>
          <p:nvPr/>
        </p:nvSpPr>
        <p:spPr bwMode="auto">
          <a:xfrm>
            <a:off x="1927314" y="2013506"/>
            <a:ext cx="441146" cy="369332"/>
          </a:xfrm>
          <a:prstGeom prst="rect">
            <a:avLst/>
          </a:prstGeom>
          <a:noFill/>
          <a:ln w="28575">
            <a:noFill/>
            <a:miter lim="800000"/>
            <a:headEnd/>
            <a:tailEnd/>
          </a:ln>
        </p:spPr>
        <p:txBody>
          <a:bodyPr wrap="none">
            <a:spAutoFit/>
          </a:bodyPr>
          <a:lstStyle/>
          <a:p>
            <a:r>
              <a:rPr lang="en-US" b="0" dirty="0">
                <a:solidFill>
                  <a:srgbClr val="FFFFFF"/>
                </a:solidFill>
                <a:latin typeface="+mj-lt"/>
              </a:rPr>
              <a:t>75</a:t>
            </a:r>
          </a:p>
        </p:txBody>
      </p:sp>
      <p:sp>
        <p:nvSpPr>
          <p:cNvPr id="21713" name="Text Box 210"/>
          <p:cNvSpPr txBox="1">
            <a:spLocks noChangeArrowheads="1"/>
          </p:cNvSpPr>
          <p:nvPr/>
        </p:nvSpPr>
        <p:spPr bwMode="auto">
          <a:xfrm>
            <a:off x="1819538" y="1122918"/>
            <a:ext cx="569387" cy="369332"/>
          </a:xfrm>
          <a:prstGeom prst="rect">
            <a:avLst/>
          </a:prstGeom>
          <a:noFill/>
          <a:ln w="28575">
            <a:noFill/>
            <a:miter lim="800000"/>
            <a:headEnd/>
            <a:tailEnd/>
          </a:ln>
        </p:spPr>
        <p:txBody>
          <a:bodyPr wrap="none">
            <a:spAutoFit/>
          </a:bodyPr>
          <a:lstStyle/>
          <a:p>
            <a:r>
              <a:rPr lang="en-US" b="0" dirty="0">
                <a:solidFill>
                  <a:srgbClr val="FFFFFF"/>
                </a:solidFill>
                <a:latin typeface="+mj-lt"/>
              </a:rPr>
              <a:t>100</a:t>
            </a:r>
          </a:p>
        </p:txBody>
      </p:sp>
      <p:sp>
        <p:nvSpPr>
          <p:cNvPr id="21714" name="Text Box 211"/>
          <p:cNvSpPr txBox="1">
            <a:spLocks noChangeArrowheads="1"/>
          </p:cNvSpPr>
          <p:nvPr/>
        </p:nvSpPr>
        <p:spPr bwMode="auto">
          <a:xfrm rot="-5400000">
            <a:off x="1010942" y="2908339"/>
            <a:ext cx="1505540" cy="369332"/>
          </a:xfrm>
          <a:prstGeom prst="rect">
            <a:avLst/>
          </a:prstGeom>
          <a:noFill/>
          <a:ln w="28575">
            <a:noFill/>
            <a:miter lim="800000"/>
            <a:headEnd/>
            <a:tailEnd/>
          </a:ln>
        </p:spPr>
        <p:txBody>
          <a:bodyPr wrap="none">
            <a:spAutoFit/>
          </a:bodyPr>
          <a:lstStyle/>
          <a:p>
            <a:r>
              <a:rPr lang="en-US" dirty="0" smtClean="0">
                <a:solidFill>
                  <a:srgbClr val="FFFFFF"/>
                </a:solidFill>
                <a:latin typeface="+mj-lt"/>
              </a:rPr>
              <a:t>Survival </a:t>
            </a:r>
            <a:r>
              <a:rPr lang="en-US" dirty="0">
                <a:solidFill>
                  <a:srgbClr val="FFFFFF"/>
                </a:solidFill>
                <a:latin typeface="+mj-lt"/>
              </a:rPr>
              <a:t>(%)</a:t>
            </a:r>
          </a:p>
        </p:txBody>
      </p:sp>
      <p:sp>
        <p:nvSpPr>
          <p:cNvPr id="21715" name="Text Box 212"/>
          <p:cNvSpPr txBox="1">
            <a:spLocks noChangeArrowheads="1"/>
          </p:cNvSpPr>
          <p:nvPr/>
        </p:nvSpPr>
        <p:spPr bwMode="auto">
          <a:xfrm>
            <a:off x="5286375" y="1497568"/>
            <a:ext cx="2432050" cy="366713"/>
          </a:xfrm>
          <a:prstGeom prst="rect">
            <a:avLst/>
          </a:prstGeom>
          <a:noFill/>
          <a:ln w="28575">
            <a:noFill/>
            <a:miter lim="800000"/>
            <a:headEnd/>
            <a:tailEnd/>
          </a:ln>
        </p:spPr>
        <p:txBody>
          <a:bodyPr wrap="none">
            <a:spAutoFit/>
          </a:bodyPr>
          <a:lstStyle/>
          <a:p>
            <a:r>
              <a:rPr lang="en-US" b="0" dirty="0">
                <a:solidFill>
                  <a:srgbClr val="FFFFFF"/>
                </a:solidFill>
                <a:latin typeface="+mj-lt"/>
              </a:rPr>
              <a:t>Stable/Improved DL</a:t>
            </a:r>
            <a:r>
              <a:rPr lang="en-US" b="0" baseline="-25000" dirty="0">
                <a:solidFill>
                  <a:srgbClr val="FFFFFF"/>
                </a:solidFill>
                <a:latin typeface="+mj-lt"/>
              </a:rPr>
              <a:t>CO</a:t>
            </a:r>
            <a:endParaRPr lang="en-US" b="0" dirty="0">
              <a:solidFill>
                <a:srgbClr val="FFFFFF"/>
              </a:solidFill>
              <a:latin typeface="+mj-lt"/>
            </a:endParaRPr>
          </a:p>
        </p:txBody>
      </p:sp>
      <p:sp>
        <p:nvSpPr>
          <p:cNvPr id="21716" name="Text Box 213"/>
          <p:cNvSpPr txBox="1">
            <a:spLocks noChangeArrowheads="1"/>
          </p:cNvSpPr>
          <p:nvPr/>
        </p:nvSpPr>
        <p:spPr bwMode="auto">
          <a:xfrm>
            <a:off x="6282715" y="1835706"/>
            <a:ext cx="1295035" cy="338554"/>
          </a:xfrm>
          <a:prstGeom prst="rect">
            <a:avLst/>
          </a:prstGeom>
          <a:noFill/>
          <a:ln w="28575">
            <a:noFill/>
            <a:miter lim="800000"/>
            <a:headEnd/>
            <a:tailEnd/>
          </a:ln>
        </p:spPr>
        <p:txBody>
          <a:bodyPr wrap="none">
            <a:spAutoFit/>
          </a:bodyPr>
          <a:lstStyle/>
          <a:p>
            <a:r>
              <a:rPr lang="en-US" sz="1600" b="0" dirty="0">
                <a:solidFill>
                  <a:srgbClr val="FFFFFF"/>
                </a:solidFill>
                <a:latin typeface="+mj-lt"/>
              </a:rPr>
              <a:t>UIP (</a:t>
            </a:r>
            <a:r>
              <a:rPr lang="en-US" sz="1600" b="0" dirty="0" smtClean="0">
                <a:solidFill>
                  <a:srgbClr val="FFFFFF"/>
                </a:solidFill>
                <a:latin typeface="+mj-lt"/>
              </a:rPr>
              <a:t>n = 21</a:t>
            </a:r>
            <a:r>
              <a:rPr lang="en-US" sz="1600" b="0" dirty="0">
                <a:solidFill>
                  <a:srgbClr val="FFFFFF"/>
                </a:solidFill>
                <a:latin typeface="+mj-lt"/>
              </a:rPr>
              <a:t>)</a:t>
            </a:r>
          </a:p>
        </p:txBody>
      </p:sp>
      <p:sp>
        <p:nvSpPr>
          <p:cNvPr id="21717" name="Text Box 214"/>
          <p:cNvSpPr txBox="1">
            <a:spLocks noChangeArrowheads="1"/>
          </p:cNvSpPr>
          <p:nvPr/>
        </p:nvSpPr>
        <p:spPr bwMode="auto">
          <a:xfrm>
            <a:off x="5581040" y="4262993"/>
            <a:ext cx="1295035" cy="338554"/>
          </a:xfrm>
          <a:prstGeom prst="rect">
            <a:avLst/>
          </a:prstGeom>
          <a:noFill/>
          <a:ln w="28575">
            <a:noFill/>
            <a:miter lim="800000"/>
            <a:headEnd/>
            <a:tailEnd/>
          </a:ln>
        </p:spPr>
        <p:txBody>
          <a:bodyPr wrap="none">
            <a:spAutoFit/>
          </a:bodyPr>
          <a:lstStyle/>
          <a:p>
            <a:r>
              <a:rPr lang="en-US" sz="1600" b="0" dirty="0">
                <a:solidFill>
                  <a:srgbClr val="FFFFFF"/>
                </a:solidFill>
                <a:latin typeface="+mj-lt"/>
              </a:rPr>
              <a:t>UIP (</a:t>
            </a:r>
            <a:r>
              <a:rPr lang="en-US" sz="1600" b="0" dirty="0" smtClean="0">
                <a:solidFill>
                  <a:srgbClr val="FFFFFF"/>
                </a:solidFill>
                <a:latin typeface="+mj-lt"/>
              </a:rPr>
              <a:t>n = 20</a:t>
            </a:r>
            <a:r>
              <a:rPr lang="en-US" sz="1600" b="0" dirty="0">
                <a:solidFill>
                  <a:srgbClr val="FFFFFF"/>
                </a:solidFill>
                <a:latin typeface="+mj-lt"/>
              </a:rPr>
              <a:t>)</a:t>
            </a:r>
          </a:p>
        </p:txBody>
      </p:sp>
      <p:sp>
        <p:nvSpPr>
          <p:cNvPr id="21718" name="Text Box 215"/>
          <p:cNvSpPr txBox="1">
            <a:spLocks noChangeArrowheads="1"/>
          </p:cNvSpPr>
          <p:nvPr/>
        </p:nvSpPr>
        <p:spPr bwMode="auto">
          <a:xfrm>
            <a:off x="5582519" y="4478893"/>
            <a:ext cx="1317477" cy="338554"/>
          </a:xfrm>
          <a:prstGeom prst="rect">
            <a:avLst/>
          </a:prstGeom>
          <a:noFill/>
          <a:ln w="28575">
            <a:noFill/>
            <a:miter lim="800000"/>
            <a:headEnd/>
            <a:tailEnd/>
          </a:ln>
        </p:spPr>
        <p:txBody>
          <a:bodyPr wrap="none">
            <a:spAutoFit/>
          </a:bodyPr>
          <a:lstStyle/>
          <a:p>
            <a:r>
              <a:rPr lang="en-US" sz="1600" b="0" dirty="0">
                <a:solidFill>
                  <a:srgbClr val="FFFFFF"/>
                </a:solidFill>
                <a:latin typeface="+mj-lt"/>
              </a:rPr>
              <a:t>NSIP (</a:t>
            </a:r>
            <a:r>
              <a:rPr lang="en-US" sz="1600" b="0" dirty="0" smtClean="0">
                <a:solidFill>
                  <a:srgbClr val="FFFFFF"/>
                </a:solidFill>
                <a:latin typeface="+mj-lt"/>
              </a:rPr>
              <a:t>n = 8</a:t>
            </a:r>
            <a:r>
              <a:rPr lang="en-US" sz="1600" b="0" dirty="0">
                <a:solidFill>
                  <a:srgbClr val="FFFFFF"/>
                </a:solidFill>
                <a:latin typeface="+mj-lt"/>
              </a:rPr>
              <a:t>)</a:t>
            </a:r>
          </a:p>
        </p:txBody>
      </p:sp>
      <p:sp>
        <p:nvSpPr>
          <p:cNvPr id="21719" name="Text Box 216"/>
          <p:cNvSpPr txBox="1">
            <a:spLocks noChangeArrowheads="1"/>
          </p:cNvSpPr>
          <p:nvPr/>
        </p:nvSpPr>
        <p:spPr bwMode="auto">
          <a:xfrm>
            <a:off x="6289994" y="2030968"/>
            <a:ext cx="1431289" cy="338554"/>
          </a:xfrm>
          <a:prstGeom prst="rect">
            <a:avLst/>
          </a:prstGeom>
          <a:noFill/>
          <a:ln w="28575">
            <a:noFill/>
            <a:miter lim="800000"/>
            <a:headEnd/>
            <a:tailEnd/>
          </a:ln>
        </p:spPr>
        <p:txBody>
          <a:bodyPr wrap="none">
            <a:spAutoFit/>
          </a:bodyPr>
          <a:lstStyle/>
          <a:p>
            <a:r>
              <a:rPr lang="en-US" sz="1600" b="0" dirty="0">
                <a:solidFill>
                  <a:srgbClr val="FFFFFF"/>
                </a:solidFill>
                <a:latin typeface="+mj-lt"/>
              </a:rPr>
              <a:t>NSIP (</a:t>
            </a:r>
            <a:r>
              <a:rPr lang="en-US" sz="1600" b="0" dirty="0" smtClean="0">
                <a:solidFill>
                  <a:srgbClr val="FFFFFF"/>
                </a:solidFill>
                <a:latin typeface="+mj-lt"/>
              </a:rPr>
              <a:t>n = 23</a:t>
            </a:r>
            <a:r>
              <a:rPr lang="en-US" sz="1600" b="0" dirty="0">
                <a:solidFill>
                  <a:srgbClr val="FFFFFF"/>
                </a:solidFill>
                <a:latin typeface="+mj-lt"/>
              </a:rPr>
              <a:t>)</a:t>
            </a:r>
          </a:p>
        </p:txBody>
      </p:sp>
      <p:sp>
        <p:nvSpPr>
          <p:cNvPr id="21720" name="Text Box 217"/>
          <p:cNvSpPr txBox="1">
            <a:spLocks noChangeArrowheads="1"/>
          </p:cNvSpPr>
          <p:nvPr/>
        </p:nvSpPr>
        <p:spPr bwMode="auto">
          <a:xfrm>
            <a:off x="5068888" y="3918506"/>
            <a:ext cx="1771650" cy="366712"/>
          </a:xfrm>
          <a:prstGeom prst="rect">
            <a:avLst/>
          </a:prstGeom>
          <a:noFill/>
          <a:ln w="28575">
            <a:noFill/>
            <a:miter lim="800000"/>
            <a:headEnd/>
            <a:tailEnd/>
          </a:ln>
        </p:spPr>
        <p:txBody>
          <a:bodyPr wrap="none">
            <a:spAutoFit/>
          </a:bodyPr>
          <a:lstStyle/>
          <a:p>
            <a:r>
              <a:rPr lang="en-US" b="0" dirty="0">
                <a:solidFill>
                  <a:srgbClr val="FFFFFF"/>
                </a:solidFill>
                <a:latin typeface="+mj-lt"/>
              </a:rPr>
              <a:t>Decline in DL</a:t>
            </a:r>
            <a:r>
              <a:rPr lang="en-US" b="0" baseline="-25000" dirty="0">
                <a:solidFill>
                  <a:srgbClr val="FFFFFF"/>
                </a:solidFill>
                <a:latin typeface="+mj-lt"/>
              </a:rPr>
              <a:t>CO</a:t>
            </a:r>
            <a:endParaRPr lang="en-US" b="0" dirty="0">
              <a:solidFill>
                <a:srgbClr val="FFFFFF"/>
              </a:solidFill>
              <a:latin typeface="+mj-lt"/>
            </a:endParaRPr>
          </a:p>
        </p:txBody>
      </p:sp>
    </p:spTree>
    <p:extLst>
      <p:ext uri="{BB962C8B-B14F-4D97-AF65-F5344CB8AC3E}">
        <p14:creationId xmlns:p14="http://schemas.microsoft.com/office/powerpoint/2010/main" val="2121526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ChangeArrowheads="1"/>
          </p:cNvSpPr>
          <p:nvPr>
            <p:ph type="title"/>
          </p:nvPr>
        </p:nvSpPr>
        <p:spPr>
          <a:xfrm>
            <a:off x="0" y="228600"/>
            <a:ext cx="9144000" cy="1143000"/>
          </a:xfrm>
        </p:spPr>
        <p:txBody>
          <a:bodyPr/>
          <a:lstStyle/>
          <a:p>
            <a:r>
              <a:rPr lang="en-US" sz="2800" b="1" dirty="0">
                <a:solidFill>
                  <a:srgbClr val="FFC000"/>
                </a:solidFill>
                <a:latin typeface="Arial" pitchFamily="34" charset="0"/>
                <a:cs typeface="Arial" pitchFamily="34" charset="0"/>
              </a:rPr>
              <a:t>Prognostic </a:t>
            </a:r>
            <a:r>
              <a:rPr lang="en-US" sz="2800" b="1" dirty="0" smtClean="0">
                <a:solidFill>
                  <a:srgbClr val="FFC000"/>
                </a:solidFill>
                <a:latin typeface="Arial" pitchFamily="34" charset="0"/>
                <a:cs typeface="Arial" pitchFamily="34" charset="0"/>
              </a:rPr>
              <a:t>Indicators: Baseline </a:t>
            </a:r>
            <a:r>
              <a:rPr lang="en-US" sz="2800" b="1" dirty="0">
                <a:solidFill>
                  <a:srgbClr val="FFC000"/>
                </a:solidFill>
                <a:latin typeface="Arial" pitchFamily="34" charset="0"/>
                <a:cs typeface="Arial" pitchFamily="34" charset="0"/>
              </a:rPr>
              <a:t>DL</a:t>
            </a:r>
            <a:r>
              <a:rPr lang="en-US" sz="2800" b="1" baseline="-25000" dirty="0">
                <a:solidFill>
                  <a:srgbClr val="FFC000"/>
                </a:solidFill>
                <a:latin typeface="Arial" pitchFamily="34" charset="0"/>
                <a:cs typeface="Arial" pitchFamily="34" charset="0"/>
              </a:rPr>
              <a:t>CO</a:t>
            </a:r>
            <a:r>
              <a:rPr lang="en-US" sz="2800" b="1" dirty="0">
                <a:solidFill>
                  <a:srgbClr val="FFC000"/>
                </a:solidFill>
                <a:latin typeface="Arial" pitchFamily="34" charset="0"/>
                <a:cs typeface="Arial" pitchFamily="34" charset="0"/>
              </a:rPr>
              <a:t> and Change in FVC Are Associated With a Poor Prognosis</a:t>
            </a:r>
          </a:p>
        </p:txBody>
      </p:sp>
      <p:sp>
        <p:nvSpPr>
          <p:cNvPr id="1118211" name="Text Box 3"/>
          <p:cNvSpPr txBox="1">
            <a:spLocks noChangeArrowheads="1"/>
          </p:cNvSpPr>
          <p:nvPr/>
        </p:nvSpPr>
        <p:spPr bwMode="auto">
          <a:xfrm>
            <a:off x="20638" y="59436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eaLnBrk="1" hangingPunct="1"/>
            <a:r>
              <a:rPr lang="en-US" sz="1400" b="0" dirty="0">
                <a:solidFill>
                  <a:schemeClr val="tx1"/>
                </a:solidFill>
                <a:latin typeface="Arial" pitchFamily="34" charset="0"/>
                <a:cs typeface="Arial" pitchFamily="34" charset="0"/>
              </a:rPr>
              <a:t>Jegal Y, et al. </a:t>
            </a:r>
            <a:r>
              <a:rPr lang="en-US" sz="1400" b="0" i="1" dirty="0">
                <a:solidFill>
                  <a:schemeClr val="tx1"/>
                </a:solidFill>
                <a:latin typeface="Arial" pitchFamily="34" charset="0"/>
                <a:cs typeface="Arial" pitchFamily="34" charset="0"/>
              </a:rPr>
              <a:t>Am J Respir Crit Care Med</a:t>
            </a:r>
            <a:r>
              <a:rPr lang="en-US" sz="1400" b="0" dirty="0">
                <a:solidFill>
                  <a:schemeClr val="tx1"/>
                </a:solidFill>
                <a:latin typeface="Arial" pitchFamily="34" charset="0"/>
                <a:cs typeface="Arial" pitchFamily="34" charset="0"/>
              </a:rPr>
              <a:t>. 2005;171:639-644.</a:t>
            </a:r>
          </a:p>
        </p:txBody>
      </p:sp>
      <p:graphicFrame>
        <p:nvGraphicFramePr>
          <p:cNvPr id="1118212" name="Group 4"/>
          <p:cNvGraphicFramePr>
            <a:graphicFrameLocks noGrp="1"/>
          </p:cNvGraphicFramePr>
          <p:nvPr>
            <p:ph idx="1"/>
            <p:extLst>
              <p:ext uri="{D42A27DB-BD31-4B8C-83A1-F6EECF244321}">
                <p14:modId xmlns:p14="http://schemas.microsoft.com/office/powerpoint/2010/main" val="1983821154"/>
              </p:ext>
            </p:extLst>
          </p:nvPr>
        </p:nvGraphicFramePr>
        <p:xfrm>
          <a:off x="685800" y="1587500"/>
          <a:ext cx="7772400" cy="4145915"/>
        </p:xfrm>
        <a:graphic>
          <a:graphicData uri="http://schemas.openxmlformats.org/drawingml/2006/table">
            <a:tbl>
              <a:tblPr/>
              <a:tblGrid>
                <a:gridCol w="3228975"/>
                <a:gridCol w="1285875"/>
                <a:gridCol w="1673225"/>
                <a:gridCol w="1584325"/>
              </a:tblGrid>
              <a:tr h="514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Hazard Ratio</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95% CI</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P</a:t>
                      </a:r>
                      <a:r>
                        <a:rPr kumimoji="0" lang="en-US" sz="2000" b="1" i="0" u="none" strike="noStrike" cap="none" normalizeH="0" baseline="0" dirty="0" smtClean="0">
                          <a:ln>
                            <a:noFill/>
                          </a:ln>
                          <a:solidFill>
                            <a:schemeClr val="tx1"/>
                          </a:solidFill>
                          <a:effectLst/>
                          <a:latin typeface="Arial" pitchFamily="34" charset="0"/>
                          <a:cs typeface="Arial" pitchFamily="34" charset="0"/>
                        </a:rPr>
                        <a:t>-Value</a:t>
                      </a:r>
                    </a:p>
                  </a:txBody>
                  <a:tcPr anchor="ctr" horzOverflow="overflow">
                    <a:lnL>
                      <a:noFill/>
                    </a:lnL>
                    <a:lnR cap="flat">
                      <a:noFill/>
                    </a:lnR>
                    <a:lnT cap="fla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Age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1.027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0.992–1.064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0.134</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Resting PaO</a:t>
                      </a:r>
                      <a:r>
                        <a:rPr kumimoji="0" lang="en-US" sz="2000" b="1" i="0" u="none" strike="noStrike" cap="none" normalizeH="0" baseline="-25000" dirty="0" smtClean="0">
                          <a:ln>
                            <a:noFill/>
                          </a:ln>
                          <a:solidFill>
                            <a:schemeClr val="tx1"/>
                          </a:solidFill>
                          <a:effectLst/>
                          <a:latin typeface="Arial" pitchFamily="34" charset="0"/>
                          <a:cs typeface="Arial" pitchFamily="34" charset="0"/>
                        </a:rPr>
                        <a:t>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0.995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0.961–1.031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0.798</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Initial FVC % predicted</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0.987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0.964–1.010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0.262</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Male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2.724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1.277–5.813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0.010</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Initial DL</a:t>
                      </a:r>
                      <a:r>
                        <a:rPr kumimoji="0" lang="en-US" sz="2000" b="1" i="0" u="none" strike="noStrike" cap="none" normalizeH="0" baseline="-25000" dirty="0" smtClean="0">
                          <a:ln>
                            <a:noFill/>
                          </a:ln>
                          <a:solidFill>
                            <a:schemeClr val="accent2"/>
                          </a:solidFill>
                          <a:effectLst/>
                          <a:latin typeface="Arial" pitchFamily="34" charset="0"/>
                          <a:cs typeface="Arial" pitchFamily="34" charset="0"/>
                        </a:rPr>
                        <a:t>CO</a:t>
                      </a:r>
                      <a:r>
                        <a:rPr kumimoji="0" lang="en-US" sz="2000" b="1" i="0" u="none" strike="noStrike" cap="none" normalizeH="0" baseline="0" dirty="0" smtClean="0">
                          <a:ln>
                            <a:noFill/>
                          </a:ln>
                          <a:solidFill>
                            <a:schemeClr val="accent2"/>
                          </a:solidFill>
                          <a:effectLst/>
                          <a:latin typeface="Arial" pitchFamily="34" charset="0"/>
                          <a:cs typeface="Arial" pitchFamily="34" charset="0"/>
                        </a:rPr>
                        <a:t> % predicted</a:t>
                      </a:r>
                      <a:endParaRPr kumimoji="0" lang="en-US" sz="2000" b="1" i="0" u="none" strike="noStrike" cap="none" normalizeH="0" baseline="-25000" dirty="0" smtClean="0">
                        <a:ln>
                          <a:noFill/>
                        </a:ln>
                        <a:solidFill>
                          <a:schemeClr val="accent2"/>
                        </a:solidFill>
                        <a:effectLst/>
                        <a:latin typeface="Arial" pitchFamily="34" charset="0"/>
                        <a:cs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0.972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0.949–0.996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0.022</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6-month change in FVC</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0.925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0.893–0.958</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pitchFamily="34" charset="0"/>
                          <a:cs typeface="Arial" pitchFamily="34" charset="0"/>
                        </a:rPr>
                        <a:t>  &lt; 0.001</a:t>
                      </a:r>
                    </a:p>
                  </a:txBody>
                  <a:tcPr anchor="ctr" horzOverflow="overflow">
                    <a:lnL>
                      <a:noFill/>
                    </a:lnL>
                    <a:lnR cap="flat">
                      <a:noFill/>
                    </a:lnR>
                    <a:lnT>
                      <a:noFill/>
                    </a:lnT>
                    <a:lnB>
                      <a:noFill/>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NSIP diagnosis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0.854</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0.349–2.093</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0.730</a:t>
                      </a:r>
                    </a:p>
                  </a:txBody>
                  <a:tcPr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721724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3"/>
          <p:cNvSpPr>
            <a:spLocks noGrp="1" noChangeArrowheads="1"/>
          </p:cNvSpPr>
          <p:nvPr>
            <p:ph type="title"/>
          </p:nvPr>
        </p:nvSpPr>
        <p:spPr>
          <a:xfrm>
            <a:off x="0" y="304800"/>
            <a:ext cx="9144000" cy="1143000"/>
          </a:xfrm>
        </p:spPr>
        <p:txBody>
          <a:bodyPr/>
          <a:lstStyle/>
          <a:p>
            <a:r>
              <a:rPr lang="en-US" sz="3200" b="1" dirty="0">
                <a:solidFill>
                  <a:srgbClr val="FFC000"/>
                </a:solidFill>
                <a:latin typeface="+mj-lt"/>
              </a:rPr>
              <a:t>Prognosis by </a:t>
            </a:r>
            <a:r>
              <a:rPr lang="en-US" sz="3200" b="1" dirty="0" smtClean="0">
                <a:solidFill>
                  <a:srgbClr val="FFC000"/>
                </a:solidFill>
                <a:latin typeface="+mj-lt"/>
              </a:rPr>
              <a:t>Change </a:t>
            </a:r>
            <a:r>
              <a:rPr lang="en-US" sz="3200" b="1" dirty="0">
                <a:solidFill>
                  <a:srgbClr val="FFC000"/>
                </a:solidFill>
                <a:latin typeface="+mj-lt"/>
              </a:rPr>
              <a:t>in PFT or CPI</a:t>
            </a:r>
            <a:br>
              <a:rPr lang="en-US" sz="3200" b="1" dirty="0">
                <a:solidFill>
                  <a:srgbClr val="FFC000"/>
                </a:solidFill>
                <a:latin typeface="+mj-lt"/>
              </a:rPr>
            </a:br>
            <a:r>
              <a:rPr lang="en-US" sz="3200" b="1" dirty="0" smtClean="0">
                <a:solidFill>
                  <a:srgbClr val="FFC000"/>
                </a:solidFill>
                <a:latin typeface="+mj-lt"/>
              </a:rPr>
              <a:t>Moderate </a:t>
            </a:r>
            <a:r>
              <a:rPr lang="en-US" sz="3200" b="1" dirty="0">
                <a:solidFill>
                  <a:srgbClr val="FFC000"/>
                </a:solidFill>
                <a:latin typeface="+mj-lt"/>
              </a:rPr>
              <a:t>or </a:t>
            </a:r>
            <a:r>
              <a:rPr lang="en-US" sz="3200" b="1" dirty="0" smtClean="0">
                <a:solidFill>
                  <a:srgbClr val="FFC000"/>
                </a:solidFill>
                <a:latin typeface="+mj-lt"/>
              </a:rPr>
              <a:t>Severe </a:t>
            </a:r>
            <a:r>
              <a:rPr lang="en-US" sz="3200" b="1" dirty="0">
                <a:solidFill>
                  <a:srgbClr val="FFC000"/>
                </a:solidFill>
                <a:latin typeface="+mj-lt"/>
              </a:rPr>
              <a:t>Emphysema</a:t>
            </a:r>
          </a:p>
        </p:txBody>
      </p:sp>
      <p:graphicFrame>
        <p:nvGraphicFramePr>
          <p:cNvPr id="1269840" name="Group 80"/>
          <p:cNvGraphicFramePr>
            <a:graphicFrameLocks noGrp="1"/>
          </p:cNvGraphicFramePr>
          <p:nvPr>
            <p:ph idx="1"/>
            <p:extLst>
              <p:ext uri="{D42A27DB-BD31-4B8C-83A1-F6EECF244321}">
                <p14:modId xmlns:p14="http://schemas.microsoft.com/office/powerpoint/2010/main" val="2675694325"/>
              </p:ext>
            </p:extLst>
          </p:nvPr>
        </p:nvGraphicFramePr>
        <p:xfrm>
          <a:off x="152400" y="1729740"/>
          <a:ext cx="8686800" cy="3651885"/>
        </p:xfrm>
        <a:graphic>
          <a:graphicData uri="http://schemas.openxmlformats.org/drawingml/2006/table">
            <a:tbl>
              <a:tblPr>
                <a:tableStyleId>{284E427A-3D55-4303-BF80-6455036E1DE7}</a:tableStyleId>
              </a:tblPr>
              <a:tblGrid>
                <a:gridCol w="1699260"/>
                <a:gridCol w="1110615"/>
                <a:gridCol w="1176338"/>
                <a:gridCol w="1174750"/>
                <a:gridCol w="1174750"/>
                <a:gridCol w="1176337"/>
                <a:gridCol w="1174750"/>
              </a:tblGrid>
              <a:tr h="584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12 Month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All patients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(n = 144)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12 Month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No/Mild Emphy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(n = 86)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12 Month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Mod/Sev Emphy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(n = 32)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c hMerge="1">
                  <a:txBody>
                    <a:bodyPr/>
                    <a:lstStyle/>
                    <a:p>
                      <a:endParaRPr lang="en-US"/>
                    </a:p>
                  </a:txBody>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HR</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i="1" u="none" strike="noStrike" cap="none" normalizeH="0" baseline="0" dirty="0" smtClean="0">
                          <a:ln>
                            <a:noFill/>
                          </a:ln>
                          <a:effectLst/>
                        </a:rPr>
                        <a:t>P</a:t>
                      </a:r>
                      <a:r>
                        <a:rPr kumimoji="0" lang="en-US" sz="2000" u="none" strike="noStrike" cap="none" normalizeH="0" baseline="0" dirty="0" smtClean="0">
                          <a:ln>
                            <a:noFill/>
                          </a:ln>
                          <a:effectLst/>
                        </a:rPr>
                        <a:t>-value</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HR</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i="1" u="none" strike="noStrike" cap="none" normalizeH="0" baseline="0" dirty="0" smtClean="0">
                          <a:ln>
                            <a:noFill/>
                          </a:ln>
                          <a:effectLst/>
                        </a:rPr>
                        <a:t>P</a:t>
                      </a:r>
                      <a:r>
                        <a:rPr kumimoji="0" lang="en-US" sz="2000" u="none" strike="noStrike" cap="none" normalizeH="0" baseline="0" dirty="0" smtClean="0">
                          <a:ln>
                            <a:noFill/>
                          </a:ln>
                          <a:effectLst/>
                        </a:rPr>
                        <a:t>-value</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HR</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i="1" u="none" strike="noStrike" cap="none" normalizeH="0" baseline="0" dirty="0" smtClean="0">
                          <a:ln>
                            <a:noFill/>
                          </a:ln>
                          <a:effectLst/>
                        </a:rPr>
                        <a:t>P</a:t>
                      </a:r>
                      <a:r>
                        <a:rPr kumimoji="0" lang="en-US" sz="2000" u="none" strike="noStrike" cap="none" normalizeH="0" baseline="0" dirty="0" smtClean="0">
                          <a:ln>
                            <a:noFill/>
                          </a:ln>
                          <a:effectLst/>
                        </a:rPr>
                        <a:t>-value</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FEV</a:t>
                      </a:r>
                      <a:r>
                        <a:rPr kumimoji="0" lang="en-US" sz="2000" u="none" strike="noStrike" cap="none" normalizeH="0" baseline="-25000" dirty="0" smtClean="0">
                          <a:ln>
                            <a:noFill/>
                          </a:ln>
                          <a:effectLst/>
                        </a:rPr>
                        <a:t>1</a:t>
                      </a:r>
                      <a:r>
                        <a:rPr kumimoji="0" lang="en-US" sz="2000" u="none" strike="noStrike" cap="none" normalizeH="0" baseline="0" dirty="0" smtClean="0">
                          <a:ln>
                            <a:noFill/>
                          </a:ln>
                          <a:effectLst/>
                        </a:rPr>
                        <a:t> </a:t>
                      </a:r>
                      <a:r>
                        <a:rPr kumimoji="0" lang="en-US" sz="2000" u="none" strike="noStrike" cap="none" normalizeH="0" baseline="0" dirty="0" smtClean="0">
                          <a:ln>
                            <a:noFill/>
                          </a:ln>
                          <a:effectLst/>
                          <a:sym typeface="Symbol" pitchFamily="18" charset="2"/>
                        </a:rPr>
                        <a:t></a:t>
                      </a:r>
                      <a:r>
                        <a:rPr kumimoji="0" lang="en-US" sz="2000" u="none" strike="noStrike" cap="none" normalizeH="0" baseline="0" dirty="0" smtClean="0">
                          <a:ln>
                            <a:noFill/>
                          </a:ln>
                          <a:effectLst/>
                        </a:rPr>
                        <a:t> 10%</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0.002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0.012</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3.7</a:t>
                      </a:r>
                      <a:endParaRPr kumimoji="0" lang="en-US" sz="2000" b="0" i="0" u="none" strike="noStrike" cap="none" normalizeH="0" baseline="0" dirty="0" smtClean="0">
                        <a:ln>
                          <a:noFill/>
                        </a:ln>
                        <a:solidFill>
                          <a:schemeClr val="accent1"/>
                        </a:solidFill>
                        <a:effectLst/>
                        <a:latin typeface="Times New Roman" pitchFamily="18" charset="0"/>
                      </a:endParaRPr>
                    </a:p>
                  </a:txBody>
                  <a:tcPr horzOverflow="overflow">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0.046</a:t>
                      </a:r>
                      <a:endParaRPr kumimoji="0" lang="en-US" sz="2000" b="0" i="0" u="none" strike="noStrike" cap="none" normalizeH="0" baseline="0" dirty="0" smtClean="0">
                        <a:ln>
                          <a:noFill/>
                        </a:ln>
                        <a:solidFill>
                          <a:schemeClr val="accent1"/>
                        </a:solidFill>
                        <a:effectLst/>
                        <a:latin typeface="Times New Roman" pitchFamily="18" charset="0"/>
                      </a:endParaRPr>
                    </a:p>
                  </a:txBody>
                  <a:tcPr horzOverflow="overflow">
                    <a:solidFill>
                      <a:srgbClr val="FFFF00"/>
                    </a:solidFill>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FVC </a:t>
                      </a:r>
                      <a:r>
                        <a:rPr kumimoji="0" lang="en-US" sz="2000" u="none" strike="noStrike" cap="none" normalizeH="0" baseline="0" dirty="0" smtClean="0">
                          <a:ln>
                            <a:noFill/>
                          </a:ln>
                          <a:effectLst/>
                          <a:sym typeface="Symbol" pitchFamily="18" charset="2"/>
                        </a:rPr>
                        <a:t></a:t>
                      </a:r>
                      <a:r>
                        <a:rPr kumimoji="0" lang="en-US" sz="2000" u="none" strike="noStrike" cap="none" normalizeH="0" baseline="0" dirty="0" smtClean="0">
                          <a:ln>
                            <a:noFill/>
                          </a:ln>
                          <a:effectLst/>
                        </a:rPr>
                        <a:t>  10%</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&lt; 0.001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2.8</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0.005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0.154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DL</a:t>
                      </a:r>
                      <a:r>
                        <a:rPr kumimoji="0" lang="en-US" sz="2000" u="none" strike="noStrike" cap="none" normalizeH="0" baseline="-25000" dirty="0" smtClean="0">
                          <a:ln>
                            <a:noFill/>
                          </a:ln>
                          <a:effectLst/>
                        </a:rPr>
                        <a:t>CO</a:t>
                      </a:r>
                      <a:r>
                        <a:rPr kumimoji="0" lang="en-US" sz="2000" u="none" strike="noStrike" cap="none" normalizeH="0" baseline="0" dirty="0" smtClean="0">
                          <a:ln>
                            <a:noFill/>
                          </a:ln>
                          <a:effectLst/>
                        </a:rPr>
                        <a:t> </a:t>
                      </a:r>
                      <a:r>
                        <a:rPr kumimoji="0" lang="en-US" sz="2000" u="none" strike="noStrike" cap="none" normalizeH="0" baseline="0" dirty="0" smtClean="0">
                          <a:ln>
                            <a:noFill/>
                          </a:ln>
                          <a:effectLst/>
                          <a:sym typeface="Symbol" pitchFamily="18" charset="2"/>
                        </a:rPr>
                        <a:t></a:t>
                      </a:r>
                      <a:r>
                        <a:rPr kumimoji="0" lang="en-US" sz="2000" u="none" strike="noStrike" cap="none" normalizeH="0" baseline="0" dirty="0" smtClean="0">
                          <a:ln>
                            <a:noFill/>
                          </a:ln>
                          <a:effectLst/>
                        </a:rPr>
                        <a:t> 15%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&lt; 0.001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2.9</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0.003</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0.174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r>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CPI </a:t>
                      </a:r>
                      <a:r>
                        <a:rPr kumimoji="0" lang="en-US" sz="2000" u="none" strike="noStrike" cap="none" normalizeH="0" baseline="0" dirty="0" smtClean="0">
                          <a:ln>
                            <a:noFill/>
                          </a:ln>
                          <a:effectLst/>
                          <a:sym typeface="Symbol" pitchFamily="18" charset="2"/>
                        </a:rPr>
                        <a:t> </a:t>
                      </a:r>
                      <a:r>
                        <a:rPr kumimoji="0" lang="en-US" sz="2000" u="none" strike="noStrike" cap="none" normalizeH="0" baseline="0" dirty="0" smtClean="0">
                          <a:ln>
                            <a:noFill/>
                          </a:ln>
                          <a:effectLst/>
                        </a:rPr>
                        <a:t>5 units</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0.004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3.6</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0.001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2.4</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0.135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solidFill>
                      <a:schemeClr val="accent2">
                        <a:lumMod val="40000"/>
                        <a:lumOff val="60000"/>
                      </a:schemeClr>
                    </a:solidFill>
                  </a:tcPr>
                </a:tc>
              </a:tr>
            </a:tbl>
          </a:graphicData>
        </a:graphic>
      </p:graphicFrame>
      <p:sp>
        <p:nvSpPr>
          <p:cNvPr id="1269806" name="Text Box 46"/>
          <p:cNvSpPr txBox="1">
            <a:spLocks noChangeArrowheads="1"/>
          </p:cNvSpPr>
          <p:nvPr/>
        </p:nvSpPr>
        <p:spPr bwMode="auto">
          <a:xfrm>
            <a:off x="685800" y="5549927"/>
            <a:ext cx="7550721" cy="400110"/>
          </a:xfrm>
          <a:prstGeom prst="rect">
            <a:avLst/>
          </a:prstGeom>
          <a:noFill/>
          <a:ln w="9525" algn="ctr">
            <a:noFill/>
            <a:miter lim="800000"/>
            <a:headEnd/>
            <a:tailEnd/>
          </a:ln>
          <a:effectLst/>
        </p:spPr>
        <p:txBody>
          <a:bodyPr wrap="none">
            <a:spAutoFit/>
            <a:flatTx/>
          </a:bodyPr>
          <a:lstStyle/>
          <a:p>
            <a:r>
              <a:rPr lang="en-US" sz="2000" b="0" dirty="0">
                <a:solidFill>
                  <a:srgbClr val="00CC99">
                    <a:lumMod val="60000"/>
                    <a:lumOff val="40000"/>
                  </a:srgbClr>
                </a:solidFill>
                <a:latin typeface="+mj-lt"/>
              </a:rPr>
              <a:t>Cox models adjusted for age, gender, smoking and baseline PFT</a:t>
            </a:r>
          </a:p>
        </p:txBody>
      </p:sp>
      <p:sp>
        <p:nvSpPr>
          <p:cNvPr id="6" name="Text Box 2"/>
          <p:cNvSpPr txBox="1">
            <a:spLocks noChangeArrowheads="1"/>
          </p:cNvSpPr>
          <p:nvPr/>
        </p:nvSpPr>
        <p:spPr bwMode="auto">
          <a:xfrm>
            <a:off x="0" y="5950037"/>
            <a:ext cx="4104842" cy="307777"/>
          </a:xfrm>
          <a:prstGeom prst="rect">
            <a:avLst/>
          </a:prstGeom>
          <a:noFill/>
          <a:ln w="9525" algn="ctr">
            <a:noFill/>
            <a:miter lim="800000"/>
            <a:headEnd/>
            <a:tailEnd/>
          </a:ln>
          <a:effectLst/>
        </p:spPr>
        <p:txBody>
          <a:bodyPr wrap="none">
            <a:spAutoFit/>
            <a:flatTx/>
          </a:bodyPr>
          <a:lstStyle/>
          <a:p>
            <a:r>
              <a:rPr lang="en-US" sz="1400" b="0" dirty="0" smtClean="0">
                <a:solidFill>
                  <a:srgbClr val="FFFFFF"/>
                </a:solidFill>
                <a:latin typeface="+mj-lt"/>
              </a:rPr>
              <a:t>Schmidt SL, et al. </a:t>
            </a:r>
            <a:r>
              <a:rPr lang="en-US" sz="1400" b="0" i="1" dirty="0" smtClean="0">
                <a:solidFill>
                  <a:srgbClr val="FFFFFF"/>
                </a:solidFill>
                <a:latin typeface="+mj-lt"/>
              </a:rPr>
              <a:t>Eur Respir J. </a:t>
            </a:r>
            <a:r>
              <a:rPr lang="en-US" sz="1400" b="0" dirty="0" smtClean="0">
                <a:solidFill>
                  <a:srgbClr val="FFFFFF"/>
                </a:solidFill>
                <a:latin typeface="+mj-lt"/>
              </a:rPr>
              <a:t>2011;38:176-183.</a:t>
            </a:r>
            <a:endParaRPr lang="en-US" sz="1400" b="0" dirty="0">
              <a:solidFill>
                <a:srgbClr val="FFFFFF"/>
              </a:solidFill>
              <a:latin typeface="+mj-lt"/>
            </a:endParaRPr>
          </a:p>
        </p:txBody>
      </p:sp>
    </p:spTree>
    <p:extLst>
      <p:ext uri="{BB962C8B-B14F-4D97-AF65-F5344CB8AC3E}">
        <p14:creationId xmlns:p14="http://schemas.microsoft.com/office/powerpoint/2010/main" val="206214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76200"/>
            <a:ext cx="9144000" cy="1143000"/>
          </a:xfrm>
        </p:spPr>
        <p:txBody>
          <a:bodyPr/>
          <a:lstStyle/>
          <a:p>
            <a:r>
              <a:rPr lang="en-US" sz="3600" b="1" dirty="0" smtClean="0">
                <a:solidFill>
                  <a:srgbClr val="FFC000"/>
                </a:solidFill>
                <a:latin typeface="Arial" pitchFamily="34" charset="0"/>
                <a:ea typeface="ＭＳ Ｐゴシック" pitchFamily="34" charset="-128"/>
                <a:cs typeface="Arial" pitchFamily="34" charset="0"/>
              </a:rPr>
              <a:t>Learning Objectives</a:t>
            </a:r>
          </a:p>
        </p:txBody>
      </p:sp>
      <p:sp>
        <p:nvSpPr>
          <p:cNvPr id="5" name="Content Placeholder 2"/>
          <p:cNvSpPr>
            <a:spLocks noGrp="1"/>
          </p:cNvSpPr>
          <p:nvPr>
            <p:ph idx="1"/>
          </p:nvPr>
        </p:nvSpPr>
        <p:spPr>
          <a:xfrm>
            <a:off x="457200" y="1304925"/>
            <a:ext cx="8229600" cy="4525962"/>
          </a:xfrm>
        </p:spPr>
        <p:txBody>
          <a:bodyPr>
            <a:noAutofit/>
          </a:bodyPr>
          <a:lstStyle/>
          <a:p>
            <a:pPr>
              <a:spcBef>
                <a:spcPts val="600"/>
              </a:spcBef>
              <a:defRPr/>
            </a:pPr>
            <a:r>
              <a:rPr lang="en-US" sz="2800" dirty="0" smtClean="0">
                <a:solidFill>
                  <a:schemeClr val="tx2"/>
                </a:solidFill>
                <a:latin typeface="Arial" pitchFamily="34" charset="0"/>
                <a:cs typeface="Arial" pitchFamily="34" charset="0"/>
              </a:rPr>
              <a:t>Explain the epidemiology of IPF and the importance of accurate and early diagnosis</a:t>
            </a:r>
          </a:p>
          <a:p>
            <a:pPr>
              <a:spcBef>
                <a:spcPts val="600"/>
              </a:spcBef>
              <a:defRPr/>
            </a:pPr>
            <a:r>
              <a:rPr lang="en-US" sz="2800" dirty="0" smtClean="0">
                <a:solidFill>
                  <a:schemeClr val="tx2"/>
                </a:solidFill>
                <a:latin typeface="Arial" pitchFamily="34" charset="0"/>
                <a:cs typeface="Arial" pitchFamily="34" charset="0"/>
              </a:rPr>
              <a:t>Indicate how to accurately diagnose IPF in conjunction with a multidisciplinary team</a:t>
            </a:r>
            <a:endParaRPr lang="en-US" sz="2800" dirty="0">
              <a:solidFill>
                <a:schemeClr val="tx2"/>
              </a:solidFill>
              <a:latin typeface="Arial" pitchFamily="34" charset="0"/>
              <a:cs typeface="Arial" pitchFamily="34" charset="0"/>
            </a:endParaRPr>
          </a:p>
          <a:p>
            <a:pPr marL="0" indent="0">
              <a:buFontTx/>
              <a:buNone/>
              <a:defRPr/>
            </a:pPr>
            <a:endParaRPr lang="en-US"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570796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52400"/>
            <a:ext cx="8610600" cy="1077218"/>
          </a:xfrm>
          <a:prstGeom prst="rect">
            <a:avLst/>
          </a:prstGeom>
          <a:noFill/>
          <a:ln w="9525">
            <a:noFill/>
            <a:miter lim="800000"/>
            <a:headEnd/>
            <a:tailEnd/>
          </a:ln>
        </p:spPr>
        <p:txBody>
          <a:bodyPr>
            <a:spAutoFit/>
          </a:bodyPr>
          <a:lstStyle/>
          <a:p>
            <a:pPr eaLnBrk="1" hangingPunct="1">
              <a:spcBef>
                <a:spcPts val="0"/>
              </a:spcBef>
            </a:pPr>
            <a:r>
              <a:rPr lang="en-US" sz="3200" dirty="0">
                <a:solidFill>
                  <a:srgbClr val="FFC000"/>
                </a:solidFill>
                <a:latin typeface="+mj-lt"/>
              </a:rPr>
              <a:t>Baseline Desaturation on 6MWT </a:t>
            </a:r>
            <a:endParaRPr lang="en-US" sz="3200" dirty="0" smtClean="0">
              <a:solidFill>
                <a:srgbClr val="FFC000"/>
              </a:solidFill>
              <a:latin typeface="+mj-lt"/>
            </a:endParaRPr>
          </a:p>
          <a:p>
            <a:pPr eaLnBrk="1" hangingPunct="1">
              <a:spcBef>
                <a:spcPts val="0"/>
              </a:spcBef>
            </a:pPr>
            <a:r>
              <a:rPr lang="en-US" sz="3200" dirty="0" smtClean="0">
                <a:solidFill>
                  <a:srgbClr val="FFC000"/>
                </a:solidFill>
                <a:latin typeface="+mj-lt"/>
              </a:rPr>
              <a:t>Predicts </a:t>
            </a:r>
            <a:r>
              <a:rPr lang="en-US" sz="3200" dirty="0">
                <a:solidFill>
                  <a:srgbClr val="FFC000"/>
                </a:solidFill>
                <a:latin typeface="+mj-lt"/>
              </a:rPr>
              <a:t>Decreased Survival in IPF</a:t>
            </a:r>
          </a:p>
        </p:txBody>
      </p:sp>
      <p:sp>
        <p:nvSpPr>
          <p:cNvPr id="32771" name="Rectangle 3"/>
          <p:cNvSpPr>
            <a:spLocks noChangeArrowheads="1"/>
          </p:cNvSpPr>
          <p:nvPr/>
        </p:nvSpPr>
        <p:spPr bwMode="auto">
          <a:xfrm>
            <a:off x="0" y="5943600"/>
            <a:ext cx="6400800" cy="304800"/>
          </a:xfrm>
          <a:prstGeom prst="rect">
            <a:avLst/>
          </a:prstGeom>
          <a:noFill/>
          <a:ln w="9525">
            <a:noFill/>
            <a:miter lim="800000"/>
            <a:headEnd/>
            <a:tailEnd/>
          </a:ln>
        </p:spPr>
        <p:txBody>
          <a:bodyPr/>
          <a:lstStyle/>
          <a:p>
            <a:pPr marL="342900" indent="-342900" algn="l">
              <a:buClr>
                <a:srgbClr val="FF3300"/>
              </a:buClr>
              <a:buSzPct val="125000"/>
              <a:buFont typeface="Symbol" pitchFamily="18" charset="2"/>
              <a:buNone/>
            </a:pPr>
            <a:r>
              <a:rPr lang="en-US" sz="1400" b="0" dirty="0">
                <a:solidFill>
                  <a:srgbClr val="FFFFFF"/>
                </a:solidFill>
                <a:latin typeface="+mj-lt"/>
              </a:rPr>
              <a:t>Lama VN, et al. </a:t>
            </a:r>
            <a:r>
              <a:rPr lang="en-US" sz="1400" b="0" i="1" dirty="0">
                <a:solidFill>
                  <a:srgbClr val="FFFFFF"/>
                </a:solidFill>
                <a:latin typeface="+mj-lt"/>
              </a:rPr>
              <a:t>Am J Respir Crit Care Med</a:t>
            </a:r>
            <a:r>
              <a:rPr lang="en-US" sz="1400" b="0" dirty="0">
                <a:solidFill>
                  <a:srgbClr val="FFFFFF"/>
                </a:solidFill>
                <a:latin typeface="+mj-lt"/>
              </a:rPr>
              <a:t>. 2003;168:1084-1090.</a:t>
            </a:r>
          </a:p>
        </p:txBody>
      </p:sp>
      <p:sp>
        <p:nvSpPr>
          <p:cNvPr id="32772" name="Text Box 5"/>
          <p:cNvSpPr txBox="1">
            <a:spLocks noChangeArrowheads="1"/>
          </p:cNvSpPr>
          <p:nvPr/>
        </p:nvSpPr>
        <p:spPr bwMode="auto">
          <a:xfrm>
            <a:off x="1365250" y="4708525"/>
            <a:ext cx="454025"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a:t>
            </a:r>
          </a:p>
        </p:txBody>
      </p:sp>
      <p:sp>
        <p:nvSpPr>
          <p:cNvPr id="32773" name="Text Box 6"/>
          <p:cNvSpPr txBox="1">
            <a:spLocks noChangeArrowheads="1"/>
          </p:cNvSpPr>
          <p:nvPr/>
        </p:nvSpPr>
        <p:spPr bwMode="auto">
          <a:xfrm>
            <a:off x="2179638" y="4719638"/>
            <a:ext cx="452437"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1</a:t>
            </a:r>
          </a:p>
        </p:txBody>
      </p:sp>
      <p:sp>
        <p:nvSpPr>
          <p:cNvPr id="32774" name="Text Box 7"/>
          <p:cNvSpPr txBox="1">
            <a:spLocks noChangeArrowheads="1"/>
          </p:cNvSpPr>
          <p:nvPr/>
        </p:nvSpPr>
        <p:spPr bwMode="auto">
          <a:xfrm>
            <a:off x="3087688" y="4713288"/>
            <a:ext cx="452437"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2</a:t>
            </a:r>
          </a:p>
        </p:txBody>
      </p:sp>
      <p:sp>
        <p:nvSpPr>
          <p:cNvPr id="32775" name="Text Box 8"/>
          <p:cNvSpPr txBox="1">
            <a:spLocks noChangeArrowheads="1"/>
          </p:cNvSpPr>
          <p:nvPr/>
        </p:nvSpPr>
        <p:spPr bwMode="auto">
          <a:xfrm>
            <a:off x="3984625" y="4719638"/>
            <a:ext cx="452438"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3</a:t>
            </a:r>
          </a:p>
        </p:txBody>
      </p:sp>
      <p:sp>
        <p:nvSpPr>
          <p:cNvPr id="32776" name="Text Box 9"/>
          <p:cNvSpPr txBox="1">
            <a:spLocks noChangeArrowheads="1"/>
          </p:cNvSpPr>
          <p:nvPr/>
        </p:nvSpPr>
        <p:spPr bwMode="auto">
          <a:xfrm>
            <a:off x="4870450" y="4719638"/>
            <a:ext cx="454025"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4</a:t>
            </a:r>
          </a:p>
        </p:txBody>
      </p:sp>
      <p:sp>
        <p:nvSpPr>
          <p:cNvPr id="32777" name="Text Box 10"/>
          <p:cNvSpPr txBox="1">
            <a:spLocks noChangeArrowheads="1"/>
          </p:cNvSpPr>
          <p:nvPr/>
        </p:nvSpPr>
        <p:spPr bwMode="auto">
          <a:xfrm>
            <a:off x="5773738" y="4724400"/>
            <a:ext cx="452437"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5</a:t>
            </a:r>
          </a:p>
        </p:txBody>
      </p:sp>
      <p:sp>
        <p:nvSpPr>
          <p:cNvPr id="32778" name="Line 11"/>
          <p:cNvSpPr>
            <a:spLocks noChangeShapeType="1"/>
          </p:cNvSpPr>
          <p:nvPr/>
        </p:nvSpPr>
        <p:spPr bwMode="auto">
          <a:xfrm>
            <a:off x="6073775" y="4616450"/>
            <a:ext cx="0" cy="100013"/>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79" name="Line 12"/>
          <p:cNvSpPr>
            <a:spLocks noChangeShapeType="1"/>
          </p:cNvSpPr>
          <p:nvPr/>
        </p:nvSpPr>
        <p:spPr bwMode="auto">
          <a:xfrm>
            <a:off x="5172075" y="4622800"/>
            <a:ext cx="0" cy="9842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0" name="Line 13"/>
          <p:cNvSpPr>
            <a:spLocks noChangeShapeType="1"/>
          </p:cNvSpPr>
          <p:nvPr/>
        </p:nvSpPr>
        <p:spPr bwMode="auto">
          <a:xfrm>
            <a:off x="4291013" y="4622800"/>
            <a:ext cx="0" cy="9842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1" name="Line 14"/>
          <p:cNvSpPr>
            <a:spLocks noChangeShapeType="1"/>
          </p:cNvSpPr>
          <p:nvPr/>
        </p:nvSpPr>
        <p:spPr bwMode="auto">
          <a:xfrm>
            <a:off x="3382963" y="4622800"/>
            <a:ext cx="0" cy="9842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2" name="Line 15"/>
          <p:cNvSpPr>
            <a:spLocks noChangeShapeType="1"/>
          </p:cNvSpPr>
          <p:nvPr/>
        </p:nvSpPr>
        <p:spPr bwMode="auto">
          <a:xfrm>
            <a:off x="2481263" y="4622800"/>
            <a:ext cx="0" cy="9842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3" name="Text Box 16"/>
          <p:cNvSpPr txBox="1">
            <a:spLocks noChangeArrowheads="1"/>
          </p:cNvSpPr>
          <p:nvPr/>
        </p:nvSpPr>
        <p:spPr bwMode="auto">
          <a:xfrm>
            <a:off x="962025" y="4319588"/>
            <a:ext cx="617538"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0.0</a:t>
            </a:r>
          </a:p>
        </p:txBody>
      </p:sp>
      <p:sp>
        <p:nvSpPr>
          <p:cNvPr id="32784" name="Text Box 17"/>
          <p:cNvSpPr txBox="1">
            <a:spLocks noChangeArrowheads="1"/>
          </p:cNvSpPr>
          <p:nvPr/>
        </p:nvSpPr>
        <p:spPr bwMode="auto">
          <a:xfrm>
            <a:off x="955675" y="3794125"/>
            <a:ext cx="619125"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0.2</a:t>
            </a:r>
          </a:p>
        </p:txBody>
      </p:sp>
      <p:sp>
        <p:nvSpPr>
          <p:cNvPr id="32785" name="Line 18"/>
          <p:cNvSpPr>
            <a:spLocks noChangeShapeType="1"/>
          </p:cNvSpPr>
          <p:nvPr/>
        </p:nvSpPr>
        <p:spPr bwMode="auto">
          <a:xfrm flipH="1">
            <a:off x="1511300" y="4486275"/>
            <a:ext cx="114300"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6" name="Line 19"/>
          <p:cNvSpPr>
            <a:spLocks noChangeShapeType="1"/>
          </p:cNvSpPr>
          <p:nvPr/>
        </p:nvSpPr>
        <p:spPr bwMode="auto">
          <a:xfrm flipH="1">
            <a:off x="1506538" y="3962400"/>
            <a:ext cx="112712"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7" name="Line 20"/>
          <p:cNvSpPr>
            <a:spLocks noChangeShapeType="1"/>
          </p:cNvSpPr>
          <p:nvPr/>
        </p:nvSpPr>
        <p:spPr bwMode="auto">
          <a:xfrm flipH="1">
            <a:off x="1506538" y="3436938"/>
            <a:ext cx="112712"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8" name="Line 21"/>
          <p:cNvSpPr>
            <a:spLocks noChangeShapeType="1"/>
          </p:cNvSpPr>
          <p:nvPr/>
        </p:nvSpPr>
        <p:spPr bwMode="auto">
          <a:xfrm flipH="1">
            <a:off x="1506538" y="2906713"/>
            <a:ext cx="112712"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89" name="Line 22"/>
          <p:cNvSpPr>
            <a:spLocks noChangeShapeType="1"/>
          </p:cNvSpPr>
          <p:nvPr/>
        </p:nvSpPr>
        <p:spPr bwMode="auto">
          <a:xfrm flipH="1">
            <a:off x="1506538" y="2376488"/>
            <a:ext cx="112712"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90" name="Line 23"/>
          <p:cNvSpPr>
            <a:spLocks noChangeShapeType="1"/>
          </p:cNvSpPr>
          <p:nvPr/>
        </p:nvSpPr>
        <p:spPr bwMode="auto">
          <a:xfrm flipH="1">
            <a:off x="1506538" y="1851025"/>
            <a:ext cx="112712"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91" name="Text Box 24"/>
          <p:cNvSpPr txBox="1">
            <a:spLocks noChangeArrowheads="1"/>
          </p:cNvSpPr>
          <p:nvPr/>
        </p:nvSpPr>
        <p:spPr bwMode="auto">
          <a:xfrm>
            <a:off x="962025" y="3252788"/>
            <a:ext cx="617538"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0.4</a:t>
            </a:r>
          </a:p>
        </p:txBody>
      </p:sp>
      <p:sp>
        <p:nvSpPr>
          <p:cNvPr id="32792" name="Text Box 25"/>
          <p:cNvSpPr txBox="1">
            <a:spLocks noChangeArrowheads="1"/>
          </p:cNvSpPr>
          <p:nvPr/>
        </p:nvSpPr>
        <p:spPr bwMode="auto">
          <a:xfrm>
            <a:off x="971550" y="2722563"/>
            <a:ext cx="619125"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0.6</a:t>
            </a:r>
          </a:p>
        </p:txBody>
      </p:sp>
      <p:sp>
        <p:nvSpPr>
          <p:cNvPr id="32793" name="Text Box 26"/>
          <p:cNvSpPr txBox="1">
            <a:spLocks noChangeArrowheads="1"/>
          </p:cNvSpPr>
          <p:nvPr/>
        </p:nvSpPr>
        <p:spPr bwMode="auto">
          <a:xfrm>
            <a:off x="971550" y="2201863"/>
            <a:ext cx="619125" cy="306387"/>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0.8</a:t>
            </a:r>
          </a:p>
        </p:txBody>
      </p:sp>
      <p:sp>
        <p:nvSpPr>
          <p:cNvPr id="32794" name="Text Box 27"/>
          <p:cNvSpPr txBox="1">
            <a:spLocks noChangeArrowheads="1"/>
          </p:cNvSpPr>
          <p:nvPr/>
        </p:nvSpPr>
        <p:spPr bwMode="auto">
          <a:xfrm>
            <a:off x="971550" y="1682750"/>
            <a:ext cx="619125" cy="304800"/>
          </a:xfrm>
          <a:prstGeom prst="rect">
            <a:avLst/>
          </a:prstGeom>
          <a:noFill/>
          <a:ln w="9525">
            <a:noFill/>
            <a:miter lim="800000"/>
            <a:headEnd/>
            <a:tailEnd/>
          </a:ln>
        </p:spPr>
        <p:txBody>
          <a:bodyPr>
            <a:spAutoFit/>
          </a:bodyPr>
          <a:lstStyle/>
          <a:p>
            <a:pPr algn="r" eaLnBrk="1" hangingPunct="1">
              <a:spcBef>
                <a:spcPct val="50000"/>
              </a:spcBef>
            </a:pPr>
            <a:r>
              <a:rPr lang="en-US" sz="1400" dirty="0">
                <a:solidFill>
                  <a:srgbClr val="FFFFFF"/>
                </a:solidFill>
                <a:latin typeface="+mj-lt"/>
              </a:rPr>
              <a:t>1.0</a:t>
            </a:r>
          </a:p>
        </p:txBody>
      </p:sp>
      <p:sp>
        <p:nvSpPr>
          <p:cNvPr id="32795" name="Freeform 28"/>
          <p:cNvSpPr>
            <a:spLocks/>
          </p:cNvSpPr>
          <p:nvPr/>
        </p:nvSpPr>
        <p:spPr bwMode="auto">
          <a:xfrm>
            <a:off x="1624013" y="1851025"/>
            <a:ext cx="4189412" cy="2093913"/>
          </a:xfrm>
          <a:custGeom>
            <a:avLst/>
            <a:gdLst>
              <a:gd name="T0" fmla="*/ 0 w 2424"/>
              <a:gd name="T1" fmla="*/ 0 h 1208"/>
              <a:gd name="T2" fmla="*/ 2147483647 w 2424"/>
              <a:gd name="T3" fmla="*/ 0 h 1208"/>
              <a:gd name="T4" fmla="*/ 2147483647 w 2424"/>
              <a:gd name="T5" fmla="*/ 2147483647 h 1208"/>
              <a:gd name="T6" fmla="*/ 2147483647 w 2424"/>
              <a:gd name="T7" fmla="*/ 2147483647 h 1208"/>
              <a:gd name="T8" fmla="*/ 2147483647 w 2424"/>
              <a:gd name="T9" fmla="*/ 2147483647 h 1208"/>
              <a:gd name="T10" fmla="*/ 2147483647 w 2424"/>
              <a:gd name="T11" fmla="*/ 2147483647 h 1208"/>
              <a:gd name="T12" fmla="*/ 2147483647 w 2424"/>
              <a:gd name="T13" fmla="*/ 2147483647 h 1208"/>
              <a:gd name="T14" fmla="*/ 2147483647 w 2424"/>
              <a:gd name="T15" fmla="*/ 2147483647 h 1208"/>
              <a:gd name="T16" fmla="*/ 2147483647 w 2424"/>
              <a:gd name="T17" fmla="*/ 2147483647 h 1208"/>
              <a:gd name="T18" fmla="*/ 2147483647 w 2424"/>
              <a:gd name="T19" fmla="*/ 2147483647 h 1208"/>
              <a:gd name="T20" fmla="*/ 2147483647 w 2424"/>
              <a:gd name="T21" fmla="*/ 2147483647 h 1208"/>
              <a:gd name="T22" fmla="*/ 2147483647 w 2424"/>
              <a:gd name="T23" fmla="*/ 2147483647 h 1208"/>
              <a:gd name="T24" fmla="*/ 2147483647 w 2424"/>
              <a:gd name="T25" fmla="*/ 2147483647 h 1208"/>
              <a:gd name="T26" fmla="*/ 2147483647 w 2424"/>
              <a:gd name="T27" fmla="*/ 2147483647 h 1208"/>
              <a:gd name="T28" fmla="*/ 2147483647 w 2424"/>
              <a:gd name="T29" fmla="*/ 2147483647 h 1208"/>
              <a:gd name="T30" fmla="*/ 2147483647 w 2424"/>
              <a:gd name="T31" fmla="*/ 2147483647 h 1208"/>
              <a:gd name="T32" fmla="*/ 2147483647 w 2424"/>
              <a:gd name="T33" fmla="*/ 2147483647 h 1208"/>
              <a:gd name="T34" fmla="*/ 2147483647 w 2424"/>
              <a:gd name="T35" fmla="*/ 2147483647 h 1208"/>
              <a:gd name="T36" fmla="*/ 2147483647 w 2424"/>
              <a:gd name="T37" fmla="*/ 2147483647 h 1208"/>
              <a:gd name="T38" fmla="*/ 2147483647 w 2424"/>
              <a:gd name="T39" fmla="*/ 2147483647 h 1208"/>
              <a:gd name="T40" fmla="*/ 2147483647 w 2424"/>
              <a:gd name="T41" fmla="*/ 2147483647 h 1208"/>
              <a:gd name="T42" fmla="*/ 2147483647 w 2424"/>
              <a:gd name="T43" fmla="*/ 2147483647 h 1208"/>
              <a:gd name="T44" fmla="*/ 2147483647 w 2424"/>
              <a:gd name="T45" fmla="*/ 2147483647 h 1208"/>
              <a:gd name="T46" fmla="*/ 2147483647 w 2424"/>
              <a:gd name="T47" fmla="*/ 2147483647 h 1208"/>
              <a:gd name="T48" fmla="*/ 2147483647 w 2424"/>
              <a:gd name="T49" fmla="*/ 2147483647 h 1208"/>
              <a:gd name="T50" fmla="*/ 2147483647 w 2424"/>
              <a:gd name="T51" fmla="*/ 2147483647 h 1208"/>
              <a:gd name="T52" fmla="*/ 2147483647 w 2424"/>
              <a:gd name="T53" fmla="*/ 2147483647 h 1208"/>
              <a:gd name="T54" fmla="*/ 2147483647 w 2424"/>
              <a:gd name="T55" fmla="*/ 2147483647 h 1208"/>
              <a:gd name="T56" fmla="*/ 2147483647 w 2424"/>
              <a:gd name="T57" fmla="*/ 2147483647 h 1208"/>
              <a:gd name="T58" fmla="*/ 2147483647 w 2424"/>
              <a:gd name="T59" fmla="*/ 2147483647 h 1208"/>
              <a:gd name="T60" fmla="*/ 2147483647 w 2424"/>
              <a:gd name="T61" fmla="*/ 2147483647 h 1208"/>
              <a:gd name="T62" fmla="*/ 2147483647 w 2424"/>
              <a:gd name="T63" fmla="*/ 2147483647 h 1208"/>
              <a:gd name="T64" fmla="*/ 2147483647 w 2424"/>
              <a:gd name="T65" fmla="*/ 2147483647 h 1208"/>
              <a:gd name="T66" fmla="*/ 2147483647 w 2424"/>
              <a:gd name="T67" fmla="*/ 2147483647 h 1208"/>
              <a:gd name="T68" fmla="*/ 2147483647 w 2424"/>
              <a:gd name="T69" fmla="*/ 2147483647 h 1208"/>
              <a:gd name="T70" fmla="*/ 2147483647 w 2424"/>
              <a:gd name="T71" fmla="*/ 2147483647 h 1208"/>
              <a:gd name="T72" fmla="*/ 2147483647 w 2424"/>
              <a:gd name="T73" fmla="*/ 2147483647 h 1208"/>
              <a:gd name="T74" fmla="*/ 2147483647 w 2424"/>
              <a:gd name="T75" fmla="*/ 2147483647 h 1208"/>
              <a:gd name="T76" fmla="*/ 2147483647 w 2424"/>
              <a:gd name="T77" fmla="*/ 2147483647 h 1208"/>
              <a:gd name="T78" fmla="*/ 2147483647 w 2424"/>
              <a:gd name="T79" fmla="*/ 2147483647 h 1208"/>
              <a:gd name="T80" fmla="*/ 2147483647 w 2424"/>
              <a:gd name="T81" fmla="*/ 2147483647 h 1208"/>
              <a:gd name="T82" fmla="*/ 2147483647 w 2424"/>
              <a:gd name="T83" fmla="*/ 2147483647 h 1208"/>
              <a:gd name="T84" fmla="*/ 2147483647 w 2424"/>
              <a:gd name="T85" fmla="*/ 2147483647 h 12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24"/>
              <a:gd name="T130" fmla="*/ 0 h 1208"/>
              <a:gd name="T131" fmla="*/ 2424 w 2424"/>
              <a:gd name="T132" fmla="*/ 1208 h 12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24" h="1208">
                <a:moveTo>
                  <a:pt x="0" y="0"/>
                </a:moveTo>
                <a:lnTo>
                  <a:pt x="72" y="0"/>
                </a:lnTo>
                <a:lnTo>
                  <a:pt x="72" y="36"/>
                </a:lnTo>
                <a:lnTo>
                  <a:pt x="208" y="36"/>
                </a:lnTo>
                <a:lnTo>
                  <a:pt x="208" y="84"/>
                </a:lnTo>
                <a:lnTo>
                  <a:pt x="324" y="84"/>
                </a:lnTo>
                <a:lnTo>
                  <a:pt x="324" y="180"/>
                </a:lnTo>
                <a:lnTo>
                  <a:pt x="352" y="228"/>
                </a:lnTo>
                <a:lnTo>
                  <a:pt x="444" y="228"/>
                </a:lnTo>
                <a:lnTo>
                  <a:pt x="444" y="272"/>
                </a:lnTo>
                <a:lnTo>
                  <a:pt x="496" y="272"/>
                </a:lnTo>
                <a:lnTo>
                  <a:pt x="520" y="361"/>
                </a:lnTo>
                <a:lnTo>
                  <a:pt x="545" y="368"/>
                </a:lnTo>
                <a:lnTo>
                  <a:pt x="545" y="408"/>
                </a:lnTo>
                <a:lnTo>
                  <a:pt x="660" y="408"/>
                </a:lnTo>
                <a:lnTo>
                  <a:pt x="664" y="450"/>
                </a:lnTo>
                <a:lnTo>
                  <a:pt x="708" y="453"/>
                </a:lnTo>
                <a:lnTo>
                  <a:pt x="708" y="500"/>
                </a:lnTo>
                <a:lnTo>
                  <a:pt x="772" y="500"/>
                </a:lnTo>
                <a:lnTo>
                  <a:pt x="772" y="532"/>
                </a:lnTo>
                <a:lnTo>
                  <a:pt x="828" y="532"/>
                </a:lnTo>
                <a:lnTo>
                  <a:pt x="828" y="564"/>
                </a:lnTo>
                <a:lnTo>
                  <a:pt x="860" y="564"/>
                </a:lnTo>
                <a:lnTo>
                  <a:pt x="860" y="616"/>
                </a:lnTo>
                <a:lnTo>
                  <a:pt x="960" y="616"/>
                </a:lnTo>
                <a:lnTo>
                  <a:pt x="960" y="660"/>
                </a:lnTo>
                <a:lnTo>
                  <a:pt x="1024" y="660"/>
                </a:lnTo>
                <a:lnTo>
                  <a:pt x="1024" y="704"/>
                </a:lnTo>
                <a:lnTo>
                  <a:pt x="1140" y="704"/>
                </a:lnTo>
                <a:lnTo>
                  <a:pt x="1140" y="740"/>
                </a:lnTo>
                <a:lnTo>
                  <a:pt x="1248" y="740"/>
                </a:lnTo>
                <a:lnTo>
                  <a:pt x="1248" y="800"/>
                </a:lnTo>
                <a:lnTo>
                  <a:pt x="1336" y="800"/>
                </a:lnTo>
                <a:lnTo>
                  <a:pt x="1336" y="864"/>
                </a:lnTo>
                <a:lnTo>
                  <a:pt x="1392" y="864"/>
                </a:lnTo>
                <a:lnTo>
                  <a:pt x="1392" y="924"/>
                </a:lnTo>
                <a:lnTo>
                  <a:pt x="1424" y="924"/>
                </a:lnTo>
                <a:lnTo>
                  <a:pt x="1424" y="992"/>
                </a:lnTo>
                <a:lnTo>
                  <a:pt x="2132" y="992"/>
                </a:lnTo>
                <a:lnTo>
                  <a:pt x="2132" y="1100"/>
                </a:lnTo>
                <a:lnTo>
                  <a:pt x="2192" y="1100"/>
                </a:lnTo>
                <a:lnTo>
                  <a:pt x="2192" y="1208"/>
                </a:lnTo>
                <a:lnTo>
                  <a:pt x="2424" y="1208"/>
                </a:lnTo>
              </a:path>
            </a:pathLst>
          </a:custGeom>
          <a:noFill/>
          <a:ln w="25400" cap="flat" cmpd="sng">
            <a:solidFill>
              <a:srgbClr val="00FFFF"/>
            </a:solidFill>
            <a:prstDash val="sysDot"/>
            <a:round/>
            <a:headEnd/>
            <a:tailEnd/>
          </a:ln>
        </p:spPr>
        <p:txBody>
          <a:bodyPr/>
          <a:lstStyle/>
          <a:p>
            <a:endParaRPr lang="en-US" sz="3200" b="0" dirty="0">
              <a:solidFill>
                <a:srgbClr val="FFFFFF"/>
              </a:solidFill>
              <a:latin typeface="+mj-lt"/>
            </a:endParaRPr>
          </a:p>
        </p:txBody>
      </p:sp>
      <p:sp>
        <p:nvSpPr>
          <p:cNvPr id="32796" name="Freeform 29"/>
          <p:cNvSpPr>
            <a:spLocks/>
          </p:cNvSpPr>
          <p:nvPr/>
        </p:nvSpPr>
        <p:spPr bwMode="auto">
          <a:xfrm>
            <a:off x="1624013" y="1857375"/>
            <a:ext cx="5087937" cy="1103313"/>
          </a:xfrm>
          <a:custGeom>
            <a:avLst/>
            <a:gdLst>
              <a:gd name="T0" fmla="*/ 0 w 2944"/>
              <a:gd name="T1" fmla="*/ 0 h 636"/>
              <a:gd name="T2" fmla="*/ 2147483647 w 2944"/>
              <a:gd name="T3" fmla="*/ 0 h 636"/>
              <a:gd name="T4" fmla="*/ 2147483647 w 2944"/>
              <a:gd name="T5" fmla="*/ 2147483647 h 636"/>
              <a:gd name="T6" fmla="*/ 2147483647 w 2944"/>
              <a:gd name="T7" fmla="*/ 2147483647 h 636"/>
              <a:gd name="T8" fmla="*/ 2147483647 w 2944"/>
              <a:gd name="T9" fmla="*/ 2147483647 h 636"/>
              <a:gd name="T10" fmla="*/ 2147483647 w 2944"/>
              <a:gd name="T11" fmla="*/ 2147483647 h 636"/>
              <a:gd name="T12" fmla="*/ 2147483647 w 2944"/>
              <a:gd name="T13" fmla="*/ 2147483647 h 636"/>
              <a:gd name="T14" fmla="*/ 2147483647 w 2944"/>
              <a:gd name="T15" fmla="*/ 2147483647 h 636"/>
              <a:gd name="T16" fmla="*/ 2147483647 w 2944"/>
              <a:gd name="T17" fmla="*/ 2147483647 h 636"/>
              <a:gd name="T18" fmla="*/ 2147483647 w 2944"/>
              <a:gd name="T19" fmla="*/ 2147483647 h 636"/>
              <a:gd name="T20" fmla="*/ 2147483647 w 2944"/>
              <a:gd name="T21" fmla="*/ 2147483647 h 636"/>
              <a:gd name="T22" fmla="*/ 2147483647 w 2944"/>
              <a:gd name="T23" fmla="*/ 2147483647 h 636"/>
              <a:gd name="T24" fmla="*/ 2147483647 w 2944"/>
              <a:gd name="T25" fmla="*/ 2147483647 h 636"/>
              <a:gd name="T26" fmla="*/ 2147483647 w 2944"/>
              <a:gd name="T27" fmla="*/ 2147483647 h 636"/>
              <a:gd name="T28" fmla="*/ 2147483647 w 2944"/>
              <a:gd name="T29" fmla="*/ 2147483647 h 636"/>
              <a:gd name="T30" fmla="*/ 2147483647 w 2944"/>
              <a:gd name="T31" fmla="*/ 2147483647 h 636"/>
              <a:gd name="T32" fmla="*/ 2147483647 w 2944"/>
              <a:gd name="T33" fmla="*/ 2147483647 h 636"/>
              <a:gd name="T34" fmla="*/ 2147483647 w 2944"/>
              <a:gd name="T35" fmla="*/ 2147483647 h 6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4"/>
              <a:gd name="T55" fmla="*/ 0 h 636"/>
              <a:gd name="T56" fmla="*/ 2944 w 2944"/>
              <a:gd name="T57" fmla="*/ 636 h 6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4" h="636">
                <a:moveTo>
                  <a:pt x="0" y="0"/>
                </a:moveTo>
                <a:lnTo>
                  <a:pt x="72" y="0"/>
                </a:lnTo>
                <a:lnTo>
                  <a:pt x="88" y="28"/>
                </a:lnTo>
                <a:lnTo>
                  <a:pt x="216" y="28"/>
                </a:lnTo>
                <a:lnTo>
                  <a:pt x="224" y="58"/>
                </a:lnTo>
                <a:lnTo>
                  <a:pt x="372" y="58"/>
                </a:lnTo>
                <a:lnTo>
                  <a:pt x="372" y="104"/>
                </a:lnTo>
                <a:lnTo>
                  <a:pt x="588" y="104"/>
                </a:lnTo>
                <a:lnTo>
                  <a:pt x="588" y="164"/>
                </a:lnTo>
                <a:lnTo>
                  <a:pt x="1184" y="164"/>
                </a:lnTo>
                <a:lnTo>
                  <a:pt x="1184" y="240"/>
                </a:lnTo>
                <a:lnTo>
                  <a:pt x="1228" y="240"/>
                </a:lnTo>
                <a:lnTo>
                  <a:pt x="1228" y="316"/>
                </a:lnTo>
                <a:lnTo>
                  <a:pt x="2020" y="316"/>
                </a:lnTo>
                <a:lnTo>
                  <a:pt x="2020" y="460"/>
                </a:lnTo>
                <a:lnTo>
                  <a:pt x="2124" y="460"/>
                </a:lnTo>
                <a:lnTo>
                  <a:pt x="2124" y="636"/>
                </a:lnTo>
                <a:lnTo>
                  <a:pt x="2944" y="636"/>
                </a:lnTo>
              </a:path>
            </a:pathLst>
          </a:custGeom>
          <a:noFill/>
          <a:ln w="25400" cmpd="sng">
            <a:solidFill>
              <a:srgbClr val="FF33CC"/>
            </a:solidFill>
            <a:round/>
            <a:headEnd/>
            <a:tailEnd/>
          </a:ln>
        </p:spPr>
        <p:txBody>
          <a:bodyPr/>
          <a:lstStyle/>
          <a:p>
            <a:endParaRPr lang="en-US" sz="3200" b="0" dirty="0">
              <a:solidFill>
                <a:srgbClr val="FFFFFF"/>
              </a:solidFill>
              <a:latin typeface="+mj-lt"/>
            </a:endParaRPr>
          </a:p>
        </p:txBody>
      </p:sp>
      <p:sp>
        <p:nvSpPr>
          <p:cNvPr id="32797" name="Line 30"/>
          <p:cNvSpPr>
            <a:spLocks noChangeShapeType="1"/>
          </p:cNvSpPr>
          <p:nvPr/>
        </p:nvSpPr>
        <p:spPr bwMode="auto">
          <a:xfrm>
            <a:off x="5018088" y="35147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98" name="Line 31"/>
          <p:cNvSpPr>
            <a:spLocks noChangeShapeType="1"/>
          </p:cNvSpPr>
          <p:nvPr/>
        </p:nvSpPr>
        <p:spPr bwMode="auto">
          <a:xfrm>
            <a:off x="4768850" y="350837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799" name="Line 32"/>
          <p:cNvSpPr>
            <a:spLocks noChangeShapeType="1"/>
          </p:cNvSpPr>
          <p:nvPr/>
        </p:nvSpPr>
        <p:spPr bwMode="auto">
          <a:xfrm>
            <a:off x="4229100" y="35147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0" name="Line 33"/>
          <p:cNvSpPr>
            <a:spLocks noChangeShapeType="1"/>
          </p:cNvSpPr>
          <p:nvPr/>
        </p:nvSpPr>
        <p:spPr bwMode="auto">
          <a:xfrm>
            <a:off x="3925888" y="318135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1" name="Line 34"/>
          <p:cNvSpPr>
            <a:spLocks noChangeShapeType="1"/>
          </p:cNvSpPr>
          <p:nvPr/>
        </p:nvSpPr>
        <p:spPr bwMode="auto">
          <a:xfrm>
            <a:off x="3690938" y="307022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2" name="Line 35"/>
          <p:cNvSpPr>
            <a:spLocks noChangeShapeType="1"/>
          </p:cNvSpPr>
          <p:nvPr/>
        </p:nvSpPr>
        <p:spPr bwMode="auto">
          <a:xfrm>
            <a:off x="3779838" y="3078163"/>
            <a:ext cx="0" cy="103187"/>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3" name="Line 36"/>
          <p:cNvSpPr>
            <a:spLocks noChangeShapeType="1"/>
          </p:cNvSpPr>
          <p:nvPr/>
        </p:nvSpPr>
        <p:spPr bwMode="auto">
          <a:xfrm>
            <a:off x="3468688" y="3008313"/>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4" name="Line 37"/>
          <p:cNvSpPr>
            <a:spLocks noChangeShapeType="1"/>
          </p:cNvSpPr>
          <p:nvPr/>
        </p:nvSpPr>
        <p:spPr bwMode="auto">
          <a:xfrm>
            <a:off x="3040063" y="2709863"/>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5" name="Line 38"/>
          <p:cNvSpPr>
            <a:spLocks noChangeShapeType="1"/>
          </p:cNvSpPr>
          <p:nvPr/>
        </p:nvSpPr>
        <p:spPr bwMode="auto">
          <a:xfrm>
            <a:off x="2957513" y="26543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6" name="Line 39"/>
          <p:cNvSpPr>
            <a:spLocks noChangeShapeType="1"/>
          </p:cNvSpPr>
          <p:nvPr/>
        </p:nvSpPr>
        <p:spPr bwMode="auto">
          <a:xfrm>
            <a:off x="5453063" y="3868738"/>
            <a:ext cx="0" cy="103187"/>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7" name="Line 40"/>
          <p:cNvSpPr>
            <a:spLocks noChangeShapeType="1"/>
          </p:cNvSpPr>
          <p:nvPr/>
        </p:nvSpPr>
        <p:spPr bwMode="auto">
          <a:xfrm>
            <a:off x="5494338" y="3868738"/>
            <a:ext cx="0" cy="103187"/>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8" name="Line 41"/>
          <p:cNvSpPr>
            <a:spLocks noChangeShapeType="1"/>
          </p:cNvSpPr>
          <p:nvPr/>
        </p:nvSpPr>
        <p:spPr bwMode="auto">
          <a:xfrm>
            <a:off x="5772150" y="387508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09" name="Line 42"/>
          <p:cNvSpPr>
            <a:spLocks noChangeShapeType="1"/>
          </p:cNvSpPr>
          <p:nvPr/>
        </p:nvSpPr>
        <p:spPr bwMode="auto">
          <a:xfrm>
            <a:off x="6677025" y="29051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0" name="Line 43"/>
          <p:cNvSpPr>
            <a:spLocks noChangeShapeType="1"/>
          </p:cNvSpPr>
          <p:nvPr/>
        </p:nvSpPr>
        <p:spPr bwMode="auto">
          <a:xfrm>
            <a:off x="6394450" y="29051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1" name="Line 44"/>
          <p:cNvSpPr>
            <a:spLocks noChangeShapeType="1"/>
          </p:cNvSpPr>
          <p:nvPr/>
        </p:nvSpPr>
        <p:spPr bwMode="auto">
          <a:xfrm>
            <a:off x="5868988" y="29051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2" name="Line 45"/>
          <p:cNvSpPr>
            <a:spLocks noChangeShapeType="1"/>
          </p:cNvSpPr>
          <p:nvPr/>
        </p:nvSpPr>
        <p:spPr bwMode="auto">
          <a:xfrm>
            <a:off x="5799138" y="29051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3" name="Line 46"/>
          <p:cNvSpPr>
            <a:spLocks noChangeShapeType="1"/>
          </p:cNvSpPr>
          <p:nvPr/>
        </p:nvSpPr>
        <p:spPr bwMode="auto">
          <a:xfrm>
            <a:off x="5543550" y="2905125"/>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4" name="Line 47"/>
          <p:cNvSpPr>
            <a:spLocks noChangeShapeType="1"/>
          </p:cNvSpPr>
          <p:nvPr/>
        </p:nvSpPr>
        <p:spPr bwMode="auto">
          <a:xfrm>
            <a:off x="5232400" y="259873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5" name="Line 48"/>
          <p:cNvSpPr>
            <a:spLocks noChangeShapeType="1"/>
          </p:cNvSpPr>
          <p:nvPr/>
        </p:nvSpPr>
        <p:spPr bwMode="auto">
          <a:xfrm>
            <a:off x="5065713"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6" name="Line 49"/>
          <p:cNvSpPr>
            <a:spLocks noChangeShapeType="1"/>
          </p:cNvSpPr>
          <p:nvPr/>
        </p:nvSpPr>
        <p:spPr bwMode="auto">
          <a:xfrm>
            <a:off x="4879975"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7" name="Line 50"/>
          <p:cNvSpPr>
            <a:spLocks noChangeShapeType="1"/>
          </p:cNvSpPr>
          <p:nvPr/>
        </p:nvSpPr>
        <p:spPr bwMode="auto">
          <a:xfrm>
            <a:off x="4706938"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8" name="Line 51"/>
          <p:cNvSpPr>
            <a:spLocks noChangeShapeType="1"/>
          </p:cNvSpPr>
          <p:nvPr/>
        </p:nvSpPr>
        <p:spPr bwMode="auto">
          <a:xfrm>
            <a:off x="4471988"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19" name="Line 52"/>
          <p:cNvSpPr>
            <a:spLocks noChangeShapeType="1"/>
          </p:cNvSpPr>
          <p:nvPr/>
        </p:nvSpPr>
        <p:spPr bwMode="auto">
          <a:xfrm>
            <a:off x="4389438"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0" name="Line 53"/>
          <p:cNvSpPr>
            <a:spLocks noChangeShapeType="1"/>
          </p:cNvSpPr>
          <p:nvPr/>
        </p:nvSpPr>
        <p:spPr bwMode="auto">
          <a:xfrm>
            <a:off x="4181475"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1" name="Line 54"/>
          <p:cNvSpPr>
            <a:spLocks noChangeShapeType="1"/>
          </p:cNvSpPr>
          <p:nvPr/>
        </p:nvSpPr>
        <p:spPr bwMode="auto">
          <a:xfrm>
            <a:off x="4090988"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2" name="Line 55"/>
          <p:cNvSpPr>
            <a:spLocks noChangeShapeType="1"/>
          </p:cNvSpPr>
          <p:nvPr/>
        </p:nvSpPr>
        <p:spPr bwMode="auto">
          <a:xfrm>
            <a:off x="3863975" y="234950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3" name="Line 56"/>
          <p:cNvSpPr>
            <a:spLocks noChangeShapeType="1"/>
          </p:cNvSpPr>
          <p:nvPr/>
        </p:nvSpPr>
        <p:spPr bwMode="auto">
          <a:xfrm>
            <a:off x="3565525"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4" name="Line 57"/>
          <p:cNvSpPr>
            <a:spLocks noChangeShapeType="1"/>
          </p:cNvSpPr>
          <p:nvPr/>
        </p:nvSpPr>
        <p:spPr bwMode="auto">
          <a:xfrm>
            <a:off x="3365500"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5" name="Line 58"/>
          <p:cNvSpPr>
            <a:spLocks noChangeShapeType="1"/>
          </p:cNvSpPr>
          <p:nvPr/>
        </p:nvSpPr>
        <p:spPr bwMode="auto">
          <a:xfrm>
            <a:off x="3136900"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6" name="Line 59"/>
          <p:cNvSpPr>
            <a:spLocks noChangeShapeType="1"/>
          </p:cNvSpPr>
          <p:nvPr/>
        </p:nvSpPr>
        <p:spPr bwMode="auto">
          <a:xfrm>
            <a:off x="3033713"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7" name="Line 60"/>
          <p:cNvSpPr>
            <a:spLocks noChangeShapeType="1"/>
          </p:cNvSpPr>
          <p:nvPr/>
        </p:nvSpPr>
        <p:spPr bwMode="auto">
          <a:xfrm>
            <a:off x="2963863"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8" name="Line 61"/>
          <p:cNvSpPr>
            <a:spLocks noChangeShapeType="1"/>
          </p:cNvSpPr>
          <p:nvPr/>
        </p:nvSpPr>
        <p:spPr bwMode="auto">
          <a:xfrm>
            <a:off x="2881313"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29" name="Line 62"/>
          <p:cNvSpPr>
            <a:spLocks noChangeShapeType="1"/>
          </p:cNvSpPr>
          <p:nvPr/>
        </p:nvSpPr>
        <p:spPr bwMode="auto">
          <a:xfrm>
            <a:off x="2833688" y="2085975"/>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0" name="Line 63"/>
          <p:cNvSpPr>
            <a:spLocks noChangeShapeType="1"/>
          </p:cNvSpPr>
          <p:nvPr/>
        </p:nvSpPr>
        <p:spPr bwMode="auto">
          <a:xfrm>
            <a:off x="2501900" y="199548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1" name="Line 64"/>
          <p:cNvSpPr>
            <a:spLocks noChangeShapeType="1"/>
          </p:cNvSpPr>
          <p:nvPr/>
        </p:nvSpPr>
        <p:spPr bwMode="auto">
          <a:xfrm>
            <a:off x="2452688" y="198913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2" name="Line 65"/>
          <p:cNvSpPr>
            <a:spLocks noChangeShapeType="1"/>
          </p:cNvSpPr>
          <p:nvPr/>
        </p:nvSpPr>
        <p:spPr bwMode="auto">
          <a:xfrm>
            <a:off x="2335213" y="198913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3" name="Line 66"/>
          <p:cNvSpPr>
            <a:spLocks noChangeShapeType="1"/>
          </p:cNvSpPr>
          <p:nvPr/>
        </p:nvSpPr>
        <p:spPr bwMode="auto">
          <a:xfrm>
            <a:off x="2287588" y="1989138"/>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4" name="Line 67"/>
          <p:cNvSpPr>
            <a:spLocks noChangeShapeType="1"/>
          </p:cNvSpPr>
          <p:nvPr/>
        </p:nvSpPr>
        <p:spPr bwMode="auto">
          <a:xfrm>
            <a:off x="2238375" y="189865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5" name="Line 68"/>
          <p:cNvSpPr>
            <a:spLocks noChangeShapeType="1"/>
          </p:cNvSpPr>
          <p:nvPr/>
        </p:nvSpPr>
        <p:spPr bwMode="auto">
          <a:xfrm>
            <a:off x="2190750" y="1892300"/>
            <a:ext cx="0" cy="103188"/>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6" name="Line 69"/>
          <p:cNvSpPr>
            <a:spLocks noChangeShapeType="1"/>
          </p:cNvSpPr>
          <p:nvPr/>
        </p:nvSpPr>
        <p:spPr bwMode="auto">
          <a:xfrm>
            <a:off x="2149475" y="1898650"/>
            <a:ext cx="0" cy="104775"/>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37" name="Text Box 70"/>
          <p:cNvSpPr txBox="1">
            <a:spLocks noChangeArrowheads="1"/>
          </p:cNvSpPr>
          <p:nvPr/>
        </p:nvSpPr>
        <p:spPr bwMode="auto">
          <a:xfrm>
            <a:off x="3182938" y="4965700"/>
            <a:ext cx="1266825" cy="336550"/>
          </a:xfrm>
          <a:prstGeom prst="rect">
            <a:avLst/>
          </a:prstGeom>
          <a:noFill/>
          <a:ln w="9525">
            <a:noFill/>
            <a:miter lim="800000"/>
            <a:headEnd/>
            <a:tailEnd/>
          </a:ln>
        </p:spPr>
        <p:txBody>
          <a:bodyPr>
            <a:spAutoFit/>
          </a:bodyPr>
          <a:lstStyle/>
          <a:p>
            <a:pPr eaLnBrk="1" hangingPunct="1">
              <a:spcBef>
                <a:spcPct val="50000"/>
              </a:spcBef>
            </a:pPr>
            <a:r>
              <a:rPr lang="en-US" sz="1600" dirty="0">
                <a:solidFill>
                  <a:srgbClr val="FFFFFF"/>
                </a:solidFill>
                <a:latin typeface="+mj-lt"/>
              </a:rPr>
              <a:t>Years</a:t>
            </a:r>
          </a:p>
        </p:txBody>
      </p:sp>
      <p:sp>
        <p:nvSpPr>
          <p:cNvPr id="32838" name="Text Box 71"/>
          <p:cNvSpPr txBox="1">
            <a:spLocks noChangeArrowheads="1"/>
          </p:cNvSpPr>
          <p:nvPr/>
        </p:nvSpPr>
        <p:spPr bwMode="auto">
          <a:xfrm rot="-5400000">
            <a:off x="-634206" y="3248819"/>
            <a:ext cx="3024188" cy="336550"/>
          </a:xfrm>
          <a:prstGeom prst="rect">
            <a:avLst/>
          </a:prstGeom>
          <a:noFill/>
          <a:ln w="9525">
            <a:noFill/>
            <a:miter lim="800000"/>
            <a:headEnd/>
            <a:tailEnd/>
          </a:ln>
        </p:spPr>
        <p:txBody>
          <a:bodyPr>
            <a:spAutoFit/>
          </a:bodyPr>
          <a:lstStyle/>
          <a:p>
            <a:pPr eaLnBrk="1" hangingPunct="1">
              <a:spcBef>
                <a:spcPct val="50000"/>
              </a:spcBef>
            </a:pPr>
            <a:r>
              <a:rPr lang="en-US" sz="1600" dirty="0">
                <a:solidFill>
                  <a:srgbClr val="FFFFFF"/>
                </a:solidFill>
                <a:latin typeface="+mj-lt"/>
              </a:rPr>
              <a:t>Survival Probability</a:t>
            </a:r>
          </a:p>
        </p:txBody>
      </p:sp>
      <p:sp>
        <p:nvSpPr>
          <p:cNvPr id="32839" name="Rectangle 72"/>
          <p:cNvSpPr>
            <a:spLocks noChangeArrowheads="1"/>
          </p:cNvSpPr>
          <p:nvPr/>
        </p:nvSpPr>
        <p:spPr bwMode="auto">
          <a:xfrm>
            <a:off x="4959350" y="5449888"/>
            <a:ext cx="4003675" cy="415925"/>
          </a:xfrm>
          <a:prstGeom prst="rect">
            <a:avLst/>
          </a:prstGeom>
          <a:noFill/>
          <a:ln w="9525">
            <a:noFill/>
            <a:miter lim="800000"/>
            <a:headEnd/>
            <a:tailEnd/>
          </a:ln>
        </p:spPr>
        <p:txBody>
          <a:bodyPr anchor="ctr"/>
          <a:lstStyle/>
          <a:p>
            <a:pPr algn="l"/>
            <a:r>
              <a:rPr lang="en-US" sz="1600" b="0" dirty="0">
                <a:solidFill>
                  <a:srgbClr val="FFFFFF"/>
                </a:solidFill>
                <a:latin typeface="+mj-lt"/>
              </a:rPr>
              <a:t>  Desaturators (SaO</a:t>
            </a:r>
            <a:r>
              <a:rPr lang="en-US" sz="1600" b="0" baseline="-25000" dirty="0">
                <a:solidFill>
                  <a:srgbClr val="FFFFFF"/>
                </a:solidFill>
                <a:latin typeface="+mj-lt"/>
              </a:rPr>
              <a:t>2 </a:t>
            </a:r>
            <a:r>
              <a:rPr lang="en-US" sz="1600" b="0" dirty="0">
                <a:solidFill>
                  <a:srgbClr val="FFFFFF"/>
                </a:solidFill>
                <a:latin typeface="+mj-lt"/>
                <a:ea typeface="Arial Unicode MS" pitchFamily="34" charset="-128"/>
                <a:cs typeface="Arial Unicode MS" pitchFamily="34" charset="-128"/>
              </a:rPr>
              <a:t>≤ 88%, n = 44)</a:t>
            </a:r>
          </a:p>
        </p:txBody>
      </p:sp>
      <p:sp>
        <p:nvSpPr>
          <p:cNvPr id="32840" name="Rectangle 73"/>
          <p:cNvSpPr>
            <a:spLocks noChangeArrowheads="1"/>
          </p:cNvSpPr>
          <p:nvPr/>
        </p:nvSpPr>
        <p:spPr bwMode="auto">
          <a:xfrm>
            <a:off x="7292975" y="2687638"/>
            <a:ext cx="1183337" cy="338554"/>
          </a:xfrm>
          <a:prstGeom prst="rect">
            <a:avLst/>
          </a:prstGeom>
          <a:noFill/>
          <a:ln w="9525">
            <a:noFill/>
            <a:miter lim="800000"/>
            <a:headEnd/>
            <a:tailEnd/>
          </a:ln>
        </p:spPr>
        <p:txBody>
          <a:bodyPr wrap="none">
            <a:spAutoFit/>
          </a:bodyPr>
          <a:lstStyle/>
          <a:p>
            <a:pPr algn="l" eaLnBrk="1" hangingPunct="1"/>
            <a:r>
              <a:rPr lang="en-US" sz="1600" b="0" i="1" dirty="0">
                <a:solidFill>
                  <a:srgbClr val="FFFFFF"/>
                </a:solidFill>
                <a:latin typeface="+mj-lt"/>
              </a:rPr>
              <a:t>P</a:t>
            </a:r>
            <a:r>
              <a:rPr lang="en-US" sz="1600" b="0" dirty="0">
                <a:solidFill>
                  <a:srgbClr val="FFFFFF"/>
                </a:solidFill>
                <a:latin typeface="+mj-lt"/>
              </a:rPr>
              <a:t> = 0.0018</a:t>
            </a:r>
          </a:p>
        </p:txBody>
      </p:sp>
      <p:sp>
        <p:nvSpPr>
          <p:cNvPr id="32841" name="Line 74"/>
          <p:cNvSpPr>
            <a:spLocks noChangeShapeType="1"/>
          </p:cNvSpPr>
          <p:nvPr/>
        </p:nvSpPr>
        <p:spPr bwMode="auto">
          <a:xfrm>
            <a:off x="4724400" y="5351463"/>
            <a:ext cx="331788" cy="0"/>
          </a:xfrm>
          <a:prstGeom prst="line">
            <a:avLst/>
          </a:prstGeom>
          <a:noFill/>
          <a:ln w="25400">
            <a:solidFill>
              <a:srgbClr val="FF33CC"/>
            </a:solidFill>
            <a:round/>
            <a:headEnd/>
            <a:tailEnd/>
          </a:ln>
        </p:spPr>
        <p:txBody>
          <a:bodyPr lIns="109537" tIns="182562" rIns="109537" bIns="182562">
            <a:spAutoFit/>
          </a:bodyPr>
          <a:lstStyle/>
          <a:p>
            <a:endParaRPr lang="en-US" sz="3200" b="0" dirty="0">
              <a:solidFill>
                <a:srgbClr val="FFFFFF"/>
              </a:solidFill>
              <a:latin typeface="+mj-lt"/>
            </a:endParaRPr>
          </a:p>
        </p:txBody>
      </p:sp>
      <p:sp>
        <p:nvSpPr>
          <p:cNvPr id="32842" name="Line 75"/>
          <p:cNvSpPr>
            <a:spLocks noChangeShapeType="1"/>
          </p:cNvSpPr>
          <p:nvPr/>
        </p:nvSpPr>
        <p:spPr bwMode="auto">
          <a:xfrm>
            <a:off x="4737100" y="5692775"/>
            <a:ext cx="331788" cy="0"/>
          </a:xfrm>
          <a:prstGeom prst="line">
            <a:avLst/>
          </a:prstGeom>
          <a:noFill/>
          <a:ln w="25400">
            <a:solidFill>
              <a:srgbClr val="00FFFF"/>
            </a:solidFill>
            <a:prstDash val="sysDot"/>
            <a:round/>
            <a:headEnd/>
            <a:tailEnd/>
          </a:ln>
        </p:spPr>
        <p:txBody>
          <a:bodyPr lIns="109537" tIns="182562" rIns="109537" bIns="182562">
            <a:spAutoFit/>
          </a:bodyPr>
          <a:lstStyle/>
          <a:p>
            <a:endParaRPr lang="en-US" sz="3200" b="0" dirty="0">
              <a:solidFill>
                <a:srgbClr val="FFFFFF"/>
              </a:solidFill>
              <a:latin typeface="+mj-lt"/>
            </a:endParaRPr>
          </a:p>
        </p:txBody>
      </p:sp>
      <p:sp>
        <p:nvSpPr>
          <p:cNvPr id="32843" name="Rectangle 76"/>
          <p:cNvSpPr>
            <a:spLocks noChangeArrowheads="1"/>
          </p:cNvSpPr>
          <p:nvPr/>
        </p:nvSpPr>
        <p:spPr bwMode="auto">
          <a:xfrm>
            <a:off x="5075238" y="5170488"/>
            <a:ext cx="4097337" cy="336550"/>
          </a:xfrm>
          <a:prstGeom prst="rect">
            <a:avLst/>
          </a:prstGeom>
          <a:noFill/>
          <a:ln w="9525">
            <a:noFill/>
            <a:miter lim="800000"/>
            <a:headEnd/>
            <a:tailEnd/>
          </a:ln>
        </p:spPr>
        <p:txBody>
          <a:bodyPr>
            <a:spAutoFit/>
          </a:bodyPr>
          <a:lstStyle/>
          <a:p>
            <a:pPr algn="l" eaLnBrk="1" hangingPunct="1"/>
            <a:r>
              <a:rPr lang="en-US" sz="1600" b="0" dirty="0">
                <a:solidFill>
                  <a:srgbClr val="FFFFFF"/>
                </a:solidFill>
                <a:latin typeface="+mj-lt"/>
              </a:rPr>
              <a:t>Nondesaturators (SaO</a:t>
            </a:r>
            <a:r>
              <a:rPr lang="en-US" sz="1600" b="0" baseline="-25000" dirty="0">
                <a:solidFill>
                  <a:srgbClr val="FFFFFF"/>
                </a:solidFill>
                <a:latin typeface="+mj-lt"/>
              </a:rPr>
              <a:t>2 </a:t>
            </a:r>
            <a:r>
              <a:rPr lang="en-US" sz="1600" b="0" dirty="0">
                <a:solidFill>
                  <a:srgbClr val="FFFFFF"/>
                </a:solidFill>
                <a:latin typeface="+mj-lt"/>
              </a:rPr>
              <a:t>&gt; 88%, n = 39)</a:t>
            </a:r>
          </a:p>
        </p:txBody>
      </p:sp>
      <p:sp>
        <p:nvSpPr>
          <p:cNvPr id="32844" name="Text Box 77"/>
          <p:cNvSpPr txBox="1">
            <a:spLocks noChangeArrowheads="1"/>
          </p:cNvSpPr>
          <p:nvPr/>
        </p:nvSpPr>
        <p:spPr bwMode="auto">
          <a:xfrm>
            <a:off x="7297738" y="2921000"/>
            <a:ext cx="847725" cy="336550"/>
          </a:xfrm>
          <a:prstGeom prst="rect">
            <a:avLst/>
          </a:prstGeom>
          <a:noFill/>
          <a:ln w="9525">
            <a:noFill/>
            <a:miter lim="800000"/>
            <a:headEnd/>
            <a:tailEnd/>
          </a:ln>
        </p:spPr>
        <p:txBody>
          <a:bodyPr>
            <a:spAutoFit/>
          </a:bodyPr>
          <a:lstStyle/>
          <a:p>
            <a:pPr algn="l">
              <a:spcBef>
                <a:spcPct val="50000"/>
              </a:spcBef>
            </a:pPr>
            <a:r>
              <a:rPr lang="en-US" sz="1600" b="0" dirty="0">
                <a:solidFill>
                  <a:srgbClr val="FFFFFF"/>
                </a:solidFill>
                <a:latin typeface="+mj-lt"/>
              </a:rPr>
              <a:t>N</a:t>
            </a:r>
            <a:r>
              <a:rPr lang="en-US" sz="1600" b="0" i="1" dirty="0">
                <a:solidFill>
                  <a:srgbClr val="FFFFFF"/>
                </a:solidFill>
                <a:latin typeface="+mj-lt"/>
              </a:rPr>
              <a:t> </a:t>
            </a:r>
            <a:r>
              <a:rPr lang="en-US" sz="1600" b="0" dirty="0">
                <a:solidFill>
                  <a:srgbClr val="FFFFFF"/>
                </a:solidFill>
                <a:latin typeface="+mj-lt"/>
              </a:rPr>
              <a:t>= 83</a:t>
            </a:r>
            <a:endParaRPr lang="en-US" sz="1600" b="0" i="1" baseline="-25000" dirty="0">
              <a:solidFill>
                <a:srgbClr val="FFFFFF"/>
              </a:solidFill>
              <a:latin typeface="+mj-lt"/>
            </a:endParaRPr>
          </a:p>
        </p:txBody>
      </p:sp>
      <p:sp>
        <p:nvSpPr>
          <p:cNvPr id="32845" name="Line 78"/>
          <p:cNvSpPr>
            <a:spLocks noChangeShapeType="1"/>
          </p:cNvSpPr>
          <p:nvPr/>
        </p:nvSpPr>
        <p:spPr bwMode="auto">
          <a:xfrm>
            <a:off x="1635125" y="4606925"/>
            <a:ext cx="5280025" cy="0"/>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
        <p:nvSpPr>
          <p:cNvPr id="32846" name="Line 79"/>
          <p:cNvSpPr>
            <a:spLocks noChangeShapeType="1"/>
          </p:cNvSpPr>
          <p:nvPr/>
        </p:nvSpPr>
        <p:spPr bwMode="auto">
          <a:xfrm flipV="1">
            <a:off x="1635125" y="1703388"/>
            <a:ext cx="0" cy="2890837"/>
          </a:xfrm>
          <a:prstGeom prst="line">
            <a:avLst/>
          </a:prstGeom>
          <a:noFill/>
          <a:ln w="28575">
            <a:solidFill>
              <a:schemeClr val="bg1"/>
            </a:solidFill>
            <a:round/>
            <a:headEnd/>
            <a:tailEnd/>
          </a:ln>
        </p:spPr>
        <p:txBody>
          <a:bodyPr/>
          <a:lstStyle/>
          <a:p>
            <a:endParaRPr lang="en-US" sz="3200" b="0" dirty="0">
              <a:solidFill>
                <a:srgbClr val="FFFFFF"/>
              </a:solidFill>
              <a:latin typeface="+mj-lt"/>
            </a:endParaRPr>
          </a:p>
        </p:txBody>
      </p:sp>
    </p:spTree>
    <p:extLst>
      <p:ext uri="{BB962C8B-B14F-4D97-AF65-F5344CB8AC3E}">
        <p14:creationId xmlns:p14="http://schemas.microsoft.com/office/powerpoint/2010/main" val="1411468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1751" y="228600"/>
            <a:ext cx="8920163" cy="5681662"/>
            <a:chOff x="20" y="421"/>
            <a:chExt cx="5619" cy="3579"/>
          </a:xfrm>
        </p:grpSpPr>
        <p:sp>
          <p:nvSpPr>
            <p:cNvPr id="25604" name="Text Box 3"/>
            <p:cNvSpPr txBox="1">
              <a:spLocks noChangeArrowheads="1"/>
            </p:cNvSpPr>
            <p:nvPr/>
          </p:nvSpPr>
          <p:spPr bwMode="auto">
            <a:xfrm>
              <a:off x="446" y="502"/>
              <a:ext cx="862" cy="523"/>
            </a:xfrm>
            <a:prstGeom prst="rect">
              <a:avLst/>
            </a:prstGeom>
            <a:noFill/>
            <a:ln w="9525">
              <a:solidFill>
                <a:schemeClr val="bg1"/>
              </a:solidFill>
              <a:miter lim="800000"/>
              <a:headEnd/>
              <a:tailEnd/>
            </a:ln>
          </p:spPr>
          <p:txBody>
            <a:bodyPr wrap="none">
              <a:spAutoFit/>
            </a:bodyPr>
            <a:lstStyle/>
            <a:p>
              <a:r>
                <a:rPr lang="en-US" sz="2400" b="0" dirty="0">
                  <a:solidFill>
                    <a:srgbClr val="FFFFFF"/>
                  </a:solidFill>
                  <a:latin typeface="+mj-lt"/>
                </a:rPr>
                <a:t>Baseline</a:t>
              </a:r>
            </a:p>
            <a:p>
              <a:r>
                <a:rPr lang="en-US" sz="2400" b="0" dirty="0">
                  <a:solidFill>
                    <a:srgbClr val="FFFFFF"/>
                  </a:solidFill>
                  <a:latin typeface="+mj-lt"/>
                </a:rPr>
                <a:t>Status</a:t>
              </a:r>
            </a:p>
          </p:txBody>
        </p:sp>
        <p:sp>
          <p:nvSpPr>
            <p:cNvPr id="25605" name="Text Box 4"/>
            <p:cNvSpPr txBox="1">
              <a:spLocks noChangeArrowheads="1"/>
            </p:cNvSpPr>
            <p:nvPr/>
          </p:nvSpPr>
          <p:spPr bwMode="auto">
            <a:xfrm>
              <a:off x="2577" y="421"/>
              <a:ext cx="2585" cy="756"/>
            </a:xfrm>
            <a:prstGeom prst="rect">
              <a:avLst/>
            </a:prstGeom>
            <a:noFill/>
            <a:ln w="9525">
              <a:solidFill>
                <a:schemeClr val="bg1"/>
              </a:solidFill>
              <a:miter lim="800000"/>
              <a:headEnd/>
              <a:tailEnd/>
            </a:ln>
          </p:spPr>
          <p:txBody>
            <a:bodyPr wrap="none">
              <a:spAutoFit/>
            </a:bodyPr>
            <a:lstStyle/>
            <a:p>
              <a:r>
                <a:rPr lang="en-US" sz="2400" b="0" dirty="0">
                  <a:solidFill>
                    <a:srgbClr val="FFFFFF"/>
                  </a:solidFill>
                  <a:latin typeface="+mj-lt"/>
                </a:rPr>
                <a:t>Six Month Test Results</a:t>
              </a:r>
            </a:p>
            <a:p>
              <a:r>
                <a:rPr lang="en-US" sz="2400" b="0" dirty="0">
                  <a:solidFill>
                    <a:srgbClr val="FFFFFF"/>
                  </a:solidFill>
                  <a:latin typeface="+mj-lt"/>
                </a:rPr>
                <a:t>that Suggest an Increased</a:t>
              </a:r>
            </a:p>
            <a:p>
              <a:r>
                <a:rPr lang="en-US" sz="2400" b="0" dirty="0">
                  <a:solidFill>
                    <a:srgbClr val="FFFFFF"/>
                  </a:solidFill>
                  <a:latin typeface="+mj-lt"/>
                </a:rPr>
                <a:t>Risk of Subsequent Mortality</a:t>
              </a:r>
            </a:p>
          </p:txBody>
        </p:sp>
        <p:sp>
          <p:nvSpPr>
            <p:cNvPr id="25606" name="Text Box 5"/>
            <p:cNvSpPr txBox="1">
              <a:spLocks noChangeArrowheads="1"/>
            </p:cNvSpPr>
            <p:nvPr/>
          </p:nvSpPr>
          <p:spPr bwMode="auto">
            <a:xfrm>
              <a:off x="20" y="1962"/>
              <a:ext cx="1455" cy="756"/>
            </a:xfrm>
            <a:prstGeom prst="rect">
              <a:avLst/>
            </a:prstGeom>
            <a:noFill/>
            <a:ln w="9525">
              <a:noFill/>
              <a:miter lim="800000"/>
              <a:headEnd/>
              <a:tailEnd/>
            </a:ln>
          </p:spPr>
          <p:txBody>
            <a:bodyPr wrap="none">
              <a:spAutoFit/>
            </a:bodyPr>
            <a:lstStyle/>
            <a:p>
              <a:r>
                <a:rPr lang="en-US" sz="2400" b="0" dirty="0">
                  <a:solidFill>
                    <a:srgbClr val="FFFFFF"/>
                  </a:solidFill>
                  <a:latin typeface="+mj-lt"/>
                </a:rPr>
                <a:t>SpO</a:t>
              </a:r>
              <a:r>
                <a:rPr lang="en-US" sz="2400" b="0" baseline="-25000" dirty="0">
                  <a:solidFill>
                    <a:srgbClr val="FFFFFF"/>
                  </a:solidFill>
                  <a:latin typeface="+mj-lt"/>
                </a:rPr>
                <a:t>2</a:t>
              </a:r>
              <a:r>
                <a:rPr lang="en-US" sz="2400" b="0" dirty="0">
                  <a:solidFill>
                    <a:srgbClr val="FFFFFF"/>
                  </a:solidFill>
                  <a:latin typeface="+mj-lt"/>
                </a:rPr>
                <a:t> </a:t>
              </a:r>
              <a:r>
                <a:rPr lang="en-US" sz="2400" b="0" dirty="0" smtClean="0">
                  <a:solidFill>
                    <a:srgbClr val="FFFFFF"/>
                  </a:solidFill>
                  <a:latin typeface="+mj-lt"/>
                </a:rPr>
                <a:t>≤ </a:t>
              </a:r>
              <a:r>
                <a:rPr lang="en-US" sz="2400" b="0" dirty="0">
                  <a:solidFill>
                    <a:srgbClr val="FFFFFF"/>
                  </a:solidFill>
                  <a:latin typeface="+mj-lt"/>
                </a:rPr>
                <a:t>88%</a:t>
              </a:r>
            </a:p>
            <a:p>
              <a:r>
                <a:rPr lang="en-US" sz="2400" b="0" dirty="0">
                  <a:solidFill>
                    <a:srgbClr val="FFFFFF"/>
                  </a:solidFill>
                  <a:latin typeface="+mj-lt"/>
                </a:rPr>
                <a:t>during Baseline</a:t>
              </a:r>
            </a:p>
            <a:p>
              <a:r>
                <a:rPr lang="en-US" sz="2400" b="0" dirty="0">
                  <a:solidFill>
                    <a:srgbClr val="FFFFFF"/>
                  </a:solidFill>
                  <a:latin typeface="+mj-lt"/>
                </a:rPr>
                <a:t>6MWT</a:t>
              </a:r>
            </a:p>
          </p:txBody>
        </p:sp>
        <p:sp>
          <p:nvSpPr>
            <p:cNvPr id="25607" name="Line 6"/>
            <p:cNvSpPr>
              <a:spLocks noChangeShapeType="1"/>
            </p:cNvSpPr>
            <p:nvPr/>
          </p:nvSpPr>
          <p:spPr bwMode="auto">
            <a:xfrm flipV="1">
              <a:off x="1416" y="1616"/>
              <a:ext cx="737" cy="708"/>
            </a:xfrm>
            <a:prstGeom prst="line">
              <a:avLst/>
            </a:prstGeom>
            <a:noFill/>
            <a:ln w="57150">
              <a:solidFill>
                <a:schemeClr val="bg1"/>
              </a:solidFill>
              <a:round/>
              <a:headEnd/>
              <a:tailEnd type="triangle" w="med" len="med"/>
            </a:ln>
          </p:spPr>
          <p:txBody>
            <a:bodyPr/>
            <a:lstStyle/>
            <a:p>
              <a:endParaRPr lang="en-US" sz="3200" b="0" dirty="0">
                <a:solidFill>
                  <a:srgbClr val="FFFFFF"/>
                </a:solidFill>
                <a:latin typeface="+mj-lt"/>
              </a:endParaRPr>
            </a:p>
          </p:txBody>
        </p:sp>
        <p:sp>
          <p:nvSpPr>
            <p:cNvPr id="25608" name="Line 7"/>
            <p:cNvSpPr>
              <a:spLocks noChangeShapeType="1"/>
            </p:cNvSpPr>
            <p:nvPr/>
          </p:nvSpPr>
          <p:spPr bwMode="auto">
            <a:xfrm>
              <a:off x="1408" y="2330"/>
              <a:ext cx="680" cy="681"/>
            </a:xfrm>
            <a:prstGeom prst="line">
              <a:avLst/>
            </a:prstGeom>
            <a:noFill/>
            <a:ln w="57150">
              <a:solidFill>
                <a:schemeClr val="bg1"/>
              </a:solidFill>
              <a:round/>
              <a:headEnd/>
              <a:tailEnd type="triangle" w="med" len="med"/>
            </a:ln>
          </p:spPr>
          <p:txBody>
            <a:bodyPr/>
            <a:lstStyle/>
            <a:p>
              <a:endParaRPr lang="en-US" sz="3200" b="0" dirty="0">
                <a:solidFill>
                  <a:srgbClr val="FFFFFF"/>
                </a:solidFill>
                <a:latin typeface="+mj-lt"/>
              </a:endParaRPr>
            </a:p>
          </p:txBody>
        </p:sp>
        <p:sp>
          <p:nvSpPr>
            <p:cNvPr id="25609" name="Text Box 8"/>
            <p:cNvSpPr txBox="1">
              <a:spLocks noChangeArrowheads="1"/>
            </p:cNvSpPr>
            <p:nvPr/>
          </p:nvSpPr>
          <p:spPr bwMode="auto">
            <a:xfrm>
              <a:off x="1424" y="1656"/>
              <a:ext cx="418" cy="291"/>
            </a:xfrm>
            <a:prstGeom prst="rect">
              <a:avLst/>
            </a:prstGeom>
            <a:noFill/>
            <a:ln w="9525">
              <a:noFill/>
              <a:miter lim="800000"/>
              <a:headEnd/>
              <a:tailEnd/>
            </a:ln>
          </p:spPr>
          <p:txBody>
            <a:bodyPr wrap="none">
              <a:spAutoFit/>
            </a:bodyPr>
            <a:lstStyle/>
            <a:p>
              <a:pPr algn="l"/>
              <a:r>
                <a:rPr lang="en-US" sz="2400" b="0" dirty="0">
                  <a:solidFill>
                    <a:srgbClr val="FFFF00"/>
                  </a:solidFill>
                  <a:latin typeface="+mj-lt"/>
                </a:rPr>
                <a:t>yes</a:t>
              </a:r>
            </a:p>
          </p:txBody>
        </p:sp>
        <p:sp>
          <p:nvSpPr>
            <p:cNvPr id="25610" name="Text Box 9"/>
            <p:cNvSpPr txBox="1">
              <a:spLocks noChangeArrowheads="1"/>
            </p:cNvSpPr>
            <p:nvPr/>
          </p:nvSpPr>
          <p:spPr bwMode="auto">
            <a:xfrm>
              <a:off x="1473" y="2680"/>
              <a:ext cx="332" cy="291"/>
            </a:xfrm>
            <a:prstGeom prst="rect">
              <a:avLst/>
            </a:prstGeom>
            <a:noFill/>
            <a:ln w="9525">
              <a:noFill/>
              <a:miter lim="800000"/>
              <a:headEnd/>
              <a:tailEnd/>
            </a:ln>
          </p:spPr>
          <p:txBody>
            <a:bodyPr wrap="none">
              <a:spAutoFit/>
            </a:bodyPr>
            <a:lstStyle/>
            <a:p>
              <a:pPr algn="l"/>
              <a:r>
                <a:rPr lang="en-US" sz="2400" b="0" dirty="0">
                  <a:solidFill>
                    <a:srgbClr val="FFFF00"/>
                  </a:solidFill>
                  <a:latin typeface="+mj-lt"/>
                </a:rPr>
                <a:t>no</a:t>
              </a:r>
            </a:p>
          </p:txBody>
        </p:sp>
        <p:sp>
          <p:nvSpPr>
            <p:cNvPr id="25611" name="Text Box 10"/>
            <p:cNvSpPr txBox="1">
              <a:spLocks noChangeArrowheads="1"/>
            </p:cNvSpPr>
            <p:nvPr/>
          </p:nvSpPr>
          <p:spPr bwMode="auto">
            <a:xfrm>
              <a:off x="2255" y="1430"/>
              <a:ext cx="2305" cy="291"/>
            </a:xfrm>
            <a:prstGeom prst="rect">
              <a:avLst/>
            </a:prstGeom>
            <a:noFill/>
            <a:ln w="9525">
              <a:noFill/>
              <a:miter lim="800000"/>
              <a:headEnd/>
              <a:tailEnd/>
            </a:ln>
          </p:spPr>
          <p:txBody>
            <a:bodyPr wrap="square">
              <a:spAutoFit/>
            </a:bodyPr>
            <a:lstStyle/>
            <a:p>
              <a:pPr algn="l">
                <a:buFontTx/>
                <a:buChar char="•"/>
              </a:pPr>
              <a:r>
                <a:rPr lang="en-US" sz="2400" b="0" dirty="0">
                  <a:solidFill>
                    <a:srgbClr val="FFFFFF"/>
                  </a:solidFill>
                  <a:latin typeface="+mj-lt"/>
                </a:rPr>
                <a:t> 15% decline in DL</a:t>
              </a:r>
              <a:r>
                <a:rPr lang="en-US" sz="2400" b="0" baseline="-25000" dirty="0">
                  <a:solidFill>
                    <a:srgbClr val="FFFFFF"/>
                  </a:solidFill>
                  <a:latin typeface="+mj-lt"/>
                </a:rPr>
                <a:t>CO</a:t>
              </a:r>
              <a:endParaRPr lang="en-US" sz="2400" b="0" dirty="0">
                <a:solidFill>
                  <a:srgbClr val="FFFFFF"/>
                </a:solidFill>
                <a:latin typeface="+mj-lt"/>
              </a:endParaRPr>
            </a:p>
          </p:txBody>
        </p:sp>
        <p:sp>
          <p:nvSpPr>
            <p:cNvPr id="25612" name="Text Box 11"/>
            <p:cNvSpPr txBox="1">
              <a:spLocks noChangeArrowheads="1"/>
            </p:cNvSpPr>
            <p:nvPr/>
          </p:nvSpPr>
          <p:spPr bwMode="auto">
            <a:xfrm>
              <a:off x="2238" y="2546"/>
              <a:ext cx="3401" cy="1454"/>
            </a:xfrm>
            <a:prstGeom prst="rect">
              <a:avLst/>
            </a:prstGeom>
            <a:noFill/>
            <a:ln w="9525">
              <a:noFill/>
              <a:miter lim="800000"/>
              <a:headEnd/>
              <a:tailEnd/>
            </a:ln>
          </p:spPr>
          <p:txBody>
            <a:bodyPr>
              <a:spAutoFit/>
            </a:bodyPr>
            <a:lstStyle/>
            <a:p>
              <a:pPr marL="342900" indent="-342900" algn="l">
                <a:buFont typeface="Arial" pitchFamily="34" charset="0"/>
                <a:buChar char="•"/>
              </a:pPr>
              <a:r>
                <a:rPr lang="en-US" sz="2400" b="0" dirty="0" smtClean="0">
                  <a:solidFill>
                    <a:srgbClr val="FFFFFF"/>
                  </a:solidFill>
                  <a:latin typeface="+mj-lt"/>
                </a:rPr>
                <a:t>10</a:t>
              </a:r>
              <a:r>
                <a:rPr lang="en-US" sz="2400" b="0" dirty="0">
                  <a:solidFill>
                    <a:srgbClr val="FFFFFF"/>
                  </a:solidFill>
                  <a:latin typeface="+mj-lt"/>
                </a:rPr>
                <a:t>% decline in FVC </a:t>
              </a:r>
            </a:p>
            <a:p>
              <a:pPr marL="342900" indent="-342900" algn="l">
                <a:buFont typeface="Arial" pitchFamily="34" charset="0"/>
                <a:buChar char="•"/>
              </a:pPr>
              <a:r>
                <a:rPr lang="en-US" sz="2400" b="0" dirty="0" smtClean="0">
                  <a:solidFill>
                    <a:srgbClr val="FFFFFF"/>
                  </a:solidFill>
                  <a:latin typeface="+mj-lt"/>
                </a:rPr>
                <a:t>15</a:t>
              </a:r>
              <a:r>
                <a:rPr lang="en-US" sz="2400" b="0" dirty="0">
                  <a:solidFill>
                    <a:srgbClr val="FFFFFF"/>
                  </a:solidFill>
                  <a:latin typeface="+mj-lt"/>
                </a:rPr>
                <a:t>% decline in DL</a:t>
              </a:r>
              <a:r>
                <a:rPr lang="en-US" sz="2400" b="0" baseline="-25000" dirty="0">
                  <a:solidFill>
                    <a:srgbClr val="FFFFFF"/>
                  </a:solidFill>
                  <a:latin typeface="+mj-lt"/>
                </a:rPr>
                <a:t>CO</a:t>
              </a:r>
            </a:p>
            <a:p>
              <a:pPr marL="342900" indent="-342900" algn="l">
                <a:buFont typeface="Arial" pitchFamily="34" charset="0"/>
                <a:buChar char="•"/>
              </a:pPr>
              <a:r>
                <a:rPr lang="en-US" sz="2400" b="0" dirty="0" smtClean="0">
                  <a:solidFill>
                    <a:srgbClr val="FFFFFF"/>
                  </a:solidFill>
                  <a:latin typeface="+mj-lt"/>
                </a:rPr>
                <a:t>Decrease </a:t>
              </a:r>
              <a:r>
                <a:rPr lang="en-US" sz="2400" b="0" dirty="0">
                  <a:solidFill>
                    <a:srgbClr val="FFFFFF"/>
                  </a:solidFill>
                  <a:latin typeface="+mj-lt"/>
                </a:rPr>
                <a:t>in walk distance of </a:t>
              </a:r>
              <a:r>
                <a:rPr lang="en-US" sz="2400" b="0" dirty="0" smtClean="0">
                  <a:solidFill>
                    <a:srgbClr val="FFFFFF"/>
                  </a:solidFill>
                  <a:latin typeface="+mj-lt"/>
                </a:rPr>
                <a:t>≥ 200 </a:t>
              </a:r>
              <a:r>
                <a:rPr lang="en-US" sz="2400" b="0" dirty="0">
                  <a:solidFill>
                    <a:srgbClr val="FFFFFF"/>
                  </a:solidFill>
                  <a:latin typeface="+mj-lt"/>
                </a:rPr>
                <a:t>feet</a:t>
              </a:r>
            </a:p>
            <a:p>
              <a:pPr marL="342900" indent="-342900" algn="l">
                <a:buFont typeface="Arial" pitchFamily="34" charset="0"/>
                <a:buChar char="•"/>
              </a:pPr>
              <a:r>
                <a:rPr lang="en-US" sz="2400" b="0" dirty="0" smtClean="0">
                  <a:solidFill>
                    <a:srgbClr val="FFFFFF"/>
                  </a:solidFill>
                  <a:latin typeface="+mj-lt"/>
                </a:rPr>
                <a:t>Increase </a:t>
              </a:r>
              <a:r>
                <a:rPr lang="en-US" sz="2400" b="0" dirty="0">
                  <a:solidFill>
                    <a:srgbClr val="FFFFFF"/>
                  </a:solidFill>
                  <a:latin typeface="+mj-lt"/>
                </a:rPr>
                <a:t>in desaturation </a:t>
              </a:r>
              <a:r>
                <a:rPr lang="en-US" sz="2400" b="0" dirty="0" smtClean="0">
                  <a:solidFill>
                    <a:srgbClr val="FFFFFF"/>
                  </a:solidFill>
                  <a:latin typeface="+mj-lt"/>
                </a:rPr>
                <a:t>during 6MWT</a:t>
              </a:r>
              <a:endParaRPr lang="en-US" sz="2400" b="0" dirty="0">
                <a:solidFill>
                  <a:srgbClr val="FFFFFF"/>
                </a:solidFill>
                <a:latin typeface="+mj-lt"/>
              </a:endParaRPr>
            </a:p>
          </p:txBody>
        </p:sp>
      </p:grpSp>
      <p:sp>
        <p:nvSpPr>
          <p:cNvPr id="25603" name="Text Box 12"/>
          <p:cNvSpPr txBox="1">
            <a:spLocks noChangeArrowheads="1"/>
          </p:cNvSpPr>
          <p:nvPr/>
        </p:nvSpPr>
        <p:spPr bwMode="auto">
          <a:xfrm>
            <a:off x="102337" y="5940623"/>
            <a:ext cx="5307863" cy="307777"/>
          </a:xfrm>
          <a:prstGeom prst="rect">
            <a:avLst/>
          </a:prstGeom>
          <a:noFill/>
          <a:ln w="9525">
            <a:noFill/>
            <a:miter lim="800000"/>
            <a:headEnd/>
            <a:tailEnd/>
          </a:ln>
        </p:spPr>
        <p:txBody>
          <a:bodyPr wrap="none">
            <a:spAutoFit/>
          </a:bodyPr>
          <a:lstStyle/>
          <a:p>
            <a:pPr algn="l"/>
            <a:r>
              <a:rPr lang="en-US" sz="1400" b="0" dirty="0">
                <a:solidFill>
                  <a:srgbClr val="FFFFFF"/>
                </a:solidFill>
                <a:latin typeface="+mj-lt"/>
              </a:rPr>
              <a:t>Flaherty </a:t>
            </a:r>
            <a:r>
              <a:rPr lang="en-US" sz="1400" b="0" dirty="0" smtClean="0">
                <a:solidFill>
                  <a:srgbClr val="FFFFFF"/>
                </a:solidFill>
                <a:latin typeface="+mj-lt"/>
              </a:rPr>
              <a:t>KR, et </a:t>
            </a:r>
            <a:r>
              <a:rPr lang="en-US" sz="1400" b="0" dirty="0">
                <a:solidFill>
                  <a:srgbClr val="FFFFFF"/>
                </a:solidFill>
                <a:latin typeface="+mj-lt"/>
              </a:rPr>
              <a:t>al</a:t>
            </a:r>
            <a:r>
              <a:rPr lang="en-US" sz="1400" b="0" dirty="0" smtClean="0">
                <a:solidFill>
                  <a:srgbClr val="FFFFFF"/>
                </a:solidFill>
                <a:latin typeface="+mj-lt"/>
              </a:rPr>
              <a:t>. </a:t>
            </a:r>
            <a:r>
              <a:rPr lang="en-US" sz="1400" b="0" i="1" dirty="0" smtClean="0">
                <a:solidFill>
                  <a:srgbClr val="FFFFFF"/>
                </a:solidFill>
                <a:latin typeface="+mj-lt"/>
              </a:rPr>
              <a:t>Am </a:t>
            </a:r>
            <a:r>
              <a:rPr lang="en-US" sz="1400" b="0" i="1" dirty="0">
                <a:solidFill>
                  <a:srgbClr val="FFFFFF"/>
                </a:solidFill>
                <a:latin typeface="+mj-lt"/>
              </a:rPr>
              <a:t>J Resp Crit Care </a:t>
            </a:r>
            <a:r>
              <a:rPr lang="en-US" sz="1400" b="0" i="1" dirty="0" smtClean="0">
                <a:solidFill>
                  <a:srgbClr val="FFFFFF"/>
                </a:solidFill>
                <a:latin typeface="+mj-lt"/>
              </a:rPr>
              <a:t>Med</a:t>
            </a:r>
            <a:r>
              <a:rPr lang="en-US" sz="1400" b="0" dirty="0" smtClean="0">
                <a:solidFill>
                  <a:srgbClr val="FFFFFF"/>
                </a:solidFill>
                <a:latin typeface="+mj-lt"/>
              </a:rPr>
              <a:t>. 2006;174:803-809.</a:t>
            </a:r>
            <a:r>
              <a:rPr lang="en-US" sz="1400" dirty="0" smtClean="0">
                <a:solidFill>
                  <a:srgbClr val="FFFFFF"/>
                </a:solidFill>
                <a:latin typeface="+mj-lt"/>
              </a:rPr>
              <a:t> </a:t>
            </a:r>
            <a:endParaRPr lang="en-US" sz="1400" dirty="0">
              <a:solidFill>
                <a:srgbClr val="FFFFFF"/>
              </a:solidFill>
              <a:latin typeface="+mj-lt"/>
            </a:endParaRPr>
          </a:p>
        </p:txBody>
      </p:sp>
    </p:spTree>
    <p:extLst>
      <p:ext uri="{BB962C8B-B14F-4D97-AF65-F5344CB8AC3E}">
        <p14:creationId xmlns:p14="http://schemas.microsoft.com/office/powerpoint/2010/main" val="2465271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43000"/>
          </a:xfrm>
        </p:spPr>
        <p:txBody>
          <a:bodyPr/>
          <a:lstStyle/>
          <a:p>
            <a:r>
              <a:rPr lang="en-US" sz="3600" b="1" dirty="0" smtClean="0">
                <a:solidFill>
                  <a:srgbClr val="FFC000"/>
                </a:solidFill>
                <a:latin typeface="Arial" pitchFamily="34" charset="0"/>
                <a:ea typeface="ＭＳ Ｐゴシック" pitchFamily="34" charset="-128"/>
                <a:cs typeface="Arial" pitchFamily="34" charset="0"/>
              </a:rPr>
              <a:t>Conclusions</a:t>
            </a:r>
          </a:p>
        </p:txBody>
      </p:sp>
      <p:sp>
        <p:nvSpPr>
          <p:cNvPr id="5" name="Content Placeholder 2"/>
          <p:cNvSpPr>
            <a:spLocks noGrp="1"/>
          </p:cNvSpPr>
          <p:nvPr>
            <p:ph idx="1"/>
          </p:nvPr>
        </p:nvSpPr>
        <p:spPr>
          <a:xfrm>
            <a:off x="457200" y="1304925"/>
            <a:ext cx="8229600" cy="4525962"/>
          </a:xfrm>
        </p:spPr>
        <p:txBody>
          <a:bodyPr>
            <a:noAutofit/>
          </a:bodyPr>
          <a:lstStyle/>
          <a:p>
            <a:pPr>
              <a:spcBef>
                <a:spcPts val="600"/>
              </a:spcBef>
              <a:buClr>
                <a:schemeClr val="bg1"/>
              </a:buClr>
              <a:buSzPct val="100000"/>
              <a:buFont typeface="Arial" pitchFamily="34" charset="0"/>
              <a:buChar char="•"/>
              <a:defRPr/>
            </a:pPr>
            <a:r>
              <a:rPr lang="en-US" sz="2800" dirty="0" smtClean="0">
                <a:solidFill>
                  <a:schemeClr val="bg2"/>
                </a:solidFill>
                <a:latin typeface="Arial" pitchFamily="34" charset="0"/>
                <a:cs typeface="Arial" pitchFamily="34" charset="0"/>
              </a:rPr>
              <a:t>New guidelines for IPF were released in 2011</a:t>
            </a:r>
          </a:p>
          <a:p>
            <a:pPr>
              <a:spcBef>
                <a:spcPts val="600"/>
              </a:spcBef>
              <a:buClr>
                <a:schemeClr val="bg1"/>
              </a:buClr>
              <a:buSzPct val="100000"/>
              <a:buFont typeface="Arial" pitchFamily="34" charset="0"/>
              <a:buChar char="•"/>
              <a:defRPr/>
            </a:pPr>
            <a:r>
              <a:rPr lang="en-US" sz="2800" dirty="0" smtClean="0">
                <a:solidFill>
                  <a:schemeClr val="bg2"/>
                </a:solidFill>
                <a:latin typeface="Arial" pitchFamily="34" charset="0"/>
                <a:cs typeface="Arial" pitchFamily="34" charset="0"/>
              </a:rPr>
              <a:t>Diagnosis of IPF requires a team approach</a:t>
            </a:r>
          </a:p>
          <a:p>
            <a:pPr>
              <a:spcBef>
                <a:spcPts val="600"/>
              </a:spcBef>
              <a:buClr>
                <a:schemeClr val="bg1"/>
              </a:buClr>
              <a:buSzPct val="100000"/>
              <a:buFont typeface="Arial" pitchFamily="34" charset="0"/>
              <a:buChar char="•"/>
              <a:defRPr/>
            </a:pPr>
            <a:r>
              <a:rPr lang="en-US" sz="2800" dirty="0" smtClean="0">
                <a:solidFill>
                  <a:schemeClr val="bg2"/>
                </a:solidFill>
                <a:latin typeface="Arial" pitchFamily="34" charset="0"/>
                <a:cs typeface="Arial" pitchFamily="34" charset="0"/>
              </a:rPr>
              <a:t>HRCT and sometimes histology are necessary for diagnosis, though lung biopsy has risks</a:t>
            </a:r>
          </a:p>
          <a:p>
            <a:pPr>
              <a:spcBef>
                <a:spcPts val="600"/>
              </a:spcBef>
              <a:buClr>
                <a:schemeClr val="bg1"/>
              </a:buClr>
              <a:buSzPct val="100000"/>
              <a:buFont typeface="Arial" pitchFamily="34" charset="0"/>
              <a:buChar char="•"/>
              <a:defRPr/>
            </a:pPr>
            <a:r>
              <a:rPr lang="en-US" sz="2800" dirty="0" smtClean="0">
                <a:solidFill>
                  <a:schemeClr val="bg2"/>
                </a:solidFill>
                <a:latin typeface="Arial" pitchFamily="34" charset="0"/>
                <a:cs typeface="Arial" pitchFamily="34" charset="0"/>
              </a:rPr>
              <a:t>Declining PFTs are associated with increased risk of subsequent mortality</a:t>
            </a:r>
            <a:endParaRPr lang="en-US" sz="2800" dirty="0">
              <a:solidFill>
                <a:schemeClr val="bg2"/>
              </a:solidFill>
              <a:latin typeface="Arial" pitchFamily="34" charset="0"/>
              <a:cs typeface="Arial" pitchFamily="34" charset="0"/>
            </a:endParaRPr>
          </a:p>
          <a:p>
            <a:pPr marL="0" indent="0">
              <a:buFontTx/>
              <a:buNone/>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518061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1143000"/>
          </a:xfrm>
        </p:spPr>
        <p:txBody>
          <a:bodyPr/>
          <a:lstStyle/>
          <a:p>
            <a:r>
              <a:rPr lang="en-US" sz="3600" b="1" dirty="0" smtClean="0">
                <a:solidFill>
                  <a:srgbClr val="FFC000"/>
                </a:solidFill>
                <a:latin typeface="Arial" pitchFamily="34" charset="0"/>
                <a:cs typeface="Arial" pitchFamily="34" charset="0"/>
              </a:rPr>
              <a:t>Idiopathic Pulmonary Fibrosis</a:t>
            </a:r>
            <a:endParaRPr lang="en-US" sz="3600"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533400" y="1371600"/>
            <a:ext cx="8077200" cy="4114800"/>
          </a:xfrm>
        </p:spPr>
        <p:txBody>
          <a:bodyPr/>
          <a:lstStyle/>
          <a:p>
            <a:pPr marL="0" indent="0">
              <a:spcBef>
                <a:spcPts val="600"/>
              </a:spcBef>
              <a:buNone/>
            </a:pPr>
            <a:r>
              <a:rPr lang="en-US" sz="2800" i="1" dirty="0" smtClean="0">
                <a:solidFill>
                  <a:schemeClr val="tx2"/>
                </a:solidFill>
                <a:latin typeface="Arial" pitchFamily="34" charset="0"/>
                <a:cs typeface="Arial" pitchFamily="34" charset="0"/>
              </a:rPr>
              <a:t>A specific form of chronic, progressive fibrosing interstitial pneumonia of unknown cause, occurring primarily in older adults, and limited to the lungs.</a:t>
            </a:r>
          </a:p>
          <a:p>
            <a:pPr marL="0" indent="0">
              <a:spcBef>
                <a:spcPts val="600"/>
              </a:spcBef>
              <a:buNone/>
            </a:pPr>
            <a:endParaRPr lang="en-US" sz="2800" i="1" dirty="0">
              <a:solidFill>
                <a:schemeClr val="tx2"/>
              </a:solidFill>
              <a:latin typeface="Arial" pitchFamily="34" charset="0"/>
              <a:cs typeface="Arial" pitchFamily="34" charset="0"/>
            </a:endParaRPr>
          </a:p>
          <a:p>
            <a:pPr marL="0" indent="0">
              <a:spcBef>
                <a:spcPts val="600"/>
              </a:spcBef>
              <a:buNone/>
            </a:pPr>
            <a:r>
              <a:rPr lang="en-US" sz="2800" i="1" dirty="0" smtClean="0">
                <a:solidFill>
                  <a:schemeClr val="tx2"/>
                </a:solidFill>
                <a:latin typeface="Arial" pitchFamily="34" charset="0"/>
                <a:cs typeface="Arial" pitchFamily="34" charset="0"/>
              </a:rPr>
              <a:t>It is characterized by progressive worsening of dyspnea and lung function and is associated with a poor prognosis.</a:t>
            </a:r>
            <a:endParaRPr lang="en-US" sz="2800" i="1" dirty="0">
              <a:solidFill>
                <a:schemeClr val="tx2"/>
              </a:solidFill>
              <a:latin typeface="Arial" pitchFamily="34" charset="0"/>
              <a:cs typeface="Arial" pitchFamily="34" charset="0"/>
            </a:endParaRPr>
          </a:p>
        </p:txBody>
      </p:sp>
      <p:sp>
        <p:nvSpPr>
          <p:cNvPr id="4" name="Text Box 5"/>
          <p:cNvSpPr txBox="1">
            <a:spLocks noChangeArrowheads="1"/>
          </p:cNvSpPr>
          <p:nvPr/>
        </p:nvSpPr>
        <p:spPr bwMode="auto">
          <a:xfrm>
            <a:off x="-12700" y="5943600"/>
            <a:ext cx="51149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r>
              <a:rPr lang="en-US" sz="1400" b="0" dirty="0">
                <a:solidFill>
                  <a:srgbClr val="FFFFFF"/>
                </a:solidFill>
                <a:latin typeface="Arial" pitchFamily="34" charset="0"/>
                <a:cs typeface="Arial" pitchFamily="34" charset="0"/>
              </a:rPr>
              <a:t>Raghu </a:t>
            </a:r>
            <a:r>
              <a:rPr lang="en-US" sz="1400" b="0" dirty="0" smtClean="0">
                <a:solidFill>
                  <a:srgbClr val="FFFFFF"/>
                </a:solidFill>
                <a:latin typeface="Arial" pitchFamily="34" charset="0"/>
                <a:cs typeface="Arial" pitchFamily="34" charset="0"/>
              </a:rPr>
              <a:t>G, et </a:t>
            </a:r>
            <a:r>
              <a:rPr lang="en-US" sz="1400" b="0" dirty="0">
                <a:solidFill>
                  <a:srgbClr val="FFFFFF"/>
                </a:solidFill>
                <a:latin typeface="Arial" pitchFamily="34" charset="0"/>
                <a:cs typeface="Arial" pitchFamily="34" charset="0"/>
              </a:rPr>
              <a:t>al</a:t>
            </a:r>
            <a:r>
              <a:rPr lang="en-US" sz="1400" b="0" dirty="0" smtClean="0">
                <a:solidFill>
                  <a:srgbClr val="FFFFFF"/>
                </a:solidFill>
                <a:latin typeface="Arial" pitchFamily="34" charset="0"/>
                <a:cs typeface="Arial" pitchFamily="34" charset="0"/>
              </a:rPr>
              <a:t>. </a:t>
            </a:r>
            <a:r>
              <a:rPr lang="en-US" sz="1400" b="0" i="1" dirty="0">
                <a:solidFill>
                  <a:srgbClr val="FFFFFF"/>
                </a:solidFill>
                <a:latin typeface="Arial" pitchFamily="34" charset="0"/>
                <a:cs typeface="Arial" pitchFamily="34" charset="0"/>
              </a:rPr>
              <a:t>Am J Respir Crit Care </a:t>
            </a:r>
            <a:r>
              <a:rPr lang="en-US" sz="1400" b="0" i="1" dirty="0" smtClean="0">
                <a:solidFill>
                  <a:srgbClr val="FFFFFF"/>
                </a:solidFill>
                <a:latin typeface="Arial" pitchFamily="34" charset="0"/>
                <a:cs typeface="Arial" pitchFamily="34" charset="0"/>
              </a:rPr>
              <a:t>Med</a:t>
            </a:r>
            <a:r>
              <a:rPr lang="en-US" sz="1400" b="0" dirty="0" smtClean="0">
                <a:solidFill>
                  <a:srgbClr val="FFFFFF"/>
                </a:solidFill>
                <a:latin typeface="Arial" pitchFamily="34" charset="0"/>
                <a:cs typeface="Arial" pitchFamily="34" charset="0"/>
              </a:rPr>
              <a:t>. 2011;183:788-824.</a:t>
            </a:r>
            <a:endParaRPr lang="en-US" sz="1400" b="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995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45113" y="3900488"/>
            <a:ext cx="233362" cy="171450"/>
          </a:xfrm>
          <a:prstGeom prst="rect">
            <a:avLst/>
          </a:prstGeom>
          <a:solidFill>
            <a:srgbClr val="FFCC00"/>
          </a:solidFill>
          <a:ln w="7938">
            <a:solidFill>
              <a:srgbClr val="000000"/>
            </a:solidFill>
            <a:miter lim="800000"/>
            <a:headEnd/>
            <a:tailEnd/>
          </a:ln>
        </p:spPr>
        <p:txBody>
          <a:bodyPr/>
          <a:lstStyle/>
          <a:p>
            <a:endParaRPr lang="en-US" dirty="0"/>
          </a:p>
        </p:txBody>
      </p:sp>
      <p:sp>
        <p:nvSpPr>
          <p:cNvPr id="16387" name="Rectangle 3"/>
          <p:cNvSpPr>
            <a:spLocks noChangeArrowheads="1"/>
          </p:cNvSpPr>
          <p:nvPr/>
        </p:nvSpPr>
        <p:spPr bwMode="auto">
          <a:xfrm>
            <a:off x="6149975" y="3619500"/>
            <a:ext cx="233363" cy="452438"/>
          </a:xfrm>
          <a:prstGeom prst="rect">
            <a:avLst/>
          </a:prstGeom>
          <a:solidFill>
            <a:srgbClr val="FFCC00"/>
          </a:solidFill>
          <a:ln w="7938">
            <a:solidFill>
              <a:srgbClr val="000000"/>
            </a:solidFill>
            <a:miter lim="800000"/>
            <a:headEnd/>
            <a:tailEnd/>
          </a:ln>
        </p:spPr>
        <p:txBody>
          <a:bodyPr/>
          <a:lstStyle/>
          <a:p>
            <a:endParaRPr lang="en-US" dirty="0"/>
          </a:p>
        </p:txBody>
      </p:sp>
      <p:sp>
        <p:nvSpPr>
          <p:cNvPr id="16388" name="Rectangle 4"/>
          <p:cNvSpPr>
            <a:spLocks noChangeArrowheads="1"/>
          </p:cNvSpPr>
          <p:nvPr/>
        </p:nvSpPr>
        <p:spPr bwMode="auto">
          <a:xfrm>
            <a:off x="6954838" y="2994025"/>
            <a:ext cx="233362" cy="1077913"/>
          </a:xfrm>
          <a:prstGeom prst="rect">
            <a:avLst/>
          </a:prstGeom>
          <a:solidFill>
            <a:srgbClr val="FFCC00"/>
          </a:solidFill>
          <a:ln w="7938">
            <a:solidFill>
              <a:srgbClr val="000000"/>
            </a:solidFill>
            <a:miter lim="800000"/>
            <a:headEnd/>
            <a:tailEnd/>
          </a:ln>
        </p:spPr>
        <p:txBody>
          <a:bodyPr/>
          <a:lstStyle/>
          <a:p>
            <a:endParaRPr lang="en-US" dirty="0"/>
          </a:p>
        </p:txBody>
      </p:sp>
      <p:sp>
        <p:nvSpPr>
          <p:cNvPr id="16389" name="Rectangle 5"/>
          <p:cNvSpPr>
            <a:spLocks noChangeArrowheads="1"/>
          </p:cNvSpPr>
          <p:nvPr/>
        </p:nvSpPr>
        <p:spPr bwMode="auto">
          <a:xfrm>
            <a:off x="7753350" y="2062163"/>
            <a:ext cx="233363" cy="2009775"/>
          </a:xfrm>
          <a:prstGeom prst="rect">
            <a:avLst/>
          </a:prstGeom>
          <a:solidFill>
            <a:srgbClr val="FFCC00"/>
          </a:solidFill>
          <a:ln w="7938">
            <a:solidFill>
              <a:srgbClr val="000000"/>
            </a:solidFill>
            <a:miter lim="800000"/>
            <a:headEnd/>
            <a:tailEnd/>
          </a:ln>
        </p:spPr>
        <p:txBody>
          <a:bodyPr/>
          <a:lstStyle/>
          <a:p>
            <a:endParaRPr lang="en-US" dirty="0"/>
          </a:p>
        </p:txBody>
      </p:sp>
      <p:sp>
        <p:nvSpPr>
          <p:cNvPr id="16390" name="Rectangle 6"/>
          <p:cNvSpPr>
            <a:spLocks noChangeArrowheads="1"/>
          </p:cNvSpPr>
          <p:nvPr/>
        </p:nvSpPr>
        <p:spPr bwMode="auto">
          <a:xfrm>
            <a:off x="5578475" y="3906838"/>
            <a:ext cx="233363" cy="165100"/>
          </a:xfrm>
          <a:prstGeom prst="rect">
            <a:avLst/>
          </a:prstGeom>
          <a:solidFill>
            <a:srgbClr val="CC0000"/>
          </a:solidFill>
          <a:ln w="7938">
            <a:solidFill>
              <a:srgbClr val="000000"/>
            </a:solidFill>
            <a:miter lim="800000"/>
            <a:headEnd/>
            <a:tailEnd/>
          </a:ln>
        </p:spPr>
        <p:txBody>
          <a:bodyPr/>
          <a:lstStyle/>
          <a:p>
            <a:endParaRPr lang="en-US" dirty="0"/>
          </a:p>
        </p:txBody>
      </p:sp>
      <p:sp>
        <p:nvSpPr>
          <p:cNvPr id="16391" name="Rectangle 7"/>
          <p:cNvSpPr>
            <a:spLocks noChangeArrowheads="1"/>
          </p:cNvSpPr>
          <p:nvPr/>
        </p:nvSpPr>
        <p:spPr bwMode="auto">
          <a:xfrm>
            <a:off x="6383338" y="3700463"/>
            <a:ext cx="233362" cy="371475"/>
          </a:xfrm>
          <a:prstGeom prst="rect">
            <a:avLst/>
          </a:prstGeom>
          <a:solidFill>
            <a:srgbClr val="CC0000"/>
          </a:solidFill>
          <a:ln w="7938">
            <a:solidFill>
              <a:srgbClr val="000000"/>
            </a:solidFill>
            <a:miter lim="800000"/>
            <a:headEnd/>
            <a:tailEnd/>
          </a:ln>
        </p:spPr>
        <p:txBody>
          <a:bodyPr/>
          <a:lstStyle/>
          <a:p>
            <a:endParaRPr lang="en-US" dirty="0"/>
          </a:p>
        </p:txBody>
      </p:sp>
      <p:sp>
        <p:nvSpPr>
          <p:cNvPr id="16392" name="Rectangle 8"/>
          <p:cNvSpPr>
            <a:spLocks noChangeArrowheads="1"/>
          </p:cNvSpPr>
          <p:nvPr/>
        </p:nvSpPr>
        <p:spPr bwMode="auto">
          <a:xfrm>
            <a:off x="7188200" y="3295650"/>
            <a:ext cx="227013" cy="776288"/>
          </a:xfrm>
          <a:prstGeom prst="rect">
            <a:avLst/>
          </a:prstGeom>
          <a:solidFill>
            <a:srgbClr val="CC0000"/>
          </a:solidFill>
          <a:ln w="7938">
            <a:solidFill>
              <a:srgbClr val="000000"/>
            </a:solidFill>
            <a:miter lim="800000"/>
            <a:headEnd/>
            <a:tailEnd/>
          </a:ln>
        </p:spPr>
        <p:txBody>
          <a:bodyPr/>
          <a:lstStyle/>
          <a:p>
            <a:endParaRPr lang="en-US" dirty="0"/>
          </a:p>
        </p:txBody>
      </p:sp>
      <p:sp>
        <p:nvSpPr>
          <p:cNvPr id="16393" name="Rectangle 9"/>
          <p:cNvSpPr>
            <a:spLocks noChangeArrowheads="1"/>
          </p:cNvSpPr>
          <p:nvPr/>
        </p:nvSpPr>
        <p:spPr bwMode="auto">
          <a:xfrm>
            <a:off x="7986713" y="2679700"/>
            <a:ext cx="233362" cy="1392238"/>
          </a:xfrm>
          <a:prstGeom prst="rect">
            <a:avLst/>
          </a:prstGeom>
          <a:solidFill>
            <a:srgbClr val="CC0000"/>
          </a:solidFill>
          <a:ln w="7938">
            <a:solidFill>
              <a:srgbClr val="000000"/>
            </a:solidFill>
            <a:miter lim="800000"/>
            <a:headEnd/>
            <a:tailEnd/>
          </a:ln>
        </p:spPr>
        <p:txBody>
          <a:bodyPr/>
          <a:lstStyle/>
          <a:p>
            <a:endParaRPr lang="en-US" dirty="0"/>
          </a:p>
        </p:txBody>
      </p:sp>
      <p:sp>
        <p:nvSpPr>
          <p:cNvPr id="16394" name="Rectangle 10"/>
          <p:cNvSpPr>
            <a:spLocks noChangeArrowheads="1"/>
          </p:cNvSpPr>
          <p:nvPr/>
        </p:nvSpPr>
        <p:spPr bwMode="auto">
          <a:xfrm>
            <a:off x="1171575" y="0"/>
            <a:ext cx="68294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3600" dirty="0">
                <a:solidFill>
                  <a:srgbClr val="FFC000"/>
                </a:solidFill>
                <a:latin typeface="Arial" pitchFamily="34" charset="0"/>
                <a:cs typeface="Arial" pitchFamily="34" charset="0"/>
              </a:rPr>
              <a:t>Epidemiology of IPF</a:t>
            </a:r>
            <a:endParaRPr lang="en-GB" altLang="en-US" sz="3600" dirty="0">
              <a:solidFill>
                <a:srgbClr val="FFC000"/>
              </a:solidFill>
              <a:latin typeface="Arial" pitchFamily="34" charset="0"/>
              <a:cs typeface="Arial" pitchFamily="34" charset="0"/>
              <a:sym typeface="Symbol" pitchFamily="18" charset="2"/>
            </a:endParaRPr>
          </a:p>
        </p:txBody>
      </p:sp>
      <p:sp>
        <p:nvSpPr>
          <p:cNvPr id="16395" name="Rectangle 11"/>
          <p:cNvSpPr>
            <a:spLocks noChangeArrowheads="1"/>
          </p:cNvSpPr>
          <p:nvPr/>
        </p:nvSpPr>
        <p:spPr bwMode="auto">
          <a:xfrm>
            <a:off x="5257800" y="4548188"/>
            <a:ext cx="3216275" cy="6588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600" b="0" dirty="0">
                <a:solidFill>
                  <a:schemeClr val="tx1"/>
                </a:solidFill>
                <a:latin typeface="Arial" pitchFamily="34" charset="0"/>
                <a:cs typeface="Arial" pitchFamily="34" charset="0"/>
              </a:rPr>
              <a:t>Estimated 89,000 Current</a:t>
            </a:r>
            <a:br>
              <a:rPr lang="en-US" altLang="en-US" sz="1600" b="0" dirty="0">
                <a:solidFill>
                  <a:schemeClr val="tx1"/>
                </a:solidFill>
                <a:latin typeface="Arial" pitchFamily="34" charset="0"/>
                <a:cs typeface="Arial" pitchFamily="34" charset="0"/>
              </a:rPr>
            </a:br>
            <a:r>
              <a:rPr lang="en-US" altLang="en-US" sz="1600" b="0" dirty="0">
                <a:solidFill>
                  <a:schemeClr val="tx1"/>
                </a:solidFill>
                <a:latin typeface="Arial" pitchFamily="34" charset="0"/>
                <a:cs typeface="Arial" pitchFamily="34" charset="0"/>
              </a:rPr>
              <a:t>Patients in the United States</a:t>
            </a:r>
          </a:p>
        </p:txBody>
      </p:sp>
      <p:sp>
        <p:nvSpPr>
          <p:cNvPr id="16396" name="Rectangle 12"/>
          <p:cNvSpPr>
            <a:spLocks noChangeArrowheads="1"/>
          </p:cNvSpPr>
          <p:nvPr/>
        </p:nvSpPr>
        <p:spPr bwMode="auto">
          <a:xfrm>
            <a:off x="890588" y="4548188"/>
            <a:ext cx="3505200" cy="6588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600" b="0" dirty="0" smtClean="0">
                <a:solidFill>
                  <a:schemeClr val="tx1"/>
                </a:solidFill>
                <a:latin typeface="Arial" pitchFamily="34" charset="0"/>
                <a:cs typeface="Arial" pitchFamily="34" charset="0"/>
              </a:rPr>
              <a:t>Estimated 34,000 </a:t>
            </a:r>
            <a:r>
              <a:rPr lang="en-US" altLang="en-US" sz="1600" b="0" dirty="0">
                <a:solidFill>
                  <a:schemeClr val="tx1"/>
                </a:solidFill>
                <a:latin typeface="Arial" pitchFamily="34" charset="0"/>
                <a:cs typeface="Arial" pitchFamily="34" charset="0"/>
              </a:rPr>
              <a:t>New Patients </a:t>
            </a:r>
            <a:endParaRPr lang="en-US" altLang="en-US" sz="1600" b="0" dirty="0" smtClean="0">
              <a:solidFill>
                <a:schemeClr val="tx1"/>
              </a:solidFill>
              <a:latin typeface="Arial" pitchFamily="34" charset="0"/>
              <a:cs typeface="Arial" pitchFamily="34" charset="0"/>
            </a:endParaRPr>
          </a:p>
          <a:p>
            <a:r>
              <a:rPr lang="en-US" altLang="en-US" sz="1600" b="0" dirty="0" smtClean="0">
                <a:solidFill>
                  <a:schemeClr val="tx1"/>
                </a:solidFill>
                <a:latin typeface="Arial" pitchFamily="34" charset="0"/>
                <a:cs typeface="Arial" pitchFamily="34" charset="0"/>
              </a:rPr>
              <a:t>Per </a:t>
            </a:r>
            <a:r>
              <a:rPr lang="en-US" altLang="en-US" sz="1600" b="0" dirty="0">
                <a:solidFill>
                  <a:schemeClr val="tx1"/>
                </a:solidFill>
                <a:latin typeface="Arial" pitchFamily="34" charset="0"/>
                <a:cs typeface="Arial" pitchFamily="34" charset="0"/>
              </a:rPr>
              <a:t>Year in the United States</a:t>
            </a:r>
          </a:p>
        </p:txBody>
      </p:sp>
      <p:sp>
        <p:nvSpPr>
          <p:cNvPr id="16397" name="Rectangle 13"/>
          <p:cNvSpPr>
            <a:spLocks noChangeArrowheads="1"/>
          </p:cNvSpPr>
          <p:nvPr/>
        </p:nvSpPr>
        <p:spPr bwMode="auto">
          <a:xfrm>
            <a:off x="5178425" y="1897063"/>
            <a:ext cx="32146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398" name="Rectangle 14"/>
          <p:cNvSpPr>
            <a:spLocks noChangeArrowheads="1"/>
          </p:cNvSpPr>
          <p:nvPr/>
        </p:nvSpPr>
        <p:spPr bwMode="auto">
          <a:xfrm>
            <a:off x="5178425" y="1897063"/>
            <a:ext cx="3214688" cy="2174875"/>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9" name="Line 15"/>
          <p:cNvSpPr>
            <a:spLocks noChangeShapeType="1"/>
          </p:cNvSpPr>
          <p:nvPr/>
        </p:nvSpPr>
        <p:spPr bwMode="auto">
          <a:xfrm>
            <a:off x="5178425" y="1897063"/>
            <a:ext cx="1588" cy="21748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0" name="Line 16"/>
          <p:cNvSpPr>
            <a:spLocks noChangeShapeType="1"/>
          </p:cNvSpPr>
          <p:nvPr/>
        </p:nvSpPr>
        <p:spPr bwMode="auto">
          <a:xfrm>
            <a:off x="5118100" y="4071938"/>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1" name="Line 17"/>
          <p:cNvSpPr>
            <a:spLocks noChangeShapeType="1"/>
          </p:cNvSpPr>
          <p:nvPr/>
        </p:nvSpPr>
        <p:spPr bwMode="auto">
          <a:xfrm>
            <a:off x="5118100" y="3708400"/>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2" name="Line 18"/>
          <p:cNvSpPr>
            <a:spLocks noChangeShapeType="1"/>
          </p:cNvSpPr>
          <p:nvPr/>
        </p:nvSpPr>
        <p:spPr bwMode="auto">
          <a:xfrm>
            <a:off x="5118100" y="3344863"/>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3" name="Line 19"/>
          <p:cNvSpPr>
            <a:spLocks noChangeShapeType="1"/>
          </p:cNvSpPr>
          <p:nvPr/>
        </p:nvSpPr>
        <p:spPr bwMode="auto">
          <a:xfrm>
            <a:off x="5118100" y="2987675"/>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4" name="Line 20"/>
          <p:cNvSpPr>
            <a:spLocks noChangeShapeType="1"/>
          </p:cNvSpPr>
          <p:nvPr/>
        </p:nvSpPr>
        <p:spPr bwMode="auto">
          <a:xfrm>
            <a:off x="5118100" y="2624138"/>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5" name="Line 21"/>
          <p:cNvSpPr>
            <a:spLocks noChangeShapeType="1"/>
          </p:cNvSpPr>
          <p:nvPr/>
        </p:nvSpPr>
        <p:spPr bwMode="auto">
          <a:xfrm>
            <a:off x="5118100" y="2260600"/>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6" name="Line 22"/>
          <p:cNvSpPr>
            <a:spLocks noChangeShapeType="1"/>
          </p:cNvSpPr>
          <p:nvPr/>
        </p:nvSpPr>
        <p:spPr bwMode="auto">
          <a:xfrm>
            <a:off x="5118100" y="1897063"/>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7" name="Line 23"/>
          <p:cNvSpPr>
            <a:spLocks noChangeShapeType="1"/>
          </p:cNvSpPr>
          <p:nvPr/>
        </p:nvSpPr>
        <p:spPr bwMode="auto">
          <a:xfrm flipV="1">
            <a:off x="5178425" y="4071938"/>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8" name="Line 24"/>
          <p:cNvSpPr>
            <a:spLocks noChangeShapeType="1"/>
          </p:cNvSpPr>
          <p:nvPr/>
        </p:nvSpPr>
        <p:spPr bwMode="auto">
          <a:xfrm flipV="1">
            <a:off x="5984875" y="4071938"/>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09" name="Line 25"/>
          <p:cNvSpPr>
            <a:spLocks noChangeShapeType="1"/>
          </p:cNvSpPr>
          <p:nvPr/>
        </p:nvSpPr>
        <p:spPr bwMode="auto">
          <a:xfrm flipV="1">
            <a:off x="6789738" y="4071938"/>
            <a:ext cx="1587"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10" name="Line 26"/>
          <p:cNvSpPr>
            <a:spLocks noChangeShapeType="1"/>
          </p:cNvSpPr>
          <p:nvPr/>
        </p:nvSpPr>
        <p:spPr bwMode="auto">
          <a:xfrm flipV="1">
            <a:off x="7588250" y="4071938"/>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11" name="Line 27"/>
          <p:cNvSpPr>
            <a:spLocks noChangeShapeType="1"/>
          </p:cNvSpPr>
          <p:nvPr/>
        </p:nvSpPr>
        <p:spPr bwMode="auto">
          <a:xfrm flipV="1">
            <a:off x="8393113" y="4071938"/>
            <a:ext cx="1587"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12" name="Rectangle 28"/>
          <p:cNvSpPr>
            <a:spLocks noChangeArrowheads="1"/>
          </p:cNvSpPr>
          <p:nvPr/>
        </p:nvSpPr>
        <p:spPr bwMode="auto">
          <a:xfrm>
            <a:off x="4978400" y="3975100"/>
            <a:ext cx="92075"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0</a:t>
            </a:r>
            <a:endParaRPr lang="en-US" altLang="en-US" sz="2400" b="0" dirty="0">
              <a:solidFill>
                <a:schemeClr val="tx1"/>
              </a:solidFill>
            </a:endParaRPr>
          </a:p>
        </p:txBody>
      </p:sp>
      <p:sp>
        <p:nvSpPr>
          <p:cNvPr id="16413" name="Rectangle 29"/>
          <p:cNvSpPr>
            <a:spLocks noChangeArrowheads="1"/>
          </p:cNvSpPr>
          <p:nvPr/>
        </p:nvSpPr>
        <p:spPr bwMode="auto">
          <a:xfrm>
            <a:off x="4886325" y="3611563"/>
            <a:ext cx="184150"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50</a:t>
            </a:r>
            <a:endParaRPr lang="en-US" altLang="en-US" sz="2400" b="0" dirty="0">
              <a:solidFill>
                <a:schemeClr val="tx1"/>
              </a:solidFill>
            </a:endParaRPr>
          </a:p>
        </p:txBody>
      </p:sp>
      <p:sp>
        <p:nvSpPr>
          <p:cNvPr id="16414" name="Rectangle 30"/>
          <p:cNvSpPr>
            <a:spLocks noChangeArrowheads="1"/>
          </p:cNvSpPr>
          <p:nvPr/>
        </p:nvSpPr>
        <p:spPr bwMode="auto">
          <a:xfrm>
            <a:off x="4791075" y="3248025"/>
            <a:ext cx="276225"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100</a:t>
            </a:r>
            <a:endParaRPr lang="en-US" altLang="en-US" sz="2400" b="0" dirty="0">
              <a:solidFill>
                <a:schemeClr val="tx1"/>
              </a:solidFill>
            </a:endParaRPr>
          </a:p>
        </p:txBody>
      </p:sp>
      <p:sp>
        <p:nvSpPr>
          <p:cNvPr id="16415" name="Rectangle 31"/>
          <p:cNvSpPr>
            <a:spLocks noChangeArrowheads="1"/>
          </p:cNvSpPr>
          <p:nvPr/>
        </p:nvSpPr>
        <p:spPr bwMode="auto">
          <a:xfrm>
            <a:off x="4791075" y="2892425"/>
            <a:ext cx="276225"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150</a:t>
            </a:r>
            <a:endParaRPr lang="en-US" altLang="en-US" sz="2400" b="0" dirty="0">
              <a:solidFill>
                <a:schemeClr val="tx1"/>
              </a:solidFill>
            </a:endParaRPr>
          </a:p>
        </p:txBody>
      </p:sp>
      <p:sp>
        <p:nvSpPr>
          <p:cNvPr id="16416" name="Rectangle 32"/>
          <p:cNvSpPr>
            <a:spLocks noChangeArrowheads="1"/>
          </p:cNvSpPr>
          <p:nvPr/>
        </p:nvSpPr>
        <p:spPr bwMode="auto">
          <a:xfrm>
            <a:off x="4791075" y="2528888"/>
            <a:ext cx="276225"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200</a:t>
            </a:r>
            <a:endParaRPr lang="en-US" altLang="en-US" sz="2400" b="0" dirty="0">
              <a:solidFill>
                <a:schemeClr val="tx1"/>
              </a:solidFill>
            </a:endParaRPr>
          </a:p>
        </p:txBody>
      </p:sp>
      <p:sp>
        <p:nvSpPr>
          <p:cNvPr id="16417" name="Rectangle 33"/>
          <p:cNvSpPr>
            <a:spLocks noChangeArrowheads="1"/>
          </p:cNvSpPr>
          <p:nvPr/>
        </p:nvSpPr>
        <p:spPr bwMode="auto">
          <a:xfrm>
            <a:off x="4791075" y="2165350"/>
            <a:ext cx="276225"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250</a:t>
            </a:r>
            <a:endParaRPr lang="en-US" altLang="en-US" sz="2400" b="0" dirty="0">
              <a:solidFill>
                <a:schemeClr val="tx1"/>
              </a:solidFill>
            </a:endParaRPr>
          </a:p>
        </p:txBody>
      </p:sp>
      <p:sp>
        <p:nvSpPr>
          <p:cNvPr id="16418" name="Rectangle 34"/>
          <p:cNvSpPr>
            <a:spLocks noChangeArrowheads="1"/>
          </p:cNvSpPr>
          <p:nvPr/>
        </p:nvSpPr>
        <p:spPr bwMode="auto">
          <a:xfrm>
            <a:off x="4791075" y="1801813"/>
            <a:ext cx="276225"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300</a:t>
            </a:r>
            <a:endParaRPr lang="en-US" altLang="en-US" sz="2400" b="0" dirty="0">
              <a:solidFill>
                <a:schemeClr val="tx1"/>
              </a:solidFill>
            </a:endParaRPr>
          </a:p>
        </p:txBody>
      </p:sp>
      <p:sp>
        <p:nvSpPr>
          <p:cNvPr id="16419" name="Rectangle 35"/>
          <p:cNvSpPr>
            <a:spLocks noChangeArrowheads="1"/>
          </p:cNvSpPr>
          <p:nvPr/>
        </p:nvSpPr>
        <p:spPr bwMode="auto">
          <a:xfrm>
            <a:off x="5413375" y="4229100"/>
            <a:ext cx="423863"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45-54</a:t>
            </a:r>
            <a:endParaRPr lang="en-US" altLang="en-US" sz="2400" b="0" dirty="0">
              <a:solidFill>
                <a:schemeClr val="tx1"/>
              </a:solidFill>
            </a:endParaRPr>
          </a:p>
        </p:txBody>
      </p:sp>
      <p:sp>
        <p:nvSpPr>
          <p:cNvPr id="16420" name="Rectangle 36"/>
          <p:cNvSpPr>
            <a:spLocks noChangeArrowheads="1"/>
          </p:cNvSpPr>
          <p:nvPr/>
        </p:nvSpPr>
        <p:spPr bwMode="auto">
          <a:xfrm>
            <a:off x="6219825" y="4229100"/>
            <a:ext cx="423863"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55-64</a:t>
            </a:r>
            <a:endParaRPr lang="en-US" altLang="en-US" sz="2400" b="0" dirty="0">
              <a:solidFill>
                <a:schemeClr val="tx1"/>
              </a:solidFill>
            </a:endParaRPr>
          </a:p>
        </p:txBody>
      </p:sp>
      <p:sp>
        <p:nvSpPr>
          <p:cNvPr id="16421" name="Rectangle 37"/>
          <p:cNvSpPr>
            <a:spLocks noChangeArrowheads="1"/>
          </p:cNvSpPr>
          <p:nvPr/>
        </p:nvSpPr>
        <p:spPr bwMode="auto">
          <a:xfrm>
            <a:off x="7024688" y="4229100"/>
            <a:ext cx="423862"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65-74</a:t>
            </a:r>
            <a:endParaRPr lang="en-US" altLang="en-US" sz="2400" b="0" dirty="0">
              <a:solidFill>
                <a:schemeClr val="tx1"/>
              </a:solidFill>
            </a:endParaRPr>
          </a:p>
        </p:txBody>
      </p:sp>
      <p:sp>
        <p:nvSpPr>
          <p:cNvPr id="16422" name="Rectangle 38"/>
          <p:cNvSpPr>
            <a:spLocks noChangeArrowheads="1"/>
          </p:cNvSpPr>
          <p:nvPr/>
        </p:nvSpPr>
        <p:spPr bwMode="auto">
          <a:xfrm>
            <a:off x="7902575" y="4229100"/>
            <a:ext cx="280988"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75+</a:t>
            </a:r>
            <a:endParaRPr lang="en-US" altLang="en-US" sz="2400" b="0" dirty="0">
              <a:solidFill>
                <a:schemeClr val="tx1"/>
              </a:solidFill>
            </a:endParaRPr>
          </a:p>
        </p:txBody>
      </p:sp>
      <p:sp>
        <p:nvSpPr>
          <p:cNvPr id="16423" name="Rectangle 39"/>
          <p:cNvSpPr>
            <a:spLocks noChangeArrowheads="1"/>
          </p:cNvSpPr>
          <p:nvPr/>
        </p:nvSpPr>
        <p:spPr bwMode="auto">
          <a:xfrm>
            <a:off x="5727700" y="2308225"/>
            <a:ext cx="114300" cy="103188"/>
          </a:xfrm>
          <a:prstGeom prst="rect">
            <a:avLst/>
          </a:prstGeom>
          <a:solidFill>
            <a:srgbClr val="FFCC00"/>
          </a:solidFill>
          <a:ln w="7938">
            <a:solidFill>
              <a:srgbClr val="000000"/>
            </a:solidFill>
            <a:miter lim="800000"/>
            <a:headEnd/>
            <a:tailEnd/>
          </a:ln>
        </p:spPr>
        <p:txBody>
          <a:bodyPr/>
          <a:lstStyle/>
          <a:p>
            <a:endParaRPr lang="en-US" dirty="0"/>
          </a:p>
        </p:txBody>
      </p:sp>
      <p:sp>
        <p:nvSpPr>
          <p:cNvPr id="16424" name="Rectangle 40"/>
          <p:cNvSpPr>
            <a:spLocks noChangeArrowheads="1"/>
          </p:cNvSpPr>
          <p:nvPr/>
        </p:nvSpPr>
        <p:spPr bwMode="auto">
          <a:xfrm>
            <a:off x="5954713" y="2268538"/>
            <a:ext cx="368300"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Male</a:t>
            </a:r>
            <a:endParaRPr lang="en-US" altLang="en-US" sz="2400" b="0" dirty="0">
              <a:solidFill>
                <a:schemeClr val="tx1"/>
              </a:solidFill>
            </a:endParaRPr>
          </a:p>
        </p:txBody>
      </p:sp>
      <p:sp>
        <p:nvSpPr>
          <p:cNvPr id="16425" name="Rectangle 41"/>
          <p:cNvSpPr>
            <a:spLocks noChangeArrowheads="1"/>
          </p:cNvSpPr>
          <p:nvPr/>
        </p:nvSpPr>
        <p:spPr bwMode="auto">
          <a:xfrm>
            <a:off x="5727700" y="2549525"/>
            <a:ext cx="114300" cy="101600"/>
          </a:xfrm>
          <a:prstGeom prst="rect">
            <a:avLst/>
          </a:prstGeom>
          <a:solidFill>
            <a:srgbClr val="CC0000"/>
          </a:solidFill>
          <a:ln w="7938">
            <a:solidFill>
              <a:srgbClr val="000000"/>
            </a:solidFill>
            <a:miter lim="800000"/>
            <a:headEnd/>
            <a:tailEnd/>
          </a:ln>
        </p:spPr>
        <p:txBody>
          <a:bodyPr/>
          <a:lstStyle/>
          <a:p>
            <a:endParaRPr lang="en-US" dirty="0"/>
          </a:p>
        </p:txBody>
      </p:sp>
      <p:sp>
        <p:nvSpPr>
          <p:cNvPr id="16426" name="Rectangle 42"/>
          <p:cNvSpPr>
            <a:spLocks noChangeArrowheads="1"/>
          </p:cNvSpPr>
          <p:nvPr/>
        </p:nvSpPr>
        <p:spPr bwMode="auto">
          <a:xfrm>
            <a:off x="5967413" y="2508250"/>
            <a:ext cx="569912"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Female</a:t>
            </a:r>
            <a:endParaRPr lang="en-US" altLang="en-US" sz="2400" b="0" dirty="0">
              <a:solidFill>
                <a:schemeClr val="tx1"/>
              </a:solidFill>
            </a:endParaRPr>
          </a:p>
        </p:txBody>
      </p:sp>
      <p:sp>
        <p:nvSpPr>
          <p:cNvPr id="16427" name="Rectangle 43"/>
          <p:cNvSpPr>
            <a:spLocks noChangeArrowheads="1"/>
          </p:cNvSpPr>
          <p:nvPr/>
        </p:nvSpPr>
        <p:spPr bwMode="auto">
          <a:xfrm>
            <a:off x="1098550" y="1892300"/>
            <a:ext cx="32146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428" name="Rectangle 44"/>
          <p:cNvSpPr>
            <a:spLocks noChangeArrowheads="1"/>
          </p:cNvSpPr>
          <p:nvPr/>
        </p:nvSpPr>
        <p:spPr bwMode="auto">
          <a:xfrm>
            <a:off x="1098550" y="1892300"/>
            <a:ext cx="3214688" cy="2174875"/>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9" name="Rectangle 45"/>
          <p:cNvSpPr>
            <a:spLocks noChangeArrowheads="1"/>
          </p:cNvSpPr>
          <p:nvPr/>
        </p:nvSpPr>
        <p:spPr bwMode="auto">
          <a:xfrm>
            <a:off x="1265238" y="3860800"/>
            <a:ext cx="233362" cy="206375"/>
          </a:xfrm>
          <a:prstGeom prst="rect">
            <a:avLst/>
          </a:prstGeom>
          <a:solidFill>
            <a:srgbClr val="FFCC00"/>
          </a:solidFill>
          <a:ln w="7938">
            <a:solidFill>
              <a:srgbClr val="000000"/>
            </a:solidFill>
            <a:miter lim="800000"/>
            <a:headEnd/>
            <a:tailEnd/>
          </a:ln>
        </p:spPr>
        <p:txBody>
          <a:bodyPr/>
          <a:lstStyle/>
          <a:p>
            <a:endParaRPr lang="en-US" dirty="0"/>
          </a:p>
        </p:txBody>
      </p:sp>
      <p:sp>
        <p:nvSpPr>
          <p:cNvPr id="16430" name="Rectangle 46"/>
          <p:cNvSpPr>
            <a:spLocks noChangeArrowheads="1"/>
          </p:cNvSpPr>
          <p:nvPr/>
        </p:nvSpPr>
        <p:spPr bwMode="auto">
          <a:xfrm>
            <a:off x="2070100" y="3429000"/>
            <a:ext cx="233363" cy="638175"/>
          </a:xfrm>
          <a:prstGeom prst="rect">
            <a:avLst/>
          </a:prstGeom>
          <a:solidFill>
            <a:srgbClr val="FFCC00"/>
          </a:solidFill>
          <a:ln w="7938">
            <a:solidFill>
              <a:srgbClr val="000000"/>
            </a:solidFill>
            <a:miter lim="800000"/>
            <a:headEnd/>
            <a:tailEnd/>
          </a:ln>
        </p:spPr>
        <p:txBody>
          <a:bodyPr/>
          <a:lstStyle/>
          <a:p>
            <a:endParaRPr lang="en-US" dirty="0"/>
          </a:p>
        </p:txBody>
      </p:sp>
      <p:sp>
        <p:nvSpPr>
          <p:cNvPr id="16431" name="Rectangle 47"/>
          <p:cNvSpPr>
            <a:spLocks noChangeArrowheads="1"/>
          </p:cNvSpPr>
          <p:nvPr/>
        </p:nvSpPr>
        <p:spPr bwMode="auto">
          <a:xfrm>
            <a:off x="2874963" y="3175000"/>
            <a:ext cx="233362" cy="892175"/>
          </a:xfrm>
          <a:prstGeom prst="rect">
            <a:avLst/>
          </a:prstGeom>
          <a:solidFill>
            <a:srgbClr val="FFCC00"/>
          </a:solidFill>
          <a:ln w="7938">
            <a:solidFill>
              <a:srgbClr val="000000"/>
            </a:solidFill>
            <a:miter lim="800000"/>
            <a:headEnd/>
            <a:tailEnd/>
          </a:ln>
        </p:spPr>
        <p:txBody>
          <a:bodyPr/>
          <a:lstStyle/>
          <a:p>
            <a:endParaRPr lang="en-US" dirty="0"/>
          </a:p>
        </p:txBody>
      </p:sp>
      <p:sp>
        <p:nvSpPr>
          <p:cNvPr id="16432" name="Rectangle 48"/>
          <p:cNvSpPr>
            <a:spLocks noChangeArrowheads="1"/>
          </p:cNvSpPr>
          <p:nvPr/>
        </p:nvSpPr>
        <p:spPr bwMode="auto">
          <a:xfrm>
            <a:off x="3673475" y="2297113"/>
            <a:ext cx="233363" cy="1770062"/>
          </a:xfrm>
          <a:prstGeom prst="rect">
            <a:avLst/>
          </a:prstGeom>
          <a:solidFill>
            <a:srgbClr val="FFCC00"/>
          </a:solidFill>
          <a:ln w="7938">
            <a:solidFill>
              <a:srgbClr val="000000"/>
            </a:solidFill>
            <a:miter lim="800000"/>
            <a:headEnd/>
            <a:tailEnd/>
          </a:ln>
        </p:spPr>
        <p:txBody>
          <a:bodyPr/>
          <a:lstStyle/>
          <a:p>
            <a:endParaRPr lang="en-US" dirty="0"/>
          </a:p>
        </p:txBody>
      </p:sp>
      <p:sp>
        <p:nvSpPr>
          <p:cNvPr id="16433" name="Rectangle 49"/>
          <p:cNvSpPr>
            <a:spLocks noChangeArrowheads="1"/>
          </p:cNvSpPr>
          <p:nvPr/>
        </p:nvSpPr>
        <p:spPr bwMode="auto">
          <a:xfrm>
            <a:off x="1498600" y="3867150"/>
            <a:ext cx="233363" cy="200025"/>
          </a:xfrm>
          <a:prstGeom prst="rect">
            <a:avLst/>
          </a:prstGeom>
          <a:solidFill>
            <a:srgbClr val="CC0000"/>
          </a:solidFill>
          <a:ln w="7938">
            <a:solidFill>
              <a:srgbClr val="000000"/>
            </a:solidFill>
            <a:miter lim="800000"/>
            <a:headEnd/>
            <a:tailEnd/>
          </a:ln>
        </p:spPr>
        <p:txBody>
          <a:bodyPr/>
          <a:lstStyle/>
          <a:p>
            <a:endParaRPr lang="en-US" dirty="0"/>
          </a:p>
        </p:txBody>
      </p:sp>
      <p:sp>
        <p:nvSpPr>
          <p:cNvPr id="16434" name="Rectangle 50"/>
          <p:cNvSpPr>
            <a:spLocks noChangeArrowheads="1"/>
          </p:cNvSpPr>
          <p:nvPr/>
        </p:nvSpPr>
        <p:spPr bwMode="auto">
          <a:xfrm>
            <a:off x="2303463" y="3654425"/>
            <a:ext cx="233362" cy="412750"/>
          </a:xfrm>
          <a:prstGeom prst="rect">
            <a:avLst/>
          </a:prstGeom>
          <a:solidFill>
            <a:srgbClr val="CC0000"/>
          </a:solidFill>
          <a:ln w="7938">
            <a:solidFill>
              <a:srgbClr val="000000"/>
            </a:solidFill>
            <a:miter lim="800000"/>
            <a:headEnd/>
            <a:tailEnd/>
          </a:ln>
        </p:spPr>
        <p:txBody>
          <a:bodyPr/>
          <a:lstStyle/>
          <a:p>
            <a:endParaRPr lang="en-US" dirty="0"/>
          </a:p>
        </p:txBody>
      </p:sp>
      <p:sp>
        <p:nvSpPr>
          <p:cNvPr id="16435" name="Rectangle 51"/>
          <p:cNvSpPr>
            <a:spLocks noChangeArrowheads="1"/>
          </p:cNvSpPr>
          <p:nvPr/>
        </p:nvSpPr>
        <p:spPr bwMode="auto">
          <a:xfrm>
            <a:off x="3108325" y="3414713"/>
            <a:ext cx="227013" cy="652462"/>
          </a:xfrm>
          <a:prstGeom prst="rect">
            <a:avLst/>
          </a:prstGeom>
          <a:solidFill>
            <a:srgbClr val="CC0000"/>
          </a:solidFill>
          <a:ln w="7938">
            <a:solidFill>
              <a:srgbClr val="000000"/>
            </a:solidFill>
            <a:miter lim="800000"/>
            <a:headEnd/>
            <a:tailEnd/>
          </a:ln>
        </p:spPr>
        <p:txBody>
          <a:bodyPr/>
          <a:lstStyle/>
          <a:p>
            <a:endParaRPr lang="en-US" dirty="0"/>
          </a:p>
        </p:txBody>
      </p:sp>
      <p:sp>
        <p:nvSpPr>
          <p:cNvPr id="16436" name="Rectangle 52"/>
          <p:cNvSpPr>
            <a:spLocks noChangeArrowheads="1"/>
          </p:cNvSpPr>
          <p:nvPr/>
        </p:nvSpPr>
        <p:spPr bwMode="auto">
          <a:xfrm>
            <a:off x="3906838" y="2941638"/>
            <a:ext cx="233362" cy="1125537"/>
          </a:xfrm>
          <a:prstGeom prst="rect">
            <a:avLst/>
          </a:prstGeom>
          <a:solidFill>
            <a:srgbClr val="CC0000"/>
          </a:solidFill>
          <a:ln w="7938">
            <a:solidFill>
              <a:srgbClr val="000000"/>
            </a:solidFill>
            <a:miter lim="800000"/>
            <a:headEnd/>
            <a:tailEnd/>
          </a:ln>
        </p:spPr>
        <p:txBody>
          <a:bodyPr/>
          <a:lstStyle/>
          <a:p>
            <a:endParaRPr lang="en-US" dirty="0"/>
          </a:p>
        </p:txBody>
      </p:sp>
      <p:sp>
        <p:nvSpPr>
          <p:cNvPr id="16437" name="Line 53"/>
          <p:cNvSpPr>
            <a:spLocks noChangeShapeType="1"/>
          </p:cNvSpPr>
          <p:nvPr/>
        </p:nvSpPr>
        <p:spPr bwMode="auto">
          <a:xfrm>
            <a:off x="1098550" y="1892300"/>
            <a:ext cx="1588" cy="21748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38" name="Line 54"/>
          <p:cNvSpPr>
            <a:spLocks noChangeShapeType="1"/>
          </p:cNvSpPr>
          <p:nvPr/>
        </p:nvSpPr>
        <p:spPr bwMode="auto">
          <a:xfrm>
            <a:off x="1038225" y="4067175"/>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39" name="Line 55"/>
          <p:cNvSpPr>
            <a:spLocks noChangeShapeType="1"/>
          </p:cNvSpPr>
          <p:nvPr/>
        </p:nvSpPr>
        <p:spPr bwMode="auto">
          <a:xfrm>
            <a:off x="1038225" y="3703638"/>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0" name="Line 56"/>
          <p:cNvSpPr>
            <a:spLocks noChangeShapeType="1"/>
          </p:cNvSpPr>
          <p:nvPr/>
        </p:nvSpPr>
        <p:spPr bwMode="auto">
          <a:xfrm>
            <a:off x="1038225" y="3340100"/>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1" name="Line 57"/>
          <p:cNvSpPr>
            <a:spLocks noChangeShapeType="1"/>
          </p:cNvSpPr>
          <p:nvPr/>
        </p:nvSpPr>
        <p:spPr bwMode="auto">
          <a:xfrm>
            <a:off x="1038225" y="2982913"/>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2" name="Line 58"/>
          <p:cNvSpPr>
            <a:spLocks noChangeShapeType="1"/>
          </p:cNvSpPr>
          <p:nvPr/>
        </p:nvSpPr>
        <p:spPr bwMode="auto">
          <a:xfrm>
            <a:off x="1038225" y="2619375"/>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3" name="Line 59"/>
          <p:cNvSpPr>
            <a:spLocks noChangeShapeType="1"/>
          </p:cNvSpPr>
          <p:nvPr/>
        </p:nvSpPr>
        <p:spPr bwMode="auto">
          <a:xfrm>
            <a:off x="1038225" y="2255838"/>
            <a:ext cx="60325"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4" name="Line 60"/>
          <p:cNvSpPr>
            <a:spLocks noChangeShapeType="1"/>
          </p:cNvSpPr>
          <p:nvPr/>
        </p:nvSpPr>
        <p:spPr bwMode="auto">
          <a:xfrm>
            <a:off x="1038225" y="1892300"/>
            <a:ext cx="60325"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5" name="Line 61"/>
          <p:cNvSpPr>
            <a:spLocks noChangeShapeType="1"/>
          </p:cNvSpPr>
          <p:nvPr/>
        </p:nvSpPr>
        <p:spPr bwMode="auto">
          <a:xfrm>
            <a:off x="1098550" y="4067175"/>
            <a:ext cx="3214688" cy="1588"/>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6" name="Line 62"/>
          <p:cNvSpPr>
            <a:spLocks noChangeShapeType="1"/>
          </p:cNvSpPr>
          <p:nvPr/>
        </p:nvSpPr>
        <p:spPr bwMode="auto">
          <a:xfrm flipV="1">
            <a:off x="1098550" y="4067175"/>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7" name="Line 63"/>
          <p:cNvSpPr>
            <a:spLocks noChangeShapeType="1"/>
          </p:cNvSpPr>
          <p:nvPr/>
        </p:nvSpPr>
        <p:spPr bwMode="auto">
          <a:xfrm flipV="1">
            <a:off x="1905000" y="4067175"/>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8" name="Line 64"/>
          <p:cNvSpPr>
            <a:spLocks noChangeShapeType="1"/>
          </p:cNvSpPr>
          <p:nvPr/>
        </p:nvSpPr>
        <p:spPr bwMode="auto">
          <a:xfrm flipV="1">
            <a:off x="2709863" y="4067175"/>
            <a:ext cx="1587"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49" name="Line 65"/>
          <p:cNvSpPr>
            <a:spLocks noChangeShapeType="1"/>
          </p:cNvSpPr>
          <p:nvPr/>
        </p:nvSpPr>
        <p:spPr bwMode="auto">
          <a:xfrm flipV="1">
            <a:off x="3508375" y="4067175"/>
            <a:ext cx="1588"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50" name="Line 66"/>
          <p:cNvSpPr>
            <a:spLocks noChangeShapeType="1"/>
          </p:cNvSpPr>
          <p:nvPr/>
        </p:nvSpPr>
        <p:spPr bwMode="auto">
          <a:xfrm flipV="1">
            <a:off x="4313238" y="3995738"/>
            <a:ext cx="1587" cy="5397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51" name="Rectangle 67"/>
          <p:cNvSpPr>
            <a:spLocks noChangeArrowheads="1"/>
          </p:cNvSpPr>
          <p:nvPr/>
        </p:nvSpPr>
        <p:spPr bwMode="auto">
          <a:xfrm>
            <a:off x="898525" y="3970338"/>
            <a:ext cx="92075"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0</a:t>
            </a:r>
            <a:endParaRPr lang="en-US" altLang="en-US" sz="2400" b="0" dirty="0">
              <a:solidFill>
                <a:schemeClr val="tx1"/>
              </a:solidFill>
            </a:endParaRPr>
          </a:p>
        </p:txBody>
      </p:sp>
      <p:sp>
        <p:nvSpPr>
          <p:cNvPr id="16452" name="Rectangle 68"/>
          <p:cNvSpPr>
            <a:spLocks noChangeArrowheads="1"/>
          </p:cNvSpPr>
          <p:nvPr/>
        </p:nvSpPr>
        <p:spPr bwMode="auto">
          <a:xfrm>
            <a:off x="806450" y="3606800"/>
            <a:ext cx="184150"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20</a:t>
            </a:r>
            <a:endParaRPr lang="en-US" altLang="en-US" sz="2400" b="0" dirty="0">
              <a:solidFill>
                <a:schemeClr val="tx1"/>
              </a:solidFill>
            </a:endParaRPr>
          </a:p>
        </p:txBody>
      </p:sp>
      <p:sp>
        <p:nvSpPr>
          <p:cNvPr id="16453" name="Rectangle 69"/>
          <p:cNvSpPr>
            <a:spLocks noChangeArrowheads="1"/>
          </p:cNvSpPr>
          <p:nvPr/>
        </p:nvSpPr>
        <p:spPr bwMode="auto">
          <a:xfrm>
            <a:off x="806450" y="3243263"/>
            <a:ext cx="184150"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40</a:t>
            </a:r>
            <a:endParaRPr lang="en-US" altLang="en-US" sz="2400" b="0" dirty="0">
              <a:solidFill>
                <a:schemeClr val="tx1"/>
              </a:solidFill>
            </a:endParaRPr>
          </a:p>
        </p:txBody>
      </p:sp>
      <p:sp>
        <p:nvSpPr>
          <p:cNvPr id="16454" name="Rectangle 70"/>
          <p:cNvSpPr>
            <a:spLocks noChangeArrowheads="1"/>
          </p:cNvSpPr>
          <p:nvPr/>
        </p:nvSpPr>
        <p:spPr bwMode="auto">
          <a:xfrm>
            <a:off x="806450" y="2887663"/>
            <a:ext cx="184150"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60</a:t>
            </a:r>
            <a:endParaRPr lang="en-US" altLang="en-US" sz="2400" b="0" dirty="0">
              <a:solidFill>
                <a:schemeClr val="tx1"/>
              </a:solidFill>
            </a:endParaRPr>
          </a:p>
        </p:txBody>
      </p:sp>
      <p:sp>
        <p:nvSpPr>
          <p:cNvPr id="16455" name="Rectangle 71"/>
          <p:cNvSpPr>
            <a:spLocks noChangeArrowheads="1"/>
          </p:cNvSpPr>
          <p:nvPr/>
        </p:nvSpPr>
        <p:spPr bwMode="auto">
          <a:xfrm>
            <a:off x="806450" y="2524125"/>
            <a:ext cx="184150"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80</a:t>
            </a:r>
            <a:endParaRPr lang="en-US" altLang="en-US" sz="2400" b="0" dirty="0">
              <a:solidFill>
                <a:schemeClr val="tx1"/>
              </a:solidFill>
            </a:endParaRPr>
          </a:p>
        </p:txBody>
      </p:sp>
      <p:sp>
        <p:nvSpPr>
          <p:cNvPr id="16456" name="Rectangle 72"/>
          <p:cNvSpPr>
            <a:spLocks noChangeArrowheads="1"/>
          </p:cNvSpPr>
          <p:nvPr/>
        </p:nvSpPr>
        <p:spPr bwMode="auto">
          <a:xfrm>
            <a:off x="711200" y="2160588"/>
            <a:ext cx="276225"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100</a:t>
            </a:r>
            <a:endParaRPr lang="en-US" altLang="en-US" sz="2400" b="0" dirty="0">
              <a:solidFill>
                <a:schemeClr val="tx1"/>
              </a:solidFill>
            </a:endParaRPr>
          </a:p>
        </p:txBody>
      </p:sp>
      <p:sp>
        <p:nvSpPr>
          <p:cNvPr id="16457" name="Rectangle 73"/>
          <p:cNvSpPr>
            <a:spLocks noChangeArrowheads="1"/>
          </p:cNvSpPr>
          <p:nvPr/>
        </p:nvSpPr>
        <p:spPr bwMode="auto">
          <a:xfrm>
            <a:off x="711200" y="1797050"/>
            <a:ext cx="276225"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120</a:t>
            </a:r>
            <a:endParaRPr lang="en-US" altLang="en-US" sz="2400" b="0" dirty="0">
              <a:solidFill>
                <a:schemeClr val="tx1"/>
              </a:solidFill>
            </a:endParaRPr>
          </a:p>
        </p:txBody>
      </p:sp>
      <p:sp>
        <p:nvSpPr>
          <p:cNvPr id="16458" name="Rectangle 74"/>
          <p:cNvSpPr>
            <a:spLocks noChangeArrowheads="1"/>
          </p:cNvSpPr>
          <p:nvPr/>
        </p:nvSpPr>
        <p:spPr bwMode="auto">
          <a:xfrm>
            <a:off x="1333500" y="4224338"/>
            <a:ext cx="423863"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45-54</a:t>
            </a:r>
            <a:endParaRPr lang="en-US" altLang="en-US" sz="2400" b="0" dirty="0">
              <a:solidFill>
                <a:schemeClr val="tx1"/>
              </a:solidFill>
            </a:endParaRPr>
          </a:p>
        </p:txBody>
      </p:sp>
      <p:sp>
        <p:nvSpPr>
          <p:cNvPr id="16459" name="Rectangle 75"/>
          <p:cNvSpPr>
            <a:spLocks noChangeArrowheads="1"/>
          </p:cNvSpPr>
          <p:nvPr/>
        </p:nvSpPr>
        <p:spPr bwMode="auto">
          <a:xfrm>
            <a:off x="2139950" y="4224338"/>
            <a:ext cx="423863"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55-64</a:t>
            </a:r>
            <a:endParaRPr lang="en-US" altLang="en-US" sz="2400" b="0" dirty="0">
              <a:solidFill>
                <a:schemeClr val="tx1"/>
              </a:solidFill>
            </a:endParaRPr>
          </a:p>
        </p:txBody>
      </p:sp>
      <p:sp>
        <p:nvSpPr>
          <p:cNvPr id="16460" name="Rectangle 76"/>
          <p:cNvSpPr>
            <a:spLocks noChangeArrowheads="1"/>
          </p:cNvSpPr>
          <p:nvPr/>
        </p:nvSpPr>
        <p:spPr bwMode="auto">
          <a:xfrm>
            <a:off x="2944813" y="4224338"/>
            <a:ext cx="423862"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65-74</a:t>
            </a:r>
            <a:endParaRPr lang="en-US" altLang="en-US" sz="2400" b="0" dirty="0">
              <a:solidFill>
                <a:schemeClr val="tx1"/>
              </a:solidFill>
            </a:endParaRPr>
          </a:p>
        </p:txBody>
      </p:sp>
      <p:sp>
        <p:nvSpPr>
          <p:cNvPr id="16461" name="Rectangle 77"/>
          <p:cNvSpPr>
            <a:spLocks noChangeArrowheads="1"/>
          </p:cNvSpPr>
          <p:nvPr/>
        </p:nvSpPr>
        <p:spPr bwMode="auto">
          <a:xfrm>
            <a:off x="3822700" y="4224338"/>
            <a:ext cx="280988"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75+</a:t>
            </a:r>
            <a:endParaRPr lang="en-US" altLang="en-US" sz="2400" b="0" dirty="0">
              <a:solidFill>
                <a:schemeClr val="tx1"/>
              </a:solidFill>
            </a:endParaRPr>
          </a:p>
        </p:txBody>
      </p:sp>
      <p:sp>
        <p:nvSpPr>
          <p:cNvPr id="16462" name="Rectangle 78"/>
          <p:cNvSpPr>
            <a:spLocks noChangeArrowheads="1"/>
          </p:cNvSpPr>
          <p:nvPr/>
        </p:nvSpPr>
        <p:spPr bwMode="auto">
          <a:xfrm>
            <a:off x="1647825" y="2303463"/>
            <a:ext cx="114300" cy="103187"/>
          </a:xfrm>
          <a:prstGeom prst="rect">
            <a:avLst/>
          </a:prstGeom>
          <a:solidFill>
            <a:srgbClr val="FFCC00"/>
          </a:solidFill>
          <a:ln w="7938">
            <a:solidFill>
              <a:srgbClr val="000000"/>
            </a:solidFill>
            <a:miter lim="800000"/>
            <a:headEnd/>
            <a:tailEnd/>
          </a:ln>
        </p:spPr>
        <p:txBody>
          <a:bodyPr/>
          <a:lstStyle/>
          <a:p>
            <a:endParaRPr lang="en-US" dirty="0"/>
          </a:p>
        </p:txBody>
      </p:sp>
      <p:sp>
        <p:nvSpPr>
          <p:cNvPr id="16463" name="Rectangle 79"/>
          <p:cNvSpPr>
            <a:spLocks noChangeArrowheads="1"/>
          </p:cNvSpPr>
          <p:nvPr/>
        </p:nvSpPr>
        <p:spPr bwMode="auto">
          <a:xfrm>
            <a:off x="1874838" y="2263775"/>
            <a:ext cx="368300" cy="1984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Male</a:t>
            </a:r>
            <a:endParaRPr lang="en-US" altLang="en-US" sz="2400" b="0" dirty="0">
              <a:solidFill>
                <a:schemeClr val="tx1"/>
              </a:solidFill>
            </a:endParaRPr>
          </a:p>
        </p:txBody>
      </p:sp>
      <p:sp>
        <p:nvSpPr>
          <p:cNvPr id="16464" name="Rectangle 80"/>
          <p:cNvSpPr>
            <a:spLocks noChangeArrowheads="1"/>
          </p:cNvSpPr>
          <p:nvPr/>
        </p:nvSpPr>
        <p:spPr bwMode="auto">
          <a:xfrm>
            <a:off x="1647825" y="2544763"/>
            <a:ext cx="114300" cy="101600"/>
          </a:xfrm>
          <a:prstGeom prst="rect">
            <a:avLst/>
          </a:prstGeom>
          <a:solidFill>
            <a:srgbClr val="CC0000"/>
          </a:solidFill>
          <a:ln w="7938">
            <a:solidFill>
              <a:srgbClr val="000000"/>
            </a:solidFill>
            <a:miter lim="800000"/>
            <a:headEnd/>
            <a:tailEnd/>
          </a:ln>
        </p:spPr>
        <p:txBody>
          <a:bodyPr/>
          <a:lstStyle/>
          <a:p>
            <a:endParaRPr lang="en-US" dirty="0"/>
          </a:p>
        </p:txBody>
      </p:sp>
      <p:sp>
        <p:nvSpPr>
          <p:cNvPr id="16465" name="Rectangle 81"/>
          <p:cNvSpPr>
            <a:spLocks noChangeArrowheads="1"/>
          </p:cNvSpPr>
          <p:nvPr/>
        </p:nvSpPr>
        <p:spPr bwMode="auto">
          <a:xfrm>
            <a:off x="1887538" y="2503488"/>
            <a:ext cx="569912" cy="1984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300" dirty="0">
                <a:solidFill>
                  <a:srgbClr val="FFFFFF"/>
                </a:solidFill>
                <a:latin typeface="Arial" charset="0"/>
              </a:rPr>
              <a:t>Female</a:t>
            </a:r>
            <a:endParaRPr lang="en-US" altLang="en-US" sz="2400" b="0" dirty="0">
              <a:solidFill>
                <a:schemeClr val="tx1"/>
              </a:solidFill>
            </a:endParaRPr>
          </a:p>
        </p:txBody>
      </p:sp>
      <p:sp>
        <p:nvSpPr>
          <p:cNvPr id="16466" name="Rectangle 82"/>
          <p:cNvSpPr>
            <a:spLocks noChangeArrowheads="1"/>
          </p:cNvSpPr>
          <p:nvPr/>
        </p:nvSpPr>
        <p:spPr bwMode="auto">
          <a:xfrm>
            <a:off x="5118100" y="1109663"/>
            <a:ext cx="3011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dirty="0">
                <a:solidFill>
                  <a:schemeClr val="tx1"/>
                </a:solidFill>
                <a:latin typeface="Arial" pitchFamily="34" charset="0"/>
                <a:cs typeface="Arial" pitchFamily="34" charset="0"/>
              </a:rPr>
              <a:t>Prevalence</a:t>
            </a:r>
          </a:p>
        </p:txBody>
      </p:sp>
      <p:sp>
        <p:nvSpPr>
          <p:cNvPr id="16467" name="Rectangle 83"/>
          <p:cNvSpPr>
            <a:spLocks noChangeArrowheads="1"/>
          </p:cNvSpPr>
          <p:nvPr/>
        </p:nvSpPr>
        <p:spPr bwMode="auto">
          <a:xfrm>
            <a:off x="1231900" y="1108075"/>
            <a:ext cx="30781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400" dirty="0">
                <a:solidFill>
                  <a:schemeClr val="tx1"/>
                </a:solidFill>
                <a:latin typeface="Arial" pitchFamily="34" charset="0"/>
                <a:cs typeface="Arial" pitchFamily="34" charset="0"/>
              </a:rPr>
              <a:t>Incidence</a:t>
            </a:r>
          </a:p>
        </p:txBody>
      </p:sp>
      <p:sp>
        <p:nvSpPr>
          <p:cNvPr id="16468" name="Text Box 84"/>
          <p:cNvSpPr txBox="1">
            <a:spLocks noChangeArrowheads="1"/>
          </p:cNvSpPr>
          <p:nvPr/>
        </p:nvSpPr>
        <p:spPr bwMode="auto">
          <a:xfrm>
            <a:off x="27781" y="5918200"/>
            <a:ext cx="5759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eaLnBrk="1" hangingPunct="1"/>
            <a:r>
              <a:rPr lang="en-US" sz="1400" b="0" dirty="0">
                <a:solidFill>
                  <a:schemeClr val="tx1"/>
                </a:solidFill>
                <a:latin typeface="Arial" charset="0"/>
              </a:rPr>
              <a:t>Raghu G, et al. </a:t>
            </a:r>
            <a:r>
              <a:rPr lang="en-US" sz="1400" b="0" i="1" dirty="0">
                <a:solidFill>
                  <a:schemeClr val="tx1"/>
                </a:solidFill>
                <a:latin typeface="Arial" charset="0"/>
              </a:rPr>
              <a:t>Am J Respir Crit Care Med.</a:t>
            </a:r>
            <a:r>
              <a:rPr lang="en-US" sz="1400" b="0" dirty="0">
                <a:solidFill>
                  <a:schemeClr val="tx1"/>
                </a:solidFill>
                <a:latin typeface="Arial" charset="0"/>
              </a:rPr>
              <a:t> </a:t>
            </a:r>
            <a:r>
              <a:rPr lang="en-US" sz="1400" b="0" dirty="0" smtClean="0">
                <a:solidFill>
                  <a:schemeClr val="tx1"/>
                </a:solidFill>
                <a:latin typeface="Arial" charset="0"/>
              </a:rPr>
              <a:t>2006;174:810-816.</a:t>
            </a:r>
            <a:r>
              <a:rPr lang="en-US" sz="1400" dirty="0" smtClean="0">
                <a:solidFill>
                  <a:schemeClr val="tx1"/>
                </a:solidFill>
                <a:latin typeface="Arial" charset="0"/>
              </a:rPr>
              <a:t> </a:t>
            </a:r>
            <a:endParaRPr lang="en-US" sz="1400" dirty="0">
              <a:solidFill>
                <a:schemeClr val="tx1"/>
              </a:solidFill>
              <a:latin typeface="Arial" charset="0"/>
            </a:endParaRPr>
          </a:p>
        </p:txBody>
      </p:sp>
      <p:sp>
        <p:nvSpPr>
          <p:cNvPr id="16469" name="Line 85"/>
          <p:cNvSpPr>
            <a:spLocks noChangeShapeType="1"/>
          </p:cNvSpPr>
          <p:nvPr/>
        </p:nvSpPr>
        <p:spPr bwMode="auto">
          <a:xfrm>
            <a:off x="5178425" y="4071938"/>
            <a:ext cx="3214688" cy="1587"/>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70" name="Rectangle 86"/>
          <p:cNvSpPr>
            <a:spLocks noChangeArrowheads="1"/>
          </p:cNvSpPr>
          <p:nvPr/>
        </p:nvSpPr>
        <p:spPr bwMode="auto">
          <a:xfrm rot="-5400000">
            <a:off x="-738981" y="2778919"/>
            <a:ext cx="2473325" cy="3540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pPr>
            <a:r>
              <a:rPr lang="en-US" altLang="en-US" sz="1400" dirty="0">
                <a:solidFill>
                  <a:schemeClr val="tx1"/>
                </a:solidFill>
                <a:latin typeface="Arial" pitchFamily="34" charset="0"/>
                <a:cs typeface="Arial" pitchFamily="34" charset="0"/>
              </a:rPr>
              <a:t>Per Hundred Thousand</a:t>
            </a:r>
          </a:p>
        </p:txBody>
      </p:sp>
      <p:sp>
        <p:nvSpPr>
          <p:cNvPr id="16471" name="Rectangle 87"/>
          <p:cNvSpPr>
            <a:spLocks noChangeArrowheads="1"/>
          </p:cNvSpPr>
          <p:nvPr/>
        </p:nvSpPr>
        <p:spPr bwMode="auto">
          <a:xfrm rot="-5400000">
            <a:off x="3344069" y="2778919"/>
            <a:ext cx="2473325" cy="3540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pPr>
            <a:r>
              <a:rPr lang="en-US" altLang="en-US" sz="1400" dirty="0">
                <a:solidFill>
                  <a:schemeClr val="tx1"/>
                </a:solidFill>
                <a:latin typeface="Arial" charset="0"/>
              </a:rPr>
              <a:t>Per Hundred Thousand</a:t>
            </a:r>
          </a:p>
        </p:txBody>
      </p:sp>
    </p:spTree>
    <p:extLst>
      <p:ext uri="{BB962C8B-B14F-4D97-AF65-F5344CB8AC3E}">
        <p14:creationId xmlns:p14="http://schemas.microsoft.com/office/powerpoint/2010/main" val="20941245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5400"/>
            <a:ext cx="9144000" cy="1143000"/>
          </a:xfrm>
        </p:spPr>
        <p:txBody>
          <a:bodyPr/>
          <a:lstStyle/>
          <a:p>
            <a:r>
              <a:rPr lang="en-US" sz="3600" b="1" dirty="0" smtClean="0">
                <a:solidFill>
                  <a:srgbClr val="FFC000"/>
                </a:solidFill>
                <a:latin typeface="Arial" pitchFamily="34" charset="0"/>
                <a:cs typeface="Arial" pitchFamily="34" charset="0"/>
              </a:rPr>
              <a:t>Interstitial Lung Diseases - Difficulties</a:t>
            </a:r>
          </a:p>
        </p:txBody>
      </p:sp>
      <p:sp>
        <p:nvSpPr>
          <p:cNvPr id="4099" name="Rectangle 3"/>
          <p:cNvSpPr>
            <a:spLocks noGrp="1" noChangeArrowheads="1"/>
          </p:cNvSpPr>
          <p:nvPr>
            <p:ph type="body" sz="half" idx="1"/>
          </p:nvPr>
        </p:nvSpPr>
        <p:spPr>
          <a:xfrm>
            <a:off x="304800" y="1524000"/>
            <a:ext cx="4191000" cy="4114800"/>
          </a:xfrm>
        </p:spPr>
        <p:txBody>
          <a:bodyPr/>
          <a:lstStyle/>
          <a:p>
            <a:pPr>
              <a:spcBef>
                <a:spcPts val="600"/>
              </a:spcBef>
            </a:pPr>
            <a:r>
              <a:rPr lang="en-US" sz="2800" dirty="0" smtClean="0">
                <a:solidFill>
                  <a:schemeClr val="tx2"/>
                </a:solidFill>
                <a:latin typeface="Arial" pitchFamily="34" charset="0"/>
                <a:cs typeface="Arial" pitchFamily="34" charset="0"/>
              </a:rPr>
              <a:t>Diverse group of disorders (130+)</a:t>
            </a:r>
          </a:p>
          <a:p>
            <a:pPr>
              <a:spcBef>
                <a:spcPts val="600"/>
              </a:spcBef>
            </a:pPr>
            <a:r>
              <a:rPr lang="en-US" sz="2800" dirty="0" smtClean="0">
                <a:solidFill>
                  <a:schemeClr val="tx2"/>
                </a:solidFill>
                <a:latin typeface="Arial" pitchFamily="34" charset="0"/>
                <a:cs typeface="Arial" pitchFamily="34" charset="0"/>
              </a:rPr>
              <a:t>Similar symptoms, physiology, radiology</a:t>
            </a:r>
          </a:p>
          <a:p>
            <a:pPr>
              <a:spcBef>
                <a:spcPts val="600"/>
              </a:spcBef>
            </a:pPr>
            <a:r>
              <a:rPr lang="en-US" sz="2800" dirty="0" smtClean="0">
                <a:solidFill>
                  <a:schemeClr val="tx2"/>
                </a:solidFill>
                <a:latin typeface="Arial" pitchFamily="34" charset="0"/>
                <a:cs typeface="Arial" pitchFamily="34" charset="0"/>
              </a:rPr>
              <a:t>Difficult nomenclature</a:t>
            </a:r>
          </a:p>
          <a:p>
            <a:pPr>
              <a:spcBef>
                <a:spcPts val="600"/>
              </a:spcBef>
            </a:pPr>
            <a:r>
              <a:rPr lang="en-US" sz="2800" dirty="0" smtClean="0">
                <a:solidFill>
                  <a:schemeClr val="tx2"/>
                </a:solidFill>
                <a:latin typeface="Arial" pitchFamily="34" charset="0"/>
                <a:cs typeface="Arial" pitchFamily="34" charset="0"/>
              </a:rPr>
              <a:t>Limited, often toxic, treatments</a:t>
            </a:r>
          </a:p>
        </p:txBody>
      </p:sp>
      <p:pic>
        <p:nvPicPr>
          <p:cNvPr id="45568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8863" y="1676400"/>
            <a:ext cx="3513137" cy="4495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wipe(down)">
                                      <p:cBhvr>
                                        <p:cTn id="7" dur="500"/>
                                        <p:tgtEl>
                                          <p:spTgt spid="455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322388" y="609600"/>
            <a:ext cx="6418262" cy="4667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2400" dirty="0">
                <a:latin typeface="Arial" pitchFamily="34" charset="0"/>
                <a:cs typeface="Arial" pitchFamily="34" charset="0"/>
              </a:rPr>
              <a:t>Diffuse Parenchymal Lung Disease (DPLD)</a:t>
            </a:r>
          </a:p>
        </p:txBody>
      </p:sp>
      <p:sp>
        <p:nvSpPr>
          <p:cNvPr id="5123" name="Line 3"/>
          <p:cNvSpPr>
            <a:spLocks noChangeShapeType="1"/>
          </p:cNvSpPr>
          <p:nvPr/>
        </p:nvSpPr>
        <p:spPr bwMode="auto">
          <a:xfrm>
            <a:off x="4524375" y="1082675"/>
            <a:ext cx="0" cy="188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24" name="Text Box 4"/>
          <p:cNvSpPr txBox="1">
            <a:spLocks noChangeArrowheads="1"/>
          </p:cNvSpPr>
          <p:nvPr/>
        </p:nvSpPr>
        <p:spPr bwMode="auto">
          <a:xfrm>
            <a:off x="217488" y="1489075"/>
            <a:ext cx="2309812" cy="7397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1400" b="0" dirty="0">
                <a:latin typeface="Arial" pitchFamily="34" charset="0"/>
                <a:cs typeface="Arial" pitchFamily="34" charset="0"/>
              </a:rPr>
              <a:t>DPLD of known cause, eg, drugs or association, eg, collagen vascular disease</a:t>
            </a:r>
          </a:p>
        </p:txBody>
      </p:sp>
      <p:sp>
        <p:nvSpPr>
          <p:cNvPr id="5125" name="Text Box 5"/>
          <p:cNvSpPr txBox="1">
            <a:spLocks noChangeArrowheads="1"/>
          </p:cNvSpPr>
          <p:nvPr/>
        </p:nvSpPr>
        <p:spPr bwMode="auto">
          <a:xfrm>
            <a:off x="2889250" y="1481138"/>
            <a:ext cx="1671638" cy="7397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1400" b="0" dirty="0">
                <a:latin typeface="Arial" pitchFamily="34" charset="0"/>
                <a:cs typeface="Arial" pitchFamily="34" charset="0"/>
              </a:rPr>
              <a:t>Idiopathic interstitial pneumonias</a:t>
            </a:r>
          </a:p>
        </p:txBody>
      </p:sp>
      <p:sp>
        <p:nvSpPr>
          <p:cNvPr id="5126" name="Text Box 6"/>
          <p:cNvSpPr txBox="1">
            <a:spLocks noChangeArrowheads="1"/>
          </p:cNvSpPr>
          <p:nvPr/>
        </p:nvSpPr>
        <p:spPr bwMode="auto">
          <a:xfrm>
            <a:off x="4884738" y="1490663"/>
            <a:ext cx="1671637" cy="7397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1400" b="0" dirty="0">
                <a:latin typeface="Arial" pitchFamily="34" charset="0"/>
                <a:cs typeface="Arial" pitchFamily="34" charset="0"/>
              </a:rPr>
              <a:t>Granulomatous DPLD, eg, sarcoidosis</a:t>
            </a:r>
          </a:p>
        </p:txBody>
      </p:sp>
      <p:sp>
        <p:nvSpPr>
          <p:cNvPr id="5127" name="Text Box 7"/>
          <p:cNvSpPr txBox="1">
            <a:spLocks noChangeArrowheads="1"/>
          </p:cNvSpPr>
          <p:nvPr/>
        </p:nvSpPr>
        <p:spPr bwMode="auto">
          <a:xfrm>
            <a:off x="6738938" y="1485900"/>
            <a:ext cx="1598612" cy="73977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1400" b="0" dirty="0">
                <a:latin typeface="Arial" pitchFamily="34" charset="0"/>
                <a:cs typeface="Arial" pitchFamily="34" charset="0"/>
              </a:rPr>
              <a:t>Other forms of DPLD, eg, LAM, HX, etc</a:t>
            </a:r>
          </a:p>
        </p:txBody>
      </p:sp>
      <p:sp>
        <p:nvSpPr>
          <p:cNvPr id="5128" name="Line 8"/>
          <p:cNvSpPr>
            <a:spLocks noChangeShapeType="1"/>
          </p:cNvSpPr>
          <p:nvPr/>
        </p:nvSpPr>
        <p:spPr bwMode="auto">
          <a:xfrm>
            <a:off x="1379538" y="1273175"/>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29" name="Line 9"/>
          <p:cNvSpPr>
            <a:spLocks noChangeShapeType="1"/>
          </p:cNvSpPr>
          <p:nvPr/>
        </p:nvSpPr>
        <p:spPr bwMode="auto">
          <a:xfrm>
            <a:off x="3689350" y="1282700"/>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30" name="Line 10"/>
          <p:cNvSpPr>
            <a:spLocks noChangeShapeType="1"/>
          </p:cNvSpPr>
          <p:nvPr/>
        </p:nvSpPr>
        <p:spPr bwMode="auto">
          <a:xfrm>
            <a:off x="5741988" y="1292225"/>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31" name="Line 11"/>
          <p:cNvSpPr>
            <a:spLocks noChangeShapeType="1"/>
          </p:cNvSpPr>
          <p:nvPr/>
        </p:nvSpPr>
        <p:spPr bwMode="auto">
          <a:xfrm>
            <a:off x="7537450" y="1273175"/>
            <a:ext cx="0" cy="187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32" name="Text Box 12"/>
          <p:cNvSpPr txBox="1">
            <a:spLocks noChangeArrowheads="1"/>
          </p:cNvSpPr>
          <p:nvPr/>
        </p:nvSpPr>
        <p:spPr bwMode="auto">
          <a:xfrm>
            <a:off x="2270125" y="2462213"/>
            <a:ext cx="1149350" cy="7397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spcBef>
                <a:spcPct val="50000"/>
              </a:spcBef>
            </a:pPr>
            <a:r>
              <a:rPr lang="en-US" sz="1400" b="0" dirty="0">
                <a:latin typeface="Arial" pitchFamily="34" charset="0"/>
                <a:cs typeface="Arial" pitchFamily="34" charset="0"/>
              </a:rPr>
              <a:t>Idiopathic pulmonary fibrosis</a:t>
            </a:r>
          </a:p>
        </p:txBody>
      </p:sp>
      <p:sp>
        <p:nvSpPr>
          <p:cNvPr id="5133" name="Line 13"/>
          <p:cNvSpPr>
            <a:spLocks noChangeShapeType="1"/>
          </p:cNvSpPr>
          <p:nvPr/>
        </p:nvSpPr>
        <p:spPr bwMode="auto">
          <a:xfrm>
            <a:off x="2898775" y="2220913"/>
            <a:ext cx="0" cy="230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974862" name="Text Box 14"/>
          <p:cNvSpPr txBox="1">
            <a:spLocks noChangeArrowheads="1"/>
          </p:cNvSpPr>
          <p:nvPr/>
        </p:nvSpPr>
        <p:spPr bwMode="auto">
          <a:xfrm>
            <a:off x="4322763" y="2586038"/>
            <a:ext cx="1757362" cy="739775"/>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IIP other than idiopathic pulmonary fibrosis</a:t>
            </a:r>
          </a:p>
        </p:txBody>
      </p:sp>
      <p:sp>
        <p:nvSpPr>
          <p:cNvPr id="5135" name="Line 15"/>
          <p:cNvSpPr>
            <a:spLocks noChangeShapeType="1"/>
          </p:cNvSpPr>
          <p:nvPr/>
        </p:nvSpPr>
        <p:spPr bwMode="auto">
          <a:xfrm>
            <a:off x="4565650" y="2230438"/>
            <a:ext cx="0" cy="331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36" name="Line 16"/>
          <p:cNvSpPr>
            <a:spLocks noChangeShapeType="1"/>
          </p:cNvSpPr>
          <p:nvPr/>
        </p:nvSpPr>
        <p:spPr bwMode="auto">
          <a:xfrm>
            <a:off x="5203825" y="3325813"/>
            <a:ext cx="0" cy="1595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974865" name="Text Box 17"/>
          <p:cNvSpPr txBox="1">
            <a:spLocks noChangeArrowheads="1"/>
          </p:cNvSpPr>
          <p:nvPr/>
        </p:nvSpPr>
        <p:spPr bwMode="auto">
          <a:xfrm>
            <a:off x="2595563" y="3425825"/>
            <a:ext cx="2381250" cy="527050"/>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Desquamative interstitial pneumonia</a:t>
            </a:r>
          </a:p>
        </p:txBody>
      </p:sp>
      <p:sp>
        <p:nvSpPr>
          <p:cNvPr id="974866" name="Text Box 18"/>
          <p:cNvSpPr txBox="1">
            <a:spLocks noChangeArrowheads="1"/>
          </p:cNvSpPr>
          <p:nvPr/>
        </p:nvSpPr>
        <p:spPr bwMode="auto">
          <a:xfrm>
            <a:off x="2605088" y="4035425"/>
            <a:ext cx="2366962" cy="307777"/>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Acute interstitial pneumonia</a:t>
            </a:r>
          </a:p>
        </p:txBody>
      </p:sp>
      <p:sp>
        <p:nvSpPr>
          <p:cNvPr id="974867" name="Text Box 19"/>
          <p:cNvSpPr txBox="1">
            <a:spLocks noChangeArrowheads="1"/>
          </p:cNvSpPr>
          <p:nvPr/>
        </p:nvSpPr>
        <p:spPr bwMode="auto">
          <a:xfrm>
            <a:off x="2600325" y="4645025"/>
            <a:ext cx="2381250" cy="527050"/>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Nonspecific interstitial pneumonia (provisional)</a:t>
            </a:r>
          </a:p>
        </p:txBody>
      </p:sp>
      <p:sp>
        <p:nvSpPr>
          <p:cNvPr id="974868" name="Text Box 20"/>
          <p:cNvSpPr txBox="1">
            <a:spLocks noChangeArrowheads="1"/>
          </p:cNvSpPr>
          <p:nvPr/>
        </p:nvSpPr>
        <p:spPr bwMode="auto">
          <a:xfrm>
            <a:off x="5467350" y="3421063"/>
            <a:ext cx="2397125" cy="527050"/>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Respiratory bronchiolitis interstitial lung disease</a:t>
            </a:r>
          </a:p>
        </p:txBody>
      </p:sp>
      <p:sp>
        <p:nvSpPr>
          <p:cNvPr id="974869" name="Text Box 21"/>
          <p:cNvSpPr txBox="1">
            <a:spLocks noChangeArrowheads="1"/>
          </p:cNvSpPr>
          <p:nvPr/>
        </p:nvSpPr>
        <p:spPr bwMode="auto">
          <a:xfrm>
            <a:off x="5462588" y="4030663"/>
            <a:ext cx="2411412" cy="527050"/>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Cryptogenic organizing pneumonia</a:t>
            </a:r>
          </a:p>
        </p:txBody>
      </p:sp>
      <p:sp>
        <p:nvSpPr>
          <p:cNvPr id="974870" name="Text Box 22"/>
          <p:cNvSpPr txBox="1">
            <a:spLocks noChangeArrowheads="1"/>
          </p:cNvSpPr>
          <p:nvPr/>
        </p:nvSpPr>
        <p:spPr bwMode="auto">
          <a:xfrm>
            <a:off x="5457825" y="4640263"/>
            <a:ext cx="2425700" cy="527050"/>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spcBef>
                <a:spcPct val="50000"/>
              </a:spcBef>
              <a:defRPr/>
            </a:pPr>
            <a:r>
              <a:rPr lang="en-US" sz="1400" b="0" dirty="0">
                <a:latin typeface="Arial" pitchFamily="34" charset="0"/>
                <a:cs typeface="Arial" pitchFamily="34" charset="0"/>
              </a:rPr>
              <a:t>Lymphocytic interstitial pneumonia</a:t>
            </a:r>
          </a:p>
        </p:txBody>
      </p:sp>
      <p:sp>
        <p:nvSpPr>
          <p:cNvPr id="5143" name="Line 23"/>
          <p:cNvSpPr>
            <a:spLocks noChangeShapeType="1"/>
          </p:cNvSpPr>
          <p:nvPr/>
        </p:nvSpPr>
        <p:spPr bwMode="auto">
          <a:xfrm>
            <a:off x="4981575" y="4927600"/>
            <a:ext cx="477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44" name="Line 24"/>
          <p:cNvSpPr>
            <a:spLocks noChangeShapeType="1"/>
          </p:cNvSpPr>
          <p:nvPr/>
        </p:nvSpPr>
        <p:spPr bwMode="auto">
          <a:xfrm>
            <a:off x="4976813" y="4308475"/>
            <a:ext cx="477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45" name="Line 25"/>
          <p:cNvSpPr>
            <a:spLocks noChangeShapeType="1"/>
          </p:cNvSpPr>
          <p:nvPr/>
        </p:nvSpPr>
        <p:spPr bwMode="auto">
          <a:xfrm>
            <a:off x="4972050" y="3660775"/>
            <a:ext cx="477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
        <p:nvSpPr>
          <p:cNvPr id="5146" name="Text Box 26"/>
          <p:cNvSpPr txBox="1">
            <a:spLocks noChangeArrowheads="1"/>
          </p:cNvSpPr>
          <p:nvPr/>
        </p:nvSpPr>
        <p:spPr bwMode="auto">
          <a:xfrm>
            <a:off x="0" y="5969000"/>
            <a:ext cx="739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bg2"/>
                </a:solidFill>
                <a:latin typeface="Times New Roman" pitchFamily="18" charset="0"/>
              </a:defRPr>
            </a:lvl1pPr>
            <a:lvl2pPr marL="742950" indent="-285750">
              <a:defRPr b="1">
                <a:solidFill>
                  <a:schemeClr val="bg2"/>
                </a:solidFill>
                <a:latin typeface="Times New Roman" pitchFamily="18" charset="0"/>
              </a:defRPr>
            </a:lvl2pPr>
            <a:lvl3pPr marL="1143000" indent="-228600">
              <a:defRPr b="1">
                <a:solidFill>
                  <a:schemeClr val="bg2"/>
                </a:solidFill>
                <a:latin typeface="Times New Roman" pitchFamily="18" charset="0"/>
              </a:defRPr>
            </a:lvl3pPr>
            <a:lvl4pPr marL="1600200" indent="-228600">
              <a:defRPr b="1">
                <a:solidFill>
                  <a:schemeClr val="bg2"/>
                </a:solidFill>
                <a:latin typeface="Times New Roman" pitchFamily="18" charset="0"/>
              </a:defRPr>
            </a:lvl4pPr>
            <a:lvl5pPr marL="2057400" indent="-228600">
              <a:defRPr b="1">
                <a:solidFill>
                  <a:schemeClr val="bg2"/>
                </a:solidFill>
                <a:latin typeface="Times New Roman" pitchFamily="18" charset="0"/>
              </a:defRPr>
            </a:lvl5pPr>
            <a:lvl6pPr marL="2514600" indent="-228600" algn="ctr" eaLnBrk="0" fontAlgn="base" hangingPunct="0">
              <a:spcBef>
                <a:spcPct val="0"/>
              </a:spcBef>
              <a:spcAft>
                <a:spcPct val="0"/>
              </a:spcAft>
              <a:defRPr b="1">
                <a:solidFill>
                  <a:schemeClr val="bg2"/>
                </a:solidFill>
                <a:latin typeface="Times New Roman" pitchFamily="18" charset="0"/>
              </a:defRPr>
            </a:lvl6pPr>
            <a:lvl7pPr marL="2971800" indent="-228600" algn="ctr" eaLnBrk="0" fontAlgn="base" hangingPunct="0">
              <a:spcBef>
                <a:spcPct val="0"/>
              </a:spcBef>
              <a:spcAft>
                <a:spcPct val="0"/>
              </a:spcAft>
              <a:defRPr b="1">
                <a:solidFill>
                  <a:schemeClr val="bg2"/>
                </a:solidFill>
                <a:latin typeface="Times New Roman" pitchFamily="18" charset="0"/>
              </a:defRPr>
            </a:lvl7pPr>
            <a:lvl8pPr marL="3429000" indent="-228600" algn="ctr" eaLnBrk="0" fontAlgn="base" hangingPunct="0">
              <a:spcBef>
                <a:spcPct val="0"/>
              </a:spcBef>
              <a:spcAft>
                <a:spcPct val="0"/>
              </a:spcAft>
              <a:defRPr b="1">
                <a:solidFill>
                  <a:schemeClr val="bg2"/>
                </a:solidFill>
                <a:latin typeface="Times New Roman" pitchFamily="18" charset="0"/>
              </a:defRPr>
            </a:lvl8pPr>
            <a:lvl9pPr marL="3886200" indent="-228600" algn="ctr" eaLnBrk="0" fontAlgn="base" hangingPunct="0">
              <a:spcBef>
                <a:spcPct val="0"/>
              </a:spcBef>
              <a:spcAft>
                <a:spcPct val="0"/>
              </a:spcAft>
              <a:defRPr b="1">
                <a:solidFill>
                  <a:schemeClr val="bg2"/>
                </a:solidFill>
                <a:latin typeface="Times New Roman" pitchFamily="18" charset="0"/>
              </a:defRPr>
            </a:lvl9pPr>
          </a:lstStyle>
          <a:p>
            <a:pPr algn="l" eaLnBrk="1" hangingPunct="1"/>
            <a:r>
              <a:rPr lang="en-US" sz="1400" b="0" dirty="0">
                <a:solidFill>
                  <a:schemeClr val="tx1"/>
                </a:solidFill>
                <a:latin typeface="Arial" pitchFamily="34" charset="0"/>
                <a:cs typeface="Arial" pitchFamily="34" charset="0"/>
              </a:rPr>
              <a:t>ATS/ERS Consensus Statement. </a:t>
            </a:r>
            <a:r>
              <a:rPr lang="en-US" sz="1400" b="0" i="1" dirty="0">
                <a:solidFill>
                  <a:schemeClr val="tx1"/>
                </a:solidFill>
                <a:latin typeface="Arial" pitchFamily="34" charset="0"/>
                <a:cs typeface="Arial" pitchFamily="34" charset="0"/>
              </a:rPr>
              <a:t>Am J Respir Crit Care Med. </a:t>
            </a:r>
            <a:r>
              <a:rPr lang="en-US" sz="1400" b="0" dirty="0">
                <a:solidFill>
                  <a:schemeClr val="tx1"/>
                </a:solidFill>
                <a:latin typeface="Arial" pitchFamily="34" charset="0"/>
                <a:cs typeface="Arial" pitchFamily="34" charset="0"/>
              </a:rPr>
              <a:t>2002;165:277-304.</a:t>
            </a:r>
          </a:p>
        </p:txBody>
      </p:sp>
      <p:sp>
        <p:nvSpPr>
          <p:cNvPr id="5147" name="Line 27"/>
          <p:cNvSpPr>
            <a:spLocks noChangeShapeType="1"/>
          </p:cNvSpPr>
          <p:nvPr/>
        </p:nvSpPr>
        <p:spPr bwMode="auto">
          <a:xfrm>
            <a:off x="1363663" y="1271588"/>
            <a:ext cx="619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898" name="Group 2"/>
          <p:cNvGraphicFramePr>
            <a:graphicFrameLocks noGrp="1"/>
          </p:cNvGraphicFramePr>
          <p:nvPr>
            <p:extLst>
              <p:ext uri="{D42A27DB-BD31-4B8C-83A1-F6EECF244321}">
                <p14:modId xmlns:p14="http://schemas.microsoft.com/office/powerpoint/2010/main" val="3156460373"/>
              </p:ext>
            </p:extLst>
          </p:nvPr>
        </p:nvGraphicFramePr>
        <p:xfrm>
          <a:off x="5038725" y="1828800"/>
          <a:ext cx="3886200" cy="3945258"/>
        </p:xfrm>
        <a:graphic>
          <a:graphicData uri="http://schemas.openxmlformats.org/drawingml/2006/table">
            <a:tbl>
              <a:tblPr/>
              <a:tblGrid>
                <a:gridCol w="1762125"/>
                <a:gridCol w="2124075"/>
              </a:tblGrid>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itchFamily="34" charset="0"/>
                          <a:cs typeface="Arial" pitchFamily="34" charset="0"/>
                        </a:rPr>
                        <a:t>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pitchFamily="34" charset="0"/>
                          <a:cs typeface="Arial" pitchFamily="34" charset="0"/>
                        </a:rPr>
                        <a:t>HR (95% 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itchFamily="34" charset="0"/>
                          <a:cs typeface="Arial" pitchFamily="34" charset="0"/>
                        </a:rPr>
                        <a:t>IPF diagnosis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pitchFamily="34" charset="0"/>
                          <a:cs typeface="Arial" pitchFamily="34" charset="0"/>
                        </a:rPr>
                        <a:t>28.46 (5.5, 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0.99 (0.95, 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Female sex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0.31 (0.13, 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Smoker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0.30 (0.13, 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Physio CRP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1.06 (1.01, 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Onset Sx (yrs)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1.02 (0.93, 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3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CT fib score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0.77 (0.29, 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89" name="Picture 25" descr="UIP v NSIP v RBDIP surv curve with 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Rectangle 26"/>
          <p:cNvSpPr>
            <a:spLocks noChangeArrowheads="1"/>
          </p:cNvSpPr>
          <p:nvPr/>
        </p:nvSpPr>
        <p:spPr bwMode="auto">
          <a:xfrm>
            <a:off x="0" y="304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200" dirty="0">
                <a:solidFill>
                  <a:srgbClr val="FFC000"/>
                </a:solidFill>
                <a:latin typeface="Arial" pitchFamily="34" charset="0"/>
                <a:cs typeface="Arial" pitchFamily="34" charset="0"/>
              </a:rPr>
              <a:t>Diagnosis Matters!</a:t>
            </a:r>
            <a:br>
              <a:rPr lang="en-US" sz="3200" dirty="0">
                <a:solidFill>
                  <a:srgbClr val="FFC000"/>
                </a:solidFill>
                <a:latin typeface="Arial" pitchFamily="34" charset="0"/>
                <a:cs typeface="Arial" pitchFamily="34" charset="0"/>
              </a:rPr>
            </a:br>
            <a:r>
              <a:rPr lang="en-US" sz="3200" dirty="0">
                <a:solidFill>
                  <a:srgbClr val="FFC000"/>
                </a:solidFill>
                <a:latin typeface="Arial" pitchFamily="34" charset="0"/>
                <a:cs typeface="Arial" pitchFamily="34" charset="0"/>
              </a:rPr>
              <a:t>IPF/UIP </a:t>
            </a:r>
            <a:r>
              <a:rPr lang="en-US" sz="3200" dirty="0" smtClean="0">
                <a:solidFill>
                  <a:srgbClr val="FFC000"/>
                </a:solidFill>
                <a:latin typeface="Arial" pitchFamily="34" charset="0"/>
                <a:cs typeface="Arial" pitchFamily="34" charset="0"/>
              </a:rPr>
              <a:t>Confers </a:t>
            </a:r>
            <a:r>
              <a:rPr lang="en-US" sz="3200" dirty="0">
                <a:solidFill>
                  <a:srgbClr val="FFC000"/>
                </a:solidFill>
                <a:latin typeface="Arial" pitchFamily="34" charset="0"/>
                <a:cs typeface="Arial" pitchFamily="34" charset="0"/>
              </a:rPr>
              <a:t>a </a:t>
            </a:r>
            <a:r>
              <a:rPr lang="en-US" sz="3200" dirty="0" smtClean="0">
                <a:solidFill>
                  <a:srgbClr val="FFC000"/>
                </a:solidFill>
                <a:latin typeface="Arial" pitchFamily="34" charset="0"/>
                <a:cs typeface="Arial" pitchFamily="34" charset="0"/>
              </a:rPr>
              <a:t>Poor Prognosis</a:t>
            </a:r>
            <a:endParaRPr lang="en-US" sz="3200" dirty="0">
              <a:solidFill>
                <a:srgbClr val="FFC000"/>
              </a:solidFill>
              <a:latin typeface="Arial" pitchFamily="34" charset="0"/>
              <a:cs typeface="Arial" pitchFamily="34" charset="0"/>
            </a:endParaRPr>
          </a:p>
        </p:txBody>
      </p:sp>
      <p:sp>
        <p:nvSpPr>
          <p:cNvPr id="11291" name="Rectangle 27"/>
          <p:cNvSpPr>
            <a:spLocks noChangeArrowheads="1"/>
          </p:cNvSpPr>
          <p:nvPr/>
        </p:nvSpPr>
        <p:spPr bwMode="auto">
          <a:xfrm>
            <a:off x="-24847" y="5940623"/>
            <a:ext cx="41537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0" dirty="0">
                <a:solidFill>
                  <a:schemeClr val="tx1"/>
                </a:solidFill>
                <a:latin typeface="Arial" pitchFamily="34" charset="0"/>
                <a:cs typeface="Arial" pitchFamily="34" charset="0"/>
              </a:rPr>
              <a:t>Flaherty </a:t>
            </a:r>
            <a:r>
              <a:rPr lang="en-US" sz="1400" b="0" dirty="0" smtClean="0">
                <a:solidFill>
                  <a:schemeClr val="tx1"/>
                </a:solidFill>
                <a:latin typeface="Arial" pitchFamily="34" charset="0"/>
                <a:cs typeface="Arial" pitchFamily="34" charset="0"/>
              </a:rPr>
              <a:t>KR, et </a:t>
            </a:r>
            <a:r>
              <a:rPr lang="en-US" sz="1400" b="0" dirty="0">
                <a:solidFill>
                  <a:schemeClr val="tx1"/>
                </a:solidFill>
                <a:latin typeface="Arial" pitchFamily="34" charset="0"/>
                <a:cs typeface="Arial" pitchFamily="34" charset="0"/>
              </a:rPr>
              <a:t>al. </a:t>
            </a:r>
            <a:r>
              <a:rPr lang="en-US" sz="1400" b="0" i="1" dirty="0">
                <a:solidFill>
                  <a:schemeClr val="tx1"/>
                </a:solidFill>
                <a:latin typeface="Arial" pitchFamily="34" charset="0"/>
                <a:cs typeface="Arial" pitchFamily="34" charset="0"/>
              </a:rPr>
              <a:t>Eur Respir J</a:t>
            </a:r>
            <a:r>
              <a:rPr lang="en-US" sz="1400" b="0" dirty="0">
                <a:solidFill>
                  <a:schemeClr val="tx1"/>
                </a:solidFill>
                <a:latin typeface="Arial" pitchFamily="34" charset="0"/>
                <a:cs typeface="Arial" pitchFamily="34" charset="0"/>
              </a:rPr>
              <a:t>. 2002;19:275-283.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76898"/>
                                        </p:tgtEl>
                                        <p:attrNameLst>
                                          <p:attrName>style.visibility</p:attrName>
                                        </p:attrNameLst>
                                      </p:cBhvr>
                                      <p:to>
                                        <p:strVal val="visible"/>
                                      </p:to>
                                    </p:set>
                                    <p:animEffect transition="in" filter="wipe(left)">
                                      <p:cBhvr>
                                        <p:cTn id="7" dur="500"/>
                                        <p:tgtEl>
                                          <p:spTgt spid="97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09600" y="1447800"/>
            <a:ext cx="8077200" cy="4494768"/>
          </a:xfrm>
        </p:spPr>
        <p:txBody>
          <a:bodyPr/>
          <a:lstStyle/>
          <a:p>
            <a:pPr>
              <a:buFontTx/>
              <a:buNone/>
              <a:defRPr/>
            </a:pPr>
            <a:r>
              <a:rPr lang="en-US" sz="2800" dirty="0" smtClean="0">
                <a:solidFill>
                  <a:schemeClr val="tx2"/>
                </a:solidFill>
                <a:latin typeface="Arial" pitchFamily="34" charset="0"/>
                <a:cs typeface="Arial" pitchFamily="34" charset="0"/>
              </a:rPr>
              <a:t>The diagnosis of IPF requires:</a:t>
            </a:r>
          </a:p>
          <a:p>
            <a:pPr>
              <a:buFontTx/>
              <a:buNone/>
              <a:defRPr/>
            </a:pPr>
            <a:endParaRPr lang="en-US" sz="2000" dirty="0" smtClean="0">
              <a:solidFill>
                <a:schemeClr val="tx2"/>
              </a:solidFill>
              <a:latin typeface="Arial" pitchFamily="34" charset="0"/>
              <a:cs typeface="Arial" pitchFamily="34" charset="0"/>
            </a:endParaRPr>
          </a:p>
          <a:p>
            <a:pPr marL="457200" indent="-457200">
              <a:buFontTx/>
              <a:buAutoNum type="arabicPeriod"/>
              <a:defRPr/>
            </a:pPr>
            <a:r>
              <a:rPr lang="en-US" sz="2400" dirty="0" smtClean="0">
                <a:solidFill>
                  <a:schemeClr val="tx2"/>
                </a:solidFill>
                <a:latin typeface="Arial" pitchFamily="34" charset="0"/>
                <a:cs typeface="Arial" pitchFamily="34" charset="0"/>
              </a:rPr>
              <a:t>Exclusion of other known causes of interstitial lung disease</a:t>
            </a:r>
          </a:p>
          <a:p>
            <a:pPr marL="457200" indent="-457200">
              <a:buFontTx/>
              <a:buAutoNum type="arabicPeriod"/>
              <a:defRPr/>
            </a:pPr>
            <a:r>
              <a:rPr lang="en-US" sz="2400" dirty="0" smtClean="0">
                <a:solidFill>
                  <a:schemeClr val="tx2"/>
                </a:solidFill>
                <a:latin typeface="Arial" pitchFamily="34" charset="0"/>
                <a:cs typeface="Arial" pitchFamily="34" charset="0"/>
              </a:rPr>
              <a:t>Presence of UIP pattern on HRCT (in patients without surgical biopsy)</a:t>
            </a:r>
          </a:p>
          <a:p>
            <a:pPr marL="457200" indent="-457200">
              <a:buFontTx/>
              <a:buAutoNum type="arabicPeriod"/>
              <a:defRPr/>
            </a:pPr>
            <a:r>
              <a:rPr lang="en-US" sz="2400" dirty="0" smtClean="0">
                <a:solidFill>
                  <a:schemeClr val="tx2"/>
                </a:solidFill>
                <a:latin typeface="Arial" pitchFamily="34" charset="0"/>
                <a:cs typeface="Arial" pitchFamily="34" charset="0"/>
              </a:rPr>
              <a:t>A HRCT pattern of definite/possible UIP with a Surgical lung biopsy showing Definite/Probable UIP</a:t>
            </a:r>
          </a:p>
          <a:p>
            <a:pPr marL="457200" indent="-457200">
              <a:buFontTx/>
              <a:buAutoNum type="arabicPeriod"/>
              <a:defRPr/>
            </a:pPr>
            <a:endParaRPr lang="en-US" sz="2000" dirty="0">
              <a:solidFill>
                <a:schemeClr val="tx2"/>
              </a:solidFill>
              <a:latin typeface="Arial" pitchFamily="34" charset="0"/>
              <a:cs typeface="Arial" pitchFamily="34" charset="0"/>
            </a:endParaRPr>
          </a:p>
          <a:p>
            <a:pPr marL="0" indent="0" algn="ctr">
              <a:buFontTx/>
              <a:buNone/>
              <a:defRPr/>
            </a:pPr>
            <a:r>
              <a:rPr lang="en-US" sz="2000" i="1" dirty="0" smtClean="0">
                <a:solidFill>
                  <a:schemeClr val="tx2"/>
                </a:solidFill>
                <a:latin typeface="Arial" pitchFamily="34" charset="0"/>
                <a:cs typeface="Arial" pitchFamily="34" charset="0"/>
              </a:rPr>
              <a:t>The Major and Minor Criteria proposed in the</a:t>
            </a:r>
          </a:p>
          <a:p>
            <a:pPr marL="0" indent="0" algn="ctr">
              <a:buFontTx/>
              <a:buNone/>
              <a:defRPr/>
            </a:pPr>
            <a:r>
              <a:rPr lang="en-US" sz="2000" i="1" dirty="0" smtClean="0">
                <a:solidFill>
                  <a:schemeClr val="tx2"/>
                </a:solidFill>
                <a:latin typeface="Arial" pitchFamily="34" charset="0"/>
                <a:cs typeface="Arial" pitchFamily="34" charset="0"/>
              </a:rPr>
              <a:t>2000 ATS/ERS Consensus Statement were eliminated</a:t>
            </a:r>
          </a:p>
        </p:txBody>
      </p:sp>
      <p:sp>
        <p:nvSpPr>
          <p:cNvPr id="28674" name="Text Box 5"/>
          <p:cNvSpPr txBox="1">
            <a:spLocks noChangeArrowheads="1"/>
          </p:cNvSpPr>
          <p:nvPr/>
        </p:nvSpPr>
        <p:spPr bwMode="auto">
          <a:xfrm>
            <a:off x="16916" y="6016823"/>
            <a:ext cx="5164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Calibri" pitchFamily="34" charset="0"/>
                <a:ea typeface="MS PGothic" pitchFamily="34" charset="-128"/>
              </a:defRPr>
            </a:lvl1pPr>
            <a:lvl2pPr marL="742950" indent="-285750">
              <a:defRPr sz="2400" b="1">
                <a:solidFill>
                  <a:schemeClr val="bg2"/>
                </a:solidFill>
                <a:latin typeface="Calibri" pitchFamily="34" charset="0"/>
                <a:ea typeface="MS PGothic" pitchFamily="34" charset="-128"/>
              </a:defRPr>
            </a:lvl2pPr>
            <a:lvl3pPr marL="1143000" indent="-228600">
              <a:defRPr sz="2400" b="1">
                <a:solidFill>
                  <a:schemeClr val="bg2"/>
                </a:solidFill>
                <a:latin typeface="Calibri" pitchFamily="34" charset="0"/>
                <a:ea typeface="MS PGothic" pitchFamily="34" charset="-128"/>
              </a:defRPr>
            </a:lvl3pPr>
            <a:lvl4pPr marL="1600200" indent="-228600">
              <a:defRPr sz="2400" b="1">
                <a:solidFill>
                  <a:schemeClr val="bg2"/>
                </a:solidFill>
                <a:latin typeface="Calibri" pitchFamily="34" charset="0"/>
                <a:ea typeface="MS PGothic" pitchFamily="34" charset="-128"/>
              </a:defRPr>
            </a:lvl4pPr>
            <a:lvl5pPr marL="2057400" indent="-228600">
              <a:defRPr sz="2400" b="1">
                <a:solidFill>
                  <a:schemeClr val="bg2"/>
                </a:solidFill>
                <a:latin typeface="Calibri" pitchFamily="34" charset="0"/>
                <a:ea typeface="MS PGothic" pitchFamily="34" charset="-128"/>
              </a:defRPr>
            </a:lvl5pPr>
            <a:lvl6pPr marL="25146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6pPr>
            <a:lvl7pPr marL="29718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7pPr>
            <a:lvl8pPr marL="34290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8pPr>
            <a:lvl9pPr marL="3886200" indent="-228600" algn="ctr" eaLnBrk="0" fontAlgn="base" hangingPunct="0">
              <a:spcBef>
                <a:spcPct val="0"/>
              </a:spcBef>
              <a:spcAft>
                <a:spcPct val="0"/>
              </a:spcAft>
              <a:defRPr sz="2400" b="1">
                <a:solidFill>
                  <a:schemeClr val="bg2"/>
                </a:solidFill>
                <a:latin typeface="Calibri" pitchFamily="34" charset="0"/>
                <a:ea typeface="MS PGothic" pitchFamily="34" charset="-128"/>
              </a:defRPr>
            </a:lvl9pPr>
          </a:lstStyle>
          <a:p>
            <a:r>
              <a:rPr lang="en-US" sz="1400" b="0" dirty="0">
                <a:solidFill>
                  <a:schemeClr val="tx1"/>
                </a:solidFill>
                <a:latin typeface="Arial" pitchFamily="34" charset="0"/>
                <a:cs typeface="Arial" pitchFamily="34" charset="0"/>
              </a:rPr>
              <a:t>Raghu </a:t>
            </a:r>
            <a:r>
              <a:rPr lang="en-US" sz="1400" b="0" dirty="0" smtClean="0">
                <a:solidFill>
                  <a:schemeClr val="tx1"/>
                </a:solidFill>
                <a:latin typeface="Arial" pitchFamily="34" charset="0"/>
                <a:cs typeface="Arial" pitchFamily="34" charset="0"/>
              </a:rPr>
              <a:t>G, et </a:t>
            </a:r>
            <a:r>
              <a:rPr lang="en-US" sz="1400" b="0" dirty="0">
                <a:solidFill>
                  <a:schemeClr val="tx1"/>
                </a:solidFill>
                <a:latin typeface="Arial" pitchFamily="34" charset="0"/>
                <a:cs typeface="Arial" pitchFamily="34" charset="0"/>
              </a:rPr>
              <a:t>al</a:t>
            </a:r>
            <a:r>
              <a:rPr lang="en-US" sz="1400" b="0" dirty="0" smtClean="0">
                <a:solidFill>
                  <a:schemeClr val="tx1"/>
                </a:solidFill>
                <a:latin typeface="Arial" pitchFamily="34" charset="0"/>
                <a:cs typeface="Arial" pitchFamily="34" charset="0"/>
              </a:rPr>
              <a:t>. </a:t>
            </a:r>
            <a:r>
              <a:rPr lang="en-US" sz="1400" b="0" i="1" dirty="0">
                <a:solidFill>
                  <a:schemeClr val="tx1"/>
                </a:solidFill>
                <a:latin typeface="Arial" pitchFamily="34" charset="0"/>
                <a:cs typeface="Arial" pitchFamily="34" charset="0"/>
              </a:rPr>
              <a:t>Am J Respir Crit Care </a:t>
            </a:r>
            <a:r>
              <a:rPr lang="en-US" sz="1400" b="0" i="1" dirty="0" smtClean="0">
                <a:solidFill>
                  <a:schemeClr val="tx1"/>
                </a:solidFill>
                <a:latin typeface="Arial" pitchFamily="34" charset="0"/>
                <a:cs typeface="Arial" pitchFamily="34" charset="0"/>
              </a:rPr>
              <a:t>Med</a:t>
            </a:r>
            <a:r>
              <a:rPr lang="en-US" sz="1400" b="0" dirty="0" smtClean="0">
                <a:solidFill>
                  <a:schemeClr val="tx1"/>
                </a:solidFill>
                <a:latin typeface="Arial" pitchFamily="34" charset="0"/>
                <a:cs typeface="Arial" pitchFamily="34" charset="0"/>
              </a:rPr>
              <a:t>. 2011;183:788-824.</a:t>
            </a:r>
            <a:endParaRPr lang="en-US" sz="1400" b="0" dirty="0">
              <a:solidFill>
                <a:schemeClr val="tx1"/>
              </a:solidFill>
              <a:latin typeface="Arial" pitchFamily="34" charset="0"/>
              <a:cs typeface="Arial" pitchFamily="34" charset="0"/>
            </a:endParaRPr>
          </a:p>
        </p:txBody>
      </p:sp>
      <p:sp>
        <p:nvSpPr>
          <p:cNvPr id="2" name="TextBox 1"/>
          <p:cNvSpPr txBox="1"/>
          <p:nvPr/>
        </p:nvSpPr>
        <p:spPr>
          <a:xfrm>
            <a:off x="0" y="228600"/>
            <a:ext cx="9144000" cy="1077218"/>
          </a:xfrm>
          <a:prstGeom prst="rect">
            <a:avLst/>
          </a:prstGeom>
          <a:noFill/>
        </p:spPr>
        <p:txBody>
          <a:bodyPr wrap="square" rtlCol="0">
            <a:spAutoFit/>
          </a:bodyPr>
          <a:lstStyle/>
          <a:p>
            <a:r>
              <a:rPr lang="en-US" sz="3200" dirty="0" smtClean="0">
                <a:solidFill>
                  <a:srgbClr val="FFC000"/>
                </a:solidFill>
                <a:latin typeface="Arial" pitchFamily="34" charset="0"/>
                <a:cs typeface="Arial" pitchFamily="34" charset="0"/>
              </a:rPr>
              <a:t>Updated Consensus Statement</a:t>
            </a:r>
          </a:p>
          <a:p>
            <a:r>
              <a:rPr lang="en-US" sz="3200" dirty="0" smtClean="0">
                <a:solidFill>
                  <a:srgbClr val="FFC000"/>
                </a:solidFill>
                <a:latin typeface="Arial" pitchFamily="34" charset="0"/>
                <a:cs typeface="Arial" pitchFamily="34" charset="0"/>
              </a:rPr>
              <a:t>for Diagnosis of IPF</a:t>
            </a:r>
            <a:endParaRPr lang="en-US" sz="32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048506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Clinical Approaches to IPF: Diagnosis and Monitoring&amp;quot;&quot;/&gt;&lt;property id=&quot;20307&quot; value=&quot;500&quot;/&gt;&lt;/object&gt;&lt;object type=&quot;3&quot; unique_id=&quot;10004&quot;&gt;&lt;property id=&quot;20148&quot; value=&quot;5&quot;/&gt;&lt;property id=&quot;20300&quot; value=&quot;Slide 2 - &amp;quot;Faculty Disclosure&amp;quot;&quot;/&gt;&lt;property id=&quot;20307&quot; value=&quot;868&quot;/&gt;&lt;/object&gt;&lt;object type=&quot;3&quot; unique_id=&quot;10005&quot;&gt;&lt;property id=&quot;20148&quot; value=&quot;5&quot;/&gt;&lt;property id=&quot;20300&quot; value=&quot;Slide 3 - &amp;quot;Learning Objectives&amp;quot;&quot;/&gt;&lt;property id=&quot;20307&quot; value=&quot;869&quot;/&gt;&lt;/object&gt;&lt;object type=&quot;3&quot; unique_id=&quot;10006&quot;&gt;&lt;property id=&quot;20148&quot; value=&quot;5&quot;/&gt;&lt;property id=&quot;20300&quot; value=&quot;Slide 4 - &amp;quot;Idiopathic Pulmonary Fibrosis&amp;quot;&quot;/&gt;&lt;property id=&quot;20307&quot; value=&quot;855&quot;/&gt;&lt;/object&gt;&lt;object type=&quot;3&quot; unique_id=&quot;10007&quot;&gt;&lt;property id=&quot;20148&quot; value=&quot;5&quot;/&gt;&lt;property id=&quot;20300&quot; value=&quot;Slide 5&quot;/&gt;&lt;property id=&quot;20307&quot; value=&quot;857&quot;/&gt;&lt;/object&gt;&lt;object type=&quot;3&quot; unique_id=&quot;10008&quot;&gt;&lt;property id=&quot;20148&quot; value=&quot;5&quot;/&gt;&lt;property id=&quot;20300&quot; value=&quot;Slide 6 - &amp;quot;Interstitial Lung Diseases - Difficulties&amp;quot;&quot;/&gt;&lt;property id=&quot;20307&quot; value=&quot;693&quot;/&gt;&lt;/object&gt;&lt;object type=&quot;3&quot; unique_id=&quot;10009&quot;&gt;&lt;property id=&quot;20148&quot; value=&quot;5&quot;/&gt;&lt;property id=&quot;20300&quot; value=&quot;Slide 7&quot;/&gt;&lt;property id=&quot;20307&quot; value=&quot;649&quot;/&gt;&lt;/object&gt;&lt;object type=&quot;3&quot; unique_id=&quot;10010&quot;&gt;&lt;property id=&quot;20148&quot; value=&quot;5&quot;/&gt;&lt;property id=&quot;20300&quot; value=&quot;Slide 8&quot;/&gt;&lt;property id=&quot;20307&quot; value=&quot;650&quot;/&gt;&lt;/object&gt;&lt;object type=&quot;3&quot; unique_id=&quot;10011&quot;&gt;&lt;property id=&quot;20148&quot; value=&quot;5&quot;/&gt;&lt;property id=&quot;20300&quot; value=&quot;Slide 9&quot;/&gt;&lt;property id=&quot;20307&quot; value=&quot;824&quot;/&gt;&lt;/object&gt;&lt;object type=&quot;3&quot; unique_id=&quot;10012&quot;&gt;&lt;property id=&quot;20148&quot; value=&quot;5&quot;/&gt;&lt;property id=&quot;20300&quot; value=&quot;Slide 10 - &amp;quot;Putting the Pattern in Context&amp;quot;&quot;/&gt;&lt;property id=&quot;20307&quot; value=&quot;871&quot;/&gt;&lt;/object&gt;&lt;object type=&quot;3&quot; unique_id=&quot;10013&quot;&gt;&lt;property id=&quot;20148&quot; value=&quot;5&quot;/&gt;&lt;property id=&quot;20300&quot; value=&quot;Slide 11 - &amp;quot;Causes of OP&amp;quot;&quot;/&gt;&lt;property id=&quot;20307&quot; value=&quot;733&quot;/&gt;&lt;/object&gt;&lt;object type=&quot;3&quot; unique_id=&quot;10014&quot;&gt;&lt;property id=&quot;20148&quot; value=&quot;5&quot;/&gt;&lt;property id=&quot;20300&quot; value=&quot;Slide 12 - &amp;quot;Interstitial Lung Disease Diagnostic Team&amp;quot;&quot;/&gt;&lt;property id=&quot;20307&quot; value=&quot;695&quot;/&gt;&lt;/object&gt;&lt;object type=&quot;3&quot; unique_id=&quot;10015&quot;&gt;&lt;property id=&quot;20148&quot; value=&quot;5&quot;/&gt;&lt;property id=&quot;20300&quot; value=&quot;Slide 13 - &amp;quot;Diagnostic “Tools”&amp;quot;&quot;/&gt;&lt;property id=&quot;20307&quot; value=&quot;654&quot;/&gt;&lt;/object&gt;&lt;object type=&quot;3&quot; unique_id=&quot;10016&quot;&gt;&lt;property id=&quot;20148&quot; value=&quot;5&quot;/&gt;&lt;property id=&quot;20300&quot; value=&quot;Slide 14 - &amp;quot;Pulmonary Function Tests&amp;quot;&quot;/&gt;&lt;property id=&quot;20307&quot; value=&quot;658&quot;/&gt;&lt;/object&gt;&lt;object type=&quot;3&quot; unique_id=&quot;10017&quot;&gt;&lt;property id=&quot;20148&quot; value=&quot;5&quot;/&gt;&lt;property id=&quot;20300&quot; value=&quot;Slide 15 - &amp;quot;Diagnostic “Tools”&amp;quot;&quot;/&gt;&lt;property id=&quot;20307&quot; value=&quot;664&quot;/&gt;&lt;/object&gt;&lt;object type=&quot;3&quot; unique_id=&quot;10018&quot;&gt;&lt;property id=&quot;20148&quot; value=&quot;5&quot;/&gt;&lt;property id=&quot;20300&quot; value=&quot;Slide 16 - &amp;quot;High Resolution  Computed Tomography&amp;quot;&quot;/&gt;&lt;property id=&quot;20307&quot; value=&quot;662&quot;/&gt;&lt;/object&gt;&lt;object type=&quot;3&quot; unique_id=&quot;10019&quot;&gt;&lt;property id=&quot;20148&quot; value=&quot;5&quot;/&gt;&lt;property id=&quot;20300&quot; value=&quot;Slide 17 - &amp;quot;HRCT Criteria for UIP Pattern&amp;quot;&quot;/&gt;&lt;property id=&quot;20307&quot; value=&quot;736&quot;/&gt;&lt;/object&gt;&lt;object type=&quot;3&quot; unique_id=&quot;10020&quot;&gt;&lt;property id=&quot;20148&quot; value=&quot;5&quot;/&gt;&lt;property id=&quot;20300&quot; value=&quot;Slide 18 - &amp;quot;Usual Interstitial Pneumonia&amp;quot;&quot;/&gt;&lt;property id=&quot;20307&quot; value=&quot;667&quot;/&gt;&lt;/object&gt;&lt;object type=&quot;3&quot; unique_id=&quot;10021&quot;&gt;&lt;property id=&quot;20148&quot; value=&quot;5&quot;/&gt;&lt;property id=&quot;20300&quot; value=&quot;Slide 19&quot;/&gt;&lt;property id=&quot;20307&quot; value=&quot;735&quot;/&gt;&lt;/object&gt;&lt;object type=&quot;3&quot; unique_id=&quot;10022&quot;&gt;&lt;property id=&quot;20148&quot; value=&quot;5&quot;/&gt;&lt;property id=&quot;20300&quot; value=&quot;Slide 20 - &amp;quot;Early HRCT Findings in IPF&amp;quot;&quot;/&gt;&lt;property id=&quot;20307&quot; value=&quot;734&quot;/&gt;&lt;/object&gt;&lt;object type=&quot;3&quot; unique_id=&quot;10023&quot;&gt;&lt;property id=&quot;20148&quot; value=&quot;5&quot;/&gt;&lt;property id=&quot;20300&quot; value=&quot;Slide 21 - &amp;quot;Diagnostic “Tools”&amp;quot;&quot;/&gt;&lt;property id=&quot;20307&quot; value=&quot;724&quot;/&gt;&lt;/object&gt;&lt;object type=&quot;3&quot; unique_id=&quot;10024&quot;&gt;&lt;property id=&quot;20148&quot; value=&quot;5&quot;/&gt;&lt;property id=&quot;20300&quot; value=&quot;Slide 22 - &amp;quot;Risk Factors for Mortality Associated with Lung Biopsy&amp;quot;&quot;/&gt;&lt;property id=&quot;20307&quot; value=&quot;746&quot;/&gt;&lt;/object&gt;&lt;object type=&quot;3&quot; unique_id=&quot;10025&quot;&gt;&lt;property id=&quot;20148&quot; value=&quot;5&quot;/&gt;&lt;property id=&quot;20300&quot; value=&quot;Slide 23 - &amp;quot;IPF: ‘Supportive’ Treatment&amp;quot;&quot;/&gt;&lt;property id=&quot;20307&quot; value=&quot;858&quot;/&gt;&lt;/object&gt;&lt;object type=&quot;3&quot; unique_id=&quot;10026&quot;&gt;&lt;property id=&quot;20148&quot; value=&quot;5&quot;/&gt;&lt;property id=&quot;20300&quot; value=&quot;Slide 24 - &amp;quot;Dyspnea Patterns Preceding IPF-related Death (n = 36)&amp;quot;&quot;/&gt;&lt;property id=&quot;20307&quot; value=&quot;860&quot;/&gt;&lt;/object&gt;&lt;object type=&quot;3&quot; unique_id=&quot;10027&quot;&gt;&lt;property id=&quot;20148&quot; value=&quot;5&quot;/&gt;&lt;property id=&quot;20300&quot; value=&quot;Slide 25&quot;/&gt;&lt;property id=&quot;20307&quot; value=&quot;862&quot;/&gt;&lt;/object&gt;&lt;object type=&quot;3&quot; unique_id=&quot;10028&quot;&gt;&lt;property id=&quot;20148&quot; value=&quot;5&quot;/&gt;&lt;property id=&quot;20300&quot; value=&quot;Slide 26 - &amp;quot;Change in FVC&amp;quot;&quot;/&gt;&lt;property id=&quot;20307&quot; value=&quot;861&quot;/&gt;&lt;/object&gt;&lt;object type=&quot;3&quot; unique_id=&quot;10029&quot;&gt;&lt;property id=&quot;20148&quot; value=&quot;5&quot;/&gt;&lt;property id=&quot;20300&quot; value=&quot;Slide 27&quot;/&gt;&lt;property id=&quot;20307&quot; value=&quot;863&quot;/&gt;&lt;/object&gt;&lt;object type=&quot;3&quot; unique_id=&quot;10030&quot;&gt;&lt;property id=&quot;20148&quot; value=&quot;5&quot;/&gt;&lt;property id=&quot;20300&quot; value=&quot;Slide 28 - &amp;quot;Prognostic Indicators: Baseline DLCO and Change in FVC Are Associated With a Poor Prognosis&amp;quot;&quot;/&gt;&lt;property id=&quot;20307&quot; value=&quot;859&quot;/&gt;&lt;/object&gt;&lt;object type=&quot;3&quot; unique_id=&quot;10031&quot;&gt;&lt;property id=&quot;20148&quot; value=&quot;5&quot;/&gt;&lt;property id=&quot;20300&quot; value=&quot;Slide 29 - &amp;quot;Prognosis by Change in PFT or CPI Moderate or Severe Emphysema&amp;quot;&quot;/&gt;&lt;property id=&quot;20307&quot; value=&quot;866&quot;/&gt;&lt;/object&gt;&lt;object type=&quot;3&quot; unique_id=&quot;10032&quot;&gt;&lt;property id=&quot;20148&quot; value=&quot;5&quot;/&gt;&lt;property id=&quot;20300&quot; value=&quot;Slide 30&quot;/&gt;&lt;property id=&quot;20307&quot; value=&quot;867&quot;/&gt;&lt;/object&gt;&lt;object type=&quot;3&quot; unique_id=&quot;10033&quot;&gt;&lt;property id=&quot;20148&quot; value=&quot;5&quot;/&gt;&lt;property id=&quot;20300&quot; value=&quot;Slide 31&quot;/&gt;&lt;property id=&quot;20307&quot; value=&quot;865&quot;/&gt;&lt;/object&gt;&lt;object type=&quot;3&quot; unique_id=&quot;10034&quot;&gt;&lt;property id=&quot;20148&quot; value=&quot;5&quot;/&gt;&lt;property id=&quot;20300&quot; value=&quot;Slide 32 - &amp;quot;Conclusions&amp;quot;&quot;/&gt;&lt;property id=&quot;20307&quot; value=&quot;870&quot;/&gt;&lt;/object&gt;&lt;/object&gt;&lt;object type=&quot;8&quot; unique_id=&quot;10068&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cene3d>
          <a:camera prst="legacyObliqueTopLeft"/>
          <a:lightRig rig="legacyFlat1" dir="t"/>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cene3d>
          <a:camera prst="legacyObliqueTopLeft"/>
          <a:lightRig rig="legacyFlat1" dir="t"/>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15190</TotalTime>
  <Words>2288</Words>
  <Application>Microsoft Office PowerPoint</Application>
  <PresentationFormat>On-screen Show (4:3)</PresentationFormat>
  <Paragraphs>484</Paragraphs>
  <Slides>32</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Default Design</vt:lpstr>
      <vt:lpstr>1_Default Design</vt:lpstr>
      <vt:lpstr>Image</vt:lpstr>
      <vt:lpstr>Clinical Approaches to IPF: Diagnosis and Monitoring</vt:lpstr>
      <vt:lpstr>Faculty Disclosure</vt:lpstr>
      <vt:lpstr>Learning Objectives</vt:lpstr>
      <vt:lpstr>Idiopathic Pulmonary Fibrosis</vt:lpstr>
      <vt:lpstr>PowerPoint Presentation</vt:lpstr>
      <vt:lpstr>Interstitial Lung Diseases - Difficulties</vt:lpstr>
      <vt:lpstr>PowerPoint Presentation</vt:lpstr>
      <vt:lpstr>PowerPoint Presentation</vt:lpstr>
      <vt:lpstr>PowerPoint Presentation</vt:lpstr>
      <vt:lpstr>Putting the Pattern in Context</vt:lpstr>
      <vt:lpstr>Causes of OP</vt:lpstr>
      <vt:lpstr>Interstitial Lung Disease Diagnostic Team</vt:lpstr>
      <vt:lpstr>Diagnostic “Tools”</vt:lpstr>
      <vt:lpstr>Pulmonary Function Tests</vt:lpstr>
      <vt:lpstr>Diagnostic “Tools”</vt:lpstr>
      <vt:lpstr>High Resolution  Computed Tomography</vt:lpstr>
      <vt:lpstr>HRCT Criteria for UIP Pattern</vt:lpstr>
      <vt:lpstr>Usual Interstitial Pneumonia</vt:lpstr>
      <vt:lpstr>PowerPoint Presentation</vt:lpstr>
      <vt:lpstr>Early HRCT Findings in IPF</vt:lpstr>
      <vt:lpstr>Diagnostic “Tools”</vt:lpstr>
      <vt:lpstr>Risk Factors for Mortality Associated with Lung Biopsy</vt:lpstr>
      <vt:lpstr>IPF: ‘Supportive’ Treatment</vt:lpstr>
      <vt:lpstr>Dyspnea Patterns Preceding IPF-related Death (n = 36)</vt:lpstr>
      <vt:lpstr>PowerPoint Presentation</vt:lpstr>
      <vt:lpstr>Change in FVC</vt:lpstr>
      <vt:lpstr>PowerPoint Presentation</vt:lpstr>
      <vt:lpstr>Prognostic Indicators: Baseline DLCO and Change in FVC Are Associated With a Poor Prognosis</vt:lpstr>
      <vt:lpstr>Prognosis by Change in PFT or CPI Moderate or Severe Emphysema</vt:lpstr>
      <vt:lpstr>PowerPoint Presentation</vt:lpstr>
      <vt:lpstr>PowerPoint Presentation</vt:lpstr>
      <vt:lpstr>Conclusions</vt:lpstr>
    </vt:vector>
  </TitlesOfParts>
  <Company>UMHS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the Patient with suspected Interstitial Lung Disease</dc:title>
  <dc:creator>Internal Medicine</dc:creator>
  <cp:lastModifiedBy>mpereira</cp:lastModifiedBy>
  <cp:revision>393</cp:revision>
  <cp:lastPrinted>2012-03-21T14:06:22Z</cp:lastPrinted>
  <dcterms:created xsi:type="dcterms:W3CDTF">2000-11-11T22:24:27Z</dcterms:created>
  <dcterms:modified xsi:type="dcterms:W3CDTF">2012-11-14T19:53:13Z</dcterms:modified>
</cp:coreProperties>
</file>