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385" r:id="rId2"/>
    <p:sldId id="316" r:id="rId3"/>
    <p:sldId id="273" r:id="rId4"/>
    <p:sldId id="281" r:id="rId5"/>
    <p:sldId id="373" r:id="rId6"/>
    <p:sldId id="374" r:id="rId7"/>
    <p:sldId id="375" r:id="rId8"/>
    <p:sldId id="376" r:id="rId9"/>
    <p:sldId id="311" r:id="rId10"/>
    <p:sldId id="285" r:id="rId11"/>
    <p:sldId id="286" r:id="rId12"/>
    <p:sldId id="319" r:id="rId13"/>
    <p:sldId id="322" r:id="rId14"/>
    <p:sldId id="323" r:id="rId15"/>
    <p:sldId id="347" r:id="rId16"/>
    <p:sldId id="312" r:id="rId17"/>
    <p:sldId id="324" r:id="rId18"/>
    <p:sldId id="320" r:id="rId19"/>
    <p:sldId id="293" r:id="rId20"/>
    <p:sldId id="313" r:id="rId21"/>
    <p:sldId id="295" r:id="rId22"/>
    <p:sldId id="325" r:id="rId23"/>
    <p:sldId id="297" r:id="rId24"/>
    <p:sldId id="298" r:id="rId25"/>
    <p:sldId id="314" r:id="rId26"/>
    <p:sldId id="326" r:id="rId27"/>
    <p:sldId id="355" r:id="rId28"/>
    <p:sldId id="363" r:id="rId29"/>
    <p:sldId id="304" r:id="rId30"/>
    <p:sldId id="364" r:id="rId31"/>
    <p:sldId id="301" r:id="rId32"/>
    <p:sldId id="350" r:id="rId33"/>
    <p:sldId id="369" r:id="rId34"/>
    <p:sldId id="370" r:id="rId35"/>
    <p:sldId id="371" r:id="rId36"/>
    <p:sldId id="372" r:id="rId37"/>
    <p:sldId id="365" r:id="rId38"/>
    <p:sldId id="360" r:id="rId39"/>
    <p:sldId id="315" r:id="rId40"/>
    <p:sldId id="361" r:id="rId41"/>
    <p:sldId id="384" r:id="rId42"/>
    <p:sldId id="310" r:id="rId43"/>
    <p:sldId id="276"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B02fnz5EfNHYwTxEdKTE1w==" hashData="UnyMVpc4/iML81/isnh2bMySCc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24C"/>
    <a:srgbClr val="00A0AF"/>
    <a:srgbClr val="F26649"/>
    <a:srgbClr val="DCDCD2"/>
    <a:srgbClr val="000000"/>
    <a:srgbClr val="C1D82F"/>
    <a:srgbClr val="78A22F"/>
    <a:srgbClr val="8910EB"/>
    <a:srgbClr val="9650A0"/>
    <a:srgbClr val="F59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735" autoAdjust="0"/>
    <p:restoredTop sz="98379" autoAdjust="0"/>
  </p:normalViewPr>
  <p:slideViewPr>
    <p:cSldViewPr snapToGrid="0">
      <p:cViewPr varScale="1">
        <p:scale>
          <a:sx n="127" d="100"/>
          <a:sy n="127" d="100"/>
        </p:scale>
        <p:origin x="-2232" y="-96"/>
      </p:cViewPr>
      <p:guideLst>
        <p:guide orient="horz" pos="3603"/>
        <p:guide pos="13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Georgia"/>
              <a:cs typeface="Georgia"/>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DAB42DD-C60D-4D40-91A3-A1706A915D99}" type="datetimeFigureOut">
              <a:rPr lang="en-US" smtClean="0">
                <a:latin typeface="Georgia"/>
                <a:cs typeface="Georgia"/>
              </a:rPr>
              <a:pPr/>
              <a:t>9/11/2015</a:t>
            </a:fld>
            <a:endParaRPr lang="en-US" dirty="0">
              <a:latin typeface="Georgia"/>
              <a:cs typeface="Georgia"/>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latin typeface="Georgia"/>
              <a:cs typeface="Georgia"/>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3E1DA5-8362-8141-88C2-B40174303D4E}" type="slidenum">
              <a:rPr lang="en-US" smtClean="0">
                <a:latin typeface="Georgia"/>
                <a:cs typeface="Georgia"/>
              </a:rPr>
              <a:pPr/>
              <a:t>‹#›</a:t>
            </a:fld>
            <a:endParaRPr lang="en-US">
              <a:latin typeface="Georgia"/>
              <a:cs typeface="Georgia"/>
            </a:endParaRPr>
          </a:p>
        </p:txBody>
      </p:sp>
    </p:spTree>
    <p:extLst>
      <p:ext uri="{BB962C8B-B14F-4D97-AF65-F5344CB8AC3E}">
        <p14:creationId xmlns:p14="http://schemas.microsoft.com/office/powerpoint/2010/main" val="1905500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Georgia"/>
                <a:cs typeface="Georgia"/>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Georgia"/>
                <a:cs typeface="Georgia"/>
              </a:defRPr>
            </a:lvl1pPr>
          </a:lstStyle>
          <a:p>
            <a:fld id="{6613BC4E-B14E-CA41-A02F-B103F94F6F19}" type="datetimeFigureOut">
              <a:rPr lang="en-US" smtClean="0"/>
              <a:pPr/>
              <a:t>9/11/2015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Georgia"/>
                <a:cs typeface="Georgia"/>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Georgia"/>
                <a:cs typeface="Georgia"/>
              </a:defRPr>
            </a:lvl1pPr>
          </a:lstStyle>
          <a:p>
            <a:fld id="{44B05A33-9249-574F-81D0-47F67329EB79}" type="slidenum">
              <a:rPr lang="en-US" smtClean="0"/>
              <a:pPr/>
              <a:t>‹#›</a:t>
            </a:fld>
            <a:endParaRPr lang="en-US"/>
          </a:p>
        </p:txBody>
      </p:sp>
    </p:spTree>
    <p:extLst>
      <p:ext uri="{BB962C8B-B14F-4D97-AF65-F5344CB8AC3E}">
        <p14:creationId xmlns:p14="http://schemas.microsoft.com/office/powerpoint/2010/main" val="30873730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Georgia"/>
        <a:ea typeface="+mn-ea"/>
        <a:cs typeface="Georgia"/>
      </a:defRPr>
    </a:lvl1pPr>
    <a:lvl2pPr marL="457200" algn="l" defTabSz="457200" rtl="0" eaLnBrk="1" latinLnBrk="0" hangingPunct="1">
      <a:defRPr sz="1200" kern="1200">
        <a:solidFill>
          <a:schemeClr val="tx1"/>
        </a:solidFill>
        <a:latin typeface="Georgia"/>
        <a:ea typeface="+mn-ea"/>
        <a:cs typeface="Georgia"/>
      </a:defRPr>
    </a:lvl2pPr>
    <a:lvl3pPr marL="914400" algn="l" defTabSz="457200" rtl="0" eaLnBrk="1" latinLnBrk="0" hangingPunct="1">
      <a:defRPr sz="1200" kern="1200">
        <a:solidFill>
          <a:schemeClr val="tx1"/>
        </a:solidFill>
        <a:latin typeface="Georgia"/>
        <a:ea typeface="+mn-ea"/>
        <a:cs typeface="Georgia"/>
      </a:defRPr>
    </a:lvl3pPr>
    <a:lvl4pPr marL="1371600" algn="l" defTabSz="457200" rtl="0" eaLnBrk="1" latinLnBrk="0" hangingPunct="1">
      <a:defRPr sz="1200" kern="1200">
        <a:solidFill>
          <a:schemeClr val="tx1"/>
        </a:solidFill>
        <a:latin typeface="Georgia"/>
        <a:ea typeface="+mn-ea"/>
        <a:cs typeface="Georgia"/>
      </a:defRPr>
    </a:lvl4pPr>
    <a:lvl5pPr marL="1828800" algn="l" defTabSz="457200" rtl="0" eaLnBrk="1" latinLnBrk="0" hangingPunct="1">
      <a:defRPr sz="1200" kern="1200">
        <a:solidFill>
          <a:schemeClr val="tx1"/>
        </a:solidFill>
        <a:latin typeface="Georgia"/>
        <a:ea typeface="+mn-ea"/>
        <a:cs typeface="Georgi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05A33-9249-574F-81D0-47F67329EB79}" type="slidenum">
              <a:rPr lang="en-US" smtClean="0"/>
              <a:pPr/>
              <a:t>1</a:t>
            </a:fld>
            <a:endParaRPr lang="en-US" dirty="0"/>
          </a:p>
        </p:txBody>
      </p:sp>
    </p:spTree>
    <p:extLst>
      <p:ext uri="{BB962C8B-B14F-4D97-AF65-F5344CB8AC3E}">
        <p14:creationId xmlns:p14="http://schemas.microsoft.com/office/powerpoint/2010/main" val="3721281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040" y="4283586"/>
            <a:ext cx="5608320" cy="4183380"/>
          </a:xfrm>
        </p:spPr>
        <p:txBody>
          <a:bodyPr/>
          <a:lstStyle/>
          <a:p>
            <a:pPr>
              <a:defRPr/>
            </a:pPr>
            <a:endParaRPr lang="en-US" sz="1100" dirty="0">
              <a:ea typeface="ＭＳ Ｐゴシック" charset="0"/>
            </a:endParaRPr>
          </a:p>
        </p:txBody>
      </p:sp>
      <p:sp>
        <p:nvSpPr>
          <p:cNvPr id="4" name="Slide Number Placeholder 3"/>
          <p:cNvSpPr>
            <a:spLocks noGrp="1"/>
          </p:cNvSpPr>
          <p:nvPr>
            <p:ph type="sldNum" sz="quarter" idx="5"/>
          </p:nvPr>
        </p:nvSpPr>
        <p:spPr/>
        <p:txBody>
          <a:bodyPr/>
          <a:lstStyle/>
          <a:p>
            <a:fld id="{1C6DCD68-ACBF-4636-9268-BE99F2D0BC70}"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32"/>
              </a:spcBef>
            </a:pPr>
            <a:endParaRPr lang="en-GB" sz="1100" dirty="0"/>
          </a:p>
        </p:txBody>
      </p:sp>
      <p:sp>
        <p:nvSpPr>
          <p:cNvPr id="5" name="Slide Number Placeholder 4"/>
          <p:cNvSpPr>
            <a:spLocks noGrp="1"/>
          </p:cNvSpPr>
          <p:nvPr>
            <p:ph type="sldNum" sz="quarter" idx="10"/>
          </p:nvPr>
        </p:nvSpPr>
        <p:spPr/>
        <p:txBody>
          <a:bodyPr/>
          <a:lstStyle/>
          <a:p>
            <a:fld id="{EF48655B-6F8D-4F33-85C0-47B2E60E11D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4B05A33-9249-574F-81D0-47F67329EB79}" type="slidenum">
              <a:rPr lang="en-US" smtClean="0"/>
              <a:pPr/>
              <a:t>12</a:t>
            </a:fld>
            <a:endParaRPr lang="en-US"/>
          </a:p>
        </p:txBody>
      </p:sp>
    </p:spTree>
    <p:extLst>
      <p:ext uri="{BB962C8B-B14F-4D97-AF65-F5344CB8AC3E}">
        <p14:creationId xmlns:p14="http://schemas.microsoft.com/office/powerpoint/2010/main" val="427056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13</a:t>
            </a:fld>
            <a:endParaRPr lang="en-US"/>
          </a:p>
        </p:txBody>
      </p:sp>
    </p:spTree>
    <p:extLst>
      <p:ext uri="{BB962C8B-B14F-4D97-AF65-F5344CB8AC3E}">
        <p14:creationId xmlns:p14="http://schemas.microsoft.com/office/powerpoint/2010/main" val="3940618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xfrm>
            <a:off x="690154" y="4415790"/>
            <a:ext cx="5608320" cy="41833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32"/>
              </a:spcBef>
              <a:defRPr/>
            </a:pPr>
            <a:endParaRPr lang="en-GB" sz="1100" dirty="0">
              <a:ea typeface="ＭＳ Ｐゴシック" charset="0"/>
            </a:endParaRPr>
          </a:p>
        </p:txBody>
      </p:sp>
      <p:sp>
        <p:nvSpPr>
          <p:cNvPr id="33795" name="Slide Number Placeholder 3"/>
          <p:cNvSpPr>
            <a:spLocks noGrp="1"/>
          </p:cNvSpPr>
          <p:nvPr>
            <p:ph type="sldNum" sz="quarter" idx="5"/>
          </p:nvPr>
        </p:nvSpPr>
        <p:spPr bwMode="auto">
          <a:noFill/>
          <a:ln>
            <a:miter lim="800000"/>
            <a:headEnd/>
            <a:tailEnd/>
          </a:ln>
        </p:spPr>
        <p:txBody>
          <a:bodyPr/>
          <a:lstStyle/>
          <a:p>
            <a:fld id="{61E9B9F8-6A4C-406E-8D6A-573D62A391E7}" type="slidenum">
              <a:rPr lang="en-GB"/>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xfrm>
            <a:off x="701039" y="4260182"/>
            <a:ext cx="5809930" cy="4646904"/>
          </a:xfrm>
          <a:noFill/>
        </p:spPr>
        <p:txBody>
          <a:bodyPr wrap="square" numCol="1" anchor="t" anchorCtr="0" compatLnSpc="1">
            <a:prstTxWarp prst="textNoShape">
              <a:avLst/>
            </a:prstTxWarp>
          </a:bodyPr>
          <a:lstStyle/>
          <a:p>
            <a:endParaRPr lang="en-US" sz="1100" dirty="0"/>
          </a:p>
        </p:txBody>
      </p:sp>
      <p:sp>
        <p:nvSpPr>
          <p:cNvPr id="4" name="Slide Number Placeholder 3"/>
          <p:cNvSpPr>
            <a:spLocks noGrp="1"/>
          </p:cNvSpPr>
          <p:nvPr>
            <p:ph type="sldNum" sz="quarter" idx="5"/>
          </p:nvPr>
        </p:nvSpPr>
        <p:spPr/>
        <p:txBody>
          <a:bodyPr/>
          <a:lstStyle/>
          <a:p>
            <a:fld id="{BEE0BE1B-EFB5-4675-A11F-68DB3E334ACE}"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16</a:t>
            </a:fld>
            <a:endParaRPr lang="en-US"/>
          </a:p>
        </p:txBody>
      </p:sp>
    </p:spTree>
    <p:extLst>
      <p:ext uri="{BB962C8B-B14F-4D97-AF65-F5344CB8AC3E}">
        <p14:creationId xmlns:p14="http://schemas.microsoft.com/office/powerpoint/2010/main" val="3651470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xfrm>
            <a:off x="701040" y="4252500"/>
            <a:ext cx="5608320" cy="4183380"/>
          </a:xfrm>
          <a:noFill/>
        </p:spPr>
        <p:txBody>
          <a:bodyPr wrap="square" numCol="1" anchor="t" anchorCtr="0" compatLnSpc="1">
            <a:prstTxWarp prst="textNoShape">
              <a:avLst/>
            </a:prstTxWarp>
          </a:bodyPr>
          <a:lstStyle/>
          <a:p>
            <a:pPr>
              <a:spcBef>
                <a:spcPts val="300"/>
              </a:spcBef>
            </a:pPr>
            <a:endParaRPr lang="en-GB" dirty="0" smtClean="0">
              <a:ea typeface="ＭＳ Ｐゴシック" charset="0"/>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E0AE0FEB-A9FB-49F2-939D-F5DF14EEB7F6}" type="slidenum">
              <a:rPr lang="en-GB"/>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xfrm>
            <a:off x="701040" y="4252500"/>
            <a:ext cx="5608320" cy="4183380"/>
          </a:xfrm>
          <a:noFill/>
        </p:spPr>
        <p:txBody>
          <a:bodyPr wrap="square" numCol="1" anchor="t" anchorCtr="0" compatLnSpc="1">
            <a:prstTxWarp prst="textNoShape">
              <a:avLst/>
            </a:prstTxWarp>
          </a:bodyPr>
          <a:lstStyle/>
          <a:p>
            <a:pPr>
              <a:spcBef>
                <a:spcPts val="300"/>
              </a:spcBef>
            </a:pPr>
            <a:endParaRPr lang="en-GB" dirty="0" smtClean="0">
              <a:ea typeface="ＭＳ Ｐゴシック" charset="0"/>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E0AE0FEB-A9FB-49F2-939D-F5DF14EEB7F6}" type="slidenum">
              <a:rPr lang="en-GB"/>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xfrm>
            <a:off x="701040" y="4285159"/>
            <a:ext cx="5608320" cy="4183380"/>
          </a:xfrm>
          <a:noFill/>
        </p:spPr>
        <p:txBody>
          <a:bodyPr wrap="square" numCol="1" anchor="t" anchorCtr="0" compatLnSpc="1">
            <a:prstTxWarp prst="textNoShape">
              <a:avLst/>
            </a:prstTxWarp>
          </a:bodyPr>
          <a:lstStyle/>
          <a:p>
            <a:pPr>
              <a:spcBef>
                <a:spcPts val="432"/>
              </a:spcBef>
            </a:pPr>
            <a:endParaRPr lang="en-US" sz="1000" dirty="0"/>
          </a:p>
        </p:txBody>
      </p:sp>
      <p:sp>
        <p:nvSpPr>
          <p:cNvPr id="24579" name="Slide Number Placeholder 3"/>
          <p:cNvSpPr>
            <a:spLocks noGrp="1"/>
          </p:cNvSpPr>
          <p:nvPr>
            <p:ph type="sldNum" sz="quarter" idx="5"/>
          </p:nvPr>
        </p:nvSpPr>
        <p:spPr bwMode="auto">
          <a:noFill/>
          <a:ln>
            <a:miter lim="800000"/>
            <a:headEnd/>
            <a:tailEnd/>
          </a:ln>
        </p:spPr>
        <p:txBody>
          <a:bodyPr/>
          <a:lstStyle/>
          <a:p>
            <a:fld id="{9DBDF02F-AE2B-438C-B404-3F1AF9CFE6BF}" type="slidenum">
              <a:rPr lang="en-GB"/>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4" eaLnBrk="0" fontAlgn="base" hangingPunct="0">
              <a:spcBef>
                <a:spcPct val="30000"/>
              </a:spcBef>
              <a:spcAft>
                <a:spcPct val="0"/>
              </a:spcAft>
              <a:defRPr/>
            </a:pPr>
            <a:endParaRPr lang="en-US" dirty="0">
              <a:solidFill>
                <a:srgbClr val="215968"/>
              </a:solidFill>
            </a:endParaRPr>
          </a:p>
        </p:txBody>
      </p:sp>
      <p:sp>
        <p:nvSpPr>
          <p:cNvPr id="4" name="Slide Number Placeholder 3"/>
          <p:cNvSpPr>
            <a:spLocks noGrp="1"/>
          </p:cNvSpPr>
          <p:nvPr>
            <p:ph type="sldNum" sz="quarter" idx="10"/>
          </p:nvPr>
        </p:nvSpPr>
        <p:spPr/>
        <p:txBody>
          <a:bodyPr/>
          <a:lstStyle/>
          <a:p>
            <a:fld id="{EF48655B-6F8D-4F33-85C0-47B2E60E11D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20</a:t>
            </a:fld>
            <a:endParaRPr lang="en-US"/>
          </a:p>
        </p:txBody>
      </p:sp>
    </p:spTree>
    <p:extLst>
      <p:ext uri="{BB962C8B-B14F-4D97-AF65-F5344CB8AC3E}">
        <p14:creationId xmlns:p14="http://schemas.microsoft.com/office/powerpoint/2010/main" val="137295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F48655B-6F8D-4F33-85C0-47B2E60E11D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45108" y="4294602"/>
            <a:ext cx="5608320" cy="4878999"/>
          </a:xfrm>
        </p:spPr>
        <p:txBody>
          <a:bodyPr>
            <a:normAutofit/>
          </a:bodyPr>
          <a:lstStyle/>
          <a:p>
            <a:pPr>
              <a:defRPr/>
            </a:pPr>
            <a:endParaRPr lang="en-US" b="0" dirty="0" smtClean="0">
              <a:ea typeface="ＭＳ Ｐゴシック" charset="0"/>
            </a:endParaRPr>
          </a:p>
          <a:p>
            <a:pPr>
              <a:defRPr/>
            </a:pPr>
            <a:endParaRPr lang="en-US" b="0" dirty="0" smtClean="0">
              <a:ea typeface="ＭＳ Ｐゴシック" charset="0"/>
            </a:endParaRPr>
          </a:p>
        </p:txBody>
      </p:sp>
      <p:sp>
        <p:nvSpPr>
          <p:cNvPr id="4" name="Slide Number Placeholder 3"/>
          <p:cNvSpPr>
            <a:spLocks noGrp="1"/>
          </p:cNvSpPr>
          <p:nvPr>
            <p:ph type="sldNum" sz="quarter" idx="5"/>
          </p:nvPr>
        </p:nvSpPr>
        <p:spPr/>
        <p:txBody>
          <a:bodyPr/>
          <a:lstStyle/>
          <a:p>
            <a:fld id="{687C412E-CC16-4524-A78E-E925978EB5D0}" type="slidenum">
              <a:rPr lang="en-US">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noTextEdit="1"/>
          </p:cNvSpPr>
          <p:nvPr>
            <p:ph type="sldImg"/>
          </p:nvPr>
        </p:nvSpPr>
        <p:spPr bwMode="auto">
          <a:xfrm>
            <a:off x="1314450" y="696913"/>
            <a:ext cx="4373563" cy="3279775"/>
          </a:xfrm>
          <a:noFill/>
          <a:ln>
            <a:solidFill>
              <a:srgbClr val="000000"/>
            </a:solidFill>
            <a:miter lim="800000"/>
            <a:headEnd/>
            <a:tailEnd/>
          </a:ln>
        </p:spPr>
      </p:sp>
      <p:sp>
        <p:nvSpPr>
          <p:cNvPr id="37890" name="Notes Placeholder 1"/>
          <p:cNvSpPr>
            <a:spLocks noGrp="1"/>
          </p:cNvSpPr>
          <p:nvPr>
            <p:ph type="body" idx="1"/>
          </p:nvPr>
        </p:nvSpPr>
        <p:spPr bwMode="auto">
          <a:xfrm>
            <a:off x="611788" y="4080088"/>
            <a:ext cx="5827394" cy="4983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32"/>
              </a:spcBef>
            </a:pPr>
            <a:endParaRPr lang="en-GB" sz="1000" dirty="0"/>
          </a:p>
        </p:txBody>
      </p:sp>
      <p:sp>
        <p:nvSpPr>
          <p:cNvPr id="37891" name="Slide Number Placeholder 1"/>
          <p:cNvSpPr>
            <a:spLocks noGrp="1"/>
          </p:cNvSpPr>
          <p:nvPr>
            <p:ph type="sldNum" sz="quarter" idx="5"/>
          </p:nvPr>
        </p:nvSpPr>
        <p:spPr bwMode="auto">
          <a:noFill/>
          <a:ln>
            <a:miter lim="800000"/>
            <a:headEnd/>
            <a:tailEnd/>
          </a:ln>
        </p:spPr>
        <p:txBody>
          <a:bodyPr/>
          <a:lstStyle/>
          <a:p>
            <a:fld id="{1CE58889-EB4D-4964-A87D-1114693CF92B}" type="slidenum">
              <a:rPr lang="de-DE"/>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fld id="{5794B1E0-05BC-4D71-9283-58264820B431}"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25</a:t>
            </a:fld>
            <a:endParaRPr lang="en-US"/>
          </a:p>
        </p:txBody>
      </p:sp>
    </p:spTree>
    <p:extLst>
      <p:ext uri="{BB962C8B-B14F-4D97-AF65-F5344CB8AC3E}">
        <p14:creationId xmlns:p14="http://schemas.microsoft.com/office/powerpoint/2010/main" val="323047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26</a:t>
            </a:fld>
            <a:endParaRPr lang="en-US"/>
          </a:p>
        </p:txBody>
      </p:sp>
    </p:spTree>
    <p:extLst>
      <p:ext uri="{BB962C8B-B14F-4D97-AF65-F5344CB8AC3E}">
        <p14:creationId xmlns:p14="http://schemas.microsoft.com/office/powerpoint/2010/main" val="3617965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27</a:t>
            </a:fld>
            <a:endParaRPr lang="en-US"/>
          </a:p>
        </p:txBody>
      </p:sp>
    </p:spTree>
    <p:extLst>
      <p:ext uri="{BB962C8B-B14F-4D97-AF65-F5344CB8AC3E}">
        <p14:creationId xmlns:p14="http://schemas.microsoft.com/office/powerpoint/2010/main" val="1235180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28</a:t>
            </a:fld>
            <a:endParaRPr lang="en-US"/>
          </a:p>
        </p:txBody>
      </p:sp>
    </p:spTree>
    <p:extLst>
      <p:ext uri="{BB962C8B-B14F-4D97-AF65-F5344CB8AC3E}">
        <p14:creationId xmlns:p14="http://schemas.microsoft.com/office/powerpoint/2010/main" val="972601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EF48655B-6F8D-4F33-85C0-47B2E60E11DF}" type="slidenum">
              <a:rPr lang="en-US" smtClean="0"/>
              <a:pPr/>
              <a:t>29</a:t>
            </a:fld>
            <a:endParaRPr lang="en-US" dirty="0"/>
          </a:p>
        </p:txBody>
      </p:sp>
    </p:spTree>
    <p:extLst>
      <p:ext uri="{BB962C8B-B14F-4D97-AF65-F5344CB8AC3E}">
        <p14:creationId xmlns:p14="http://schemas.microsoft.com/office/powerpoint/2010/main" val="412868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3</a:t>
            </a:fld>
            <a:endParaRPr lang="en-US"/>
          </a:p>
        </p:txBody>
      </p:sp>
    </p:spTree>
    <p:extLst>
      <p:ext uri="{BB962C8B-B14F-4D97-AF65-F5344CB8AC3E}">
        <p14:creationId xmlns:p14="http://schemas.microsoft.com/office/powerpoint/2010/main" val="3778159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30</a:t>
            </a:fld>
            <a:endParaRPr lang="en-US"/>
          </a:p>
        </p:txBody>
      </p:sp>
    </p:spTree>
    <p:extLst>
      <p:ext uri="{BB962C8B-B14F-4D97-AF65-F5344CB8AC3E}">
        <p14:creationId xmlns:p14="http://schemas.microsoft.com/office/powerpoint/2010/main" val="3241736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8655B-6F8D-4F33-85C0-47B2E60E11D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32</a:t>
            </a:fld>
            <a:endParaRPr lang="en-US"/>
          </a:p>
        </p:txBody>
      </p:sp>
    </p:spTree>
    <p:extLst>
      <p:ext uri="{BB962C8B-B14F-4D97-AF65-F5344CB8AC3E}">
        <p14:creationId xmlns:p14="http://schemas.microsoft.com/office/powerpoint/2010/main" val="1541380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33</a:t>
            </a:fld>
            <a:endParaRPr lang="en-US"/>
          </a:p>
        </p:txBody>
      </p:sp>
    </p:spTree>
    <p:extLst>
      <p:ext uri="{BB962C8B-B14F-4D97-AF65-F5344CB8AC3E}">
        <p14:creationId xmlns:p14="http://schemas.microsoft.com/office/powerpoint/2010/main" val="958296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34</a:t>
            </a:fld>
            <a:endParaRPr lang="en-US"/>
          </a:p>
        </p:txBody>
      </p:sp>
    </p:spTree>
    <p:extLst>
      <p:ext uri="{BB962C8B-B14F-4D97-AF65-F5344CB8AC3E}">
        <p14:creationId xmlns:p14="http://schemas.microsoft.com/office/powerpoint/2010/main" val="826070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35</a:t>
            </a:fld>
            <a:endParaRPr lang="en-US"/>
          </a:p>
        </p:txBody>
      </p:sp>
    </p:spTree>
    <p:extLst>
      <p:ext uri="{BB962C8B-B14F-4D97-AF65-F5344CB8AC3E}">
        <p14:creationId xmlns:p14="http://schemas.microsoft.com/office/powerpoint/2010/main" val="1273318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36</a:t>
            </a:fld>
            <a:endParaRPr lang="en-US"/>
          </a:p>
        </p:txBody>
      </p:sp>
    </p:spTree>
    <p:extLst>
      <p:ext uri="{BB962C8B-B14F-4D97-AF65-F5344CB8AC3E}">
        <p14:creationId xmlns:p14="http://schemas.microsoft.com/office/powerpoint/2010/main" val="3924022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05A33-9249-574F-81D0-47F67329EB79}" type="slidenum">
              <a:rPr lang="en-US" smtClean="0"/>
              <a:pPr/>
              <a:t>37</a:t>
            </a:fld>
            <a:endParaRPr lang="en-US"/>
          </a:p>
        </p:txBody>
      </p:sp>
    </p:spTree>
    <p:extLst>
      <p:ext uri="{BB962C8B-B14F-4D97-AF65-F5344CB8AC3E}">
        <p14:creationId xmlns:p14="http://schemas.microsoft.com/office/powerpoint/2010/main" val="2181689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05A33-9249-574F-81D0-47F67329EB79}" type="slidenum">
              <a:rPr lang="en-US" smtClean="0"/>
              <a:pPr/>
              <a:t>38</a:t>
            </a:fld>
            <a:endParaRPr lang="en-US"/>
          </a:p>
        </p:txBody>
      </p:sp>
    </p:spTree>
    <p:extLst>
      <p:ext uri="{BB962C8B-B14F-4D97-AF65-F5344CB8AC3E}">
        <p14:creationId xmlns:p14="http://schemas.microsoft.com/office/powerpoint/2010/main" val="2699727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39</a:t>
            </a:fld>
            <a:endParaRPr lang="en-US"/>
          </a:p>
        </p:txBody>
      </p:sp>
    </p:spTree>
    <p:extLst>
      <p:ext uri="{BB962C8B-B14F-4D97-AF65-F5344CB8AC3E}">
        <p14:creationId xmlns:p14="http://schemas.microsoft.com/office/powerpoint/2010/main" val="298154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a:p>
            <a:endParaRPr lang="en-US" b="1" dirty="0" smtClean="0"/>
          </a:p>
          <a:p>
            <a:endParaRPr lang="en-US" dirty="0" smtClean="0"/>
          </a:p>
        </p:txBody>
      </p:sp>
      <p:sp>
        <p:nvSpPr>
          <p:cNvPr id="4" name="Slide Number Placeholder 3"/>
          <p:cNvSpPr>
            <a:spLocks noGrp="1"/>
          </p:cNvSpPr>
          <p:nvPr>
            <p:ph type="sldNum" sz="quarter" idx="5"/>
          </p:nvPr>
        </p:nvSpPr>
        <p:spPr/>
        <p:txBody>
          <a:bodyPr/>
          <a:lstStyle/>
          <a:p>
            <a:fld id="{197032BA-78EF-4449-A738-A9C3E55E6BCB}"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05A33-9249-574F-81D0-47F67329EB79}" type="slidenum">
              <a:rPr lang="en-US" smtClean="0"/>
              <a:pPr/>
              <a:t>40</a:t>
            </a:fld>
            <a:endParaRPr lang="en-US"/>
          </a:p>
        </p:txBody>
      </p:sp>
    </p:spTree>
    <p:extLst>
      <p:ext uri="{BB962C8B-B14F-4D97-AF65-F5344CB8AC3E}">
        <p14:creationId xmlns:p14="http://schemas.microsoft.com/office/powerpoint/2010/main" val="2776670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41</a:t>
            </a:fld>
            <a:endParaRPr lang="en-US"/>
          </a:p>
        </p:txBody>
      </p:sp>
    </p:spTree>
    <p:extLst>
      <p:ext uri="{BB962C8B-B14F-4D97-AF65-F5344CB8AC3E}">
        <p14:creationId xmlns:p14="http://schemas.microsoft.com/office/powerpoint/2010/main" val="2525737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EF48655B-6F8D-4F33-85C0-47B2E60E11DF}"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43</a:t>
            </a:fld>
            <a:endParaRPr lang="en-US"/>
          </a:p>
        </p:txBody>
      </p:sp>
    </p:spTree>
    <p:extLst>
      <p:ext uri="{BB962C8B-B14F-4D97-AF65-F5344CB8AC3E}">
        <p14:creationId xmlns:p14="http://schemas.microsoft.com/office/powerpoint/2010/main" val="212375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sz="1100" dirty="0">
              <a:ea typeface="ＭＳ Ｐゴシック" charset="0"/>
            </a:endParaRPr>
          </a:p>
          <a:p>
            <a:pPr>
              <a:defRPr/>
            </a:pPr>
            <a:endParaRPr lang="en-US" sz="1100" dirty="0">
              <a:ea typeface="ＭＳ Ｐゴシック" charset="0"/>
            </a:endParaRPr>
          </a:p>
        </p:txBody>
      </p:sp>
      <p:sp>
        <p:nvSpPr>
          <p:cNvPr id="4" name="Slide Number Placeholder 3"/>
          <p:cNvSpPr>
            <a:spLocks noGrp="1"/>
          </p:cNvSpPr>
          <p:nvPr>
            <p:ph type="sldNum" sz="quarter" idx="5"/>
          </p:nvPr>
        </p:nvSpPr>
        <p:spPr/>
        <p:txBody>
          <a:bodyPr/>
          <a:lstStyle/>
          <a:p>
            <a:fld id="{11EEE5D8-C6E1-4BBB-A0DB-6B17261E3AA2}"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sz="1100" dirty="0">
              <a:ea typeface="ＭＳ Ｐゴシック" charset="0"/>
            </a:endParaRPr>
          </a:p>
          <a:p>
            <a:pPr>
              <a:defRPr/>
            </a:pPr>
            <a:endParaRPr lang="en-US" sz="1100" dirty="0">
              <a:ea typeface="ＭＳ Ｐゴシック" charset="0"/>
            </a:endParaRPr>
          </a:p>
        </p:txBody>
      </p:sp>
      <p:sp>
        <p:nvSpPr>
          <p:cNvPr id="4" name="Slide Number Placeholder 3"/>
          <p:cNvSpPr>
            <a:spLocks noGrp="1"/>
          </p:cNvSpPr>
          <p:nvPr>
            <p:ph type="sldNum" sz="quarter" idx="5"/>
          </p:nvPr>
        </p:nvSpPr>
        <p:spPr/>
        <p:txBody>
          <a:bodyPr/>
          <a:lstStyle/>
          <a:p>
            <a:fld id="{11EEE5D8-C6E1-4BBB-A0DB-6B17261E3AA2}"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sz="1100" dirty="0">
              <a:ea typeface="ＭＳ Ｐゴシック" charset="0"/>
            </a:endParaRPr>
          </a:p>
        </p:txBody>
      </p:sp>
      <p:sp>
        <p:nvSpPr>
          <p:cNvPr id="4" name="Slide Number Placeholder 3"/>
          <p:cNvSpPr>
            <a:spLocks noGrp="1"/>
          </p:cNvSpPr>
          <p:nvPr>
            <p:ph type="sldNum" sz="quarter" idx="5"/>
          </p:nvPr>
        </p:nvSpPr>
        <p:spPr/>
        <p:txBody>
          <a:bodyPr/>
          <a:lstStyle/>
          <a:p>
            <a:fld id="{11EEE5D8-C6E1-4BBB-A0DB-6B17261E3AA2}"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sz="1100" dirty="0">
              <a:ea typeface="ＭＳ Ｐゴシック" charset="0"/>
            </a:endParaRPr>
          </a:p>
          <a:p>
            <a:pPr>
              <a:defRPr/>
            </a:pPr>
            <a:endParaRPr lang="en-US" sz="1100" dirty="0">
              <a:ea typeface="ＭＳ Ｐゴシック" charset="0"/>
            </a:endParaRPr>
          </a:p>
        </p:txBody>
      </p:sp>
      <p:sp>
        <p:nvSpPr>
          <p:cNvPr id="4" name="Slide Number Placeholder 3"/>
          <p:cNvSpPr>
            <a:spLocks noGrp="1"/>
          </p:cNvSpPr>
          <p:nvPr>
            <p:ph type="sldNum" sz="quarter" idx="5"/>
          </p:nvPr>
        </p:nvSpPr>
        <p:spPr/>
        <p:txBody>
          <a:bodyPr/>
          <a:lstStyle/>
          <a:p>
            <a:fld id="{11EEE5D8-C6E1-4BBB-A0DB-6B17261E3AA2}"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05A33-9249-574F-81D0-47F67329EB79}" type="slidenum">
              <a:rPr lang="en-US" smtClean="0"/>
              <a:pPr/>
              <a:t>9</a:t>
            </a:fld>
            <a:endParaRPr lang="en-US"/>
          </a:p>
        </p:txBody>
      </p:sp>
    </p:spTree>
    <p:extLst>
      <p:ext uri="{BB962C8B-B14F-4D97-AF65-F5344CB8AC3E}">
        <p14:creationId xmlns:p14="http://schemas.microsoft.com/office/powerpoint/2010/main" val="77035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514871"/>
            <a:ext cx="5805463" cy="1091680"/>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1" y="1606549"/>
            <a:ext cx="6950596" cy="2685477"/>
          </a:xfrm>
        </p:spPr>
        <p:txBody>
          <a:bodyPr>
            <a:normAutofit/>
          </a:bodyPr>
          <a:lstStyle>
            <a:lvl1pPr marL="0" indent="0" algn="l">
              <a:buNone/>
              <a:defRPr sz="3600">
                <a:solidFill>
                  <a:srgbClr val="96969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7F063B1-440F-194A-B265-08722BC3838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rgbClr val="00A0A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Slide Number Placeholder 3"/>
          <p:cNvSpPr>
            <a:spLocks noGrp="1"/>
          </p:cNvSpPr>
          <p:nvPr>
            <p:ph type="sldNum" sz="quarter" idx="12"/>
          </p:nvPr>
        </p:nvSpPr>
        <p:spPr/>
        <p:txBody>
          <a:bodyPr/>
          <a:lstStyle/>
          <a:p>
            <a:fld id="{07F063B1-440F-194A-B265-08722BC3838E}" type="slidenum">
              <a:rPr lang="en-US" smtClean="0"/>
              <a:pPr/>
              <a:t>‹#›</a:t>
            </a:fld>
            <a:endParaRPr lang="en-US"/>
          </a:p>
        </p:txBody>
      </p:sp>
      <p:pic>
        <p:nvPicPr>
          <p:cNvPr id="6" name="Picture 5" descr="PFF_logo_white.pdf"/>
          <p:cNvPicPr>
            <a:picLocks noChangeAspect="1"/>
          </p:cNvPicPr>
          <p:nvPr userDrawn="1"/>
        </p:nvPicPr>
        <p:blipFill>
          <a:blip r:embed="rId2"/>
          <a:stretch>
            <a:fillRect/>
          </a:stretch>
        </p:blipFill>
        <p:spPr>
          <a:xfrm>
            <a:off x="6238916" y="438712"/>
            <a:ext cx="2595687" cy="680051"/>
          </a:xfrm>
          <a:prstGeom prst="rect">
            <a:avLst/>
          </a:prstGeom>
        </p:spPr>
      </p:pic>
      <p:sp>
        <p:nvSpPr>
          <p:cNvPr id="8" name="Text Placeholder 7"/>
          <p:cNvSpPr>
            <a:spLocks noGrp="1"/>
          </p:cNvSpPr>
          <p:nvPr>
            <p:ph type="body" sz="quarter" idx="13"/>
          </p:nvPr>
        </p:nvSpPr>
        <p:spPr>
          <a:xfrm>
            <a:off x="444500" y="1606550"/>
            <a:ext cx="7861300" cy="3495675"/>
          </a:xfrm>
        </p:spPr>
        <p:txBody>
          <a:bodyPr/>
          <a:lstStyle>
            <a:lvl1pPr>
              <a:buFontTx/>
              <a:buNone/>
              <a:defRPr>
                <a:solidFill>
                  <a:schemeClr val="bg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rgbClr val="78A22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7" name="Picture 6" descr="PFF_logo_white.pdf"/>
          <p:cNvPicPr>
            <a:picLocks noChangeAspect="1"/>
          </p:cNvPicPr>
          <p:nvPr userDrawn="1"/>
        </p:nvPicPr>
        <p:blipFill>
          <a:blip r:embed="rId2"/>
          <a:stretch>
            <a:fillRect/>
          </a:stretch>
        </p:blipFill>
        <p:spPr>
          <a:xfrm>
            <a:off x="6238916" y="438712"/>
            <a:ext cx="2595687" cy="680051"/>
          </a:xfrm>
          <a:prstGeom prst="rect">
            <a:avLst/>
          </a:prstGeom>
        </p:spPr>
      </p:pic>
      <p:sp>
        <p:nvSpPr>
          <p:cNvPr id="8" name="Text Placeholder 7"/>
          <p:cNvSpPr>
            <a:spLocks noGrp="1"/>
          </p:cNvSpPr>
          <p:nvPr>
            <p:ph type="body" sz="quarter" idx="13"/>
          </p:nvPr>
        </p:nvSpPr>
        <p:spPr>
          <a:xfrm>
            <a:off x="444500" y="1606550"/>
            <a:ext cx="7861300" cy="3495675"/>
          </a:xfrm>
        </p:spPr>
        <p:txBody>
          <a:bodyPr/>
          <a:lstStyle>
            <a:lvl1pPr>
              <a:buFontTx/>
              <a:buNone/>
              <a:defRPr>
                <a:solidFill>
                  <a:schemeClr val="bg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4" name="Slide Number Placeholder 3"/>
          <p:cNvSpPr>
            <a:spLocks noGrp="1"/>
          </p:cNvSpPr>
          <p:nvPr>
            <p:ph type="sldNum" sz="quarter" idx="12"/>
          </p:nvPr>
        </p:nvSpPr>
        <p:spPr/>
        <p:txBody>
          <a:bodyPr/>
          <a:lstStyle/>
          <a:p>
            <a:fld id="{07F063B1-440F-194A-B265-08722BC3838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Rectangle 5"/>
          <p:cNvSpPr/>
          <p:nvPr userDrawn="1"/>
        </p:nvSpPr>
        <p:spPr>
          <a:xfrm>
            <a:off x="0" y="0"/>
            <a:ext cx="9143999" cy="6858000"/>
          </a:xfrm>
          <a:prstGeom prst="rect">
            <a:avLst/>
          </a:prstGeom>
          <a:solidFill>
            <a:srgbClr val="C1D82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7" name="Picture 6" descr="PFF_logo_white.pdf"/>
          <p:cNvPicPr>
            <a:picLocks noChangeAspect="1"/>
          </p:cNvPicPr>
          <p:nvPr userDrawn="1"/>
        </p:nvPicPr>
        <p:blipFill>
          <a:blip r:embed="rId2"/>
          <a:stretch>
            <a:fillRect/>
          </a:stretch>
        </p:blipFill>
        <p:spPr>
          <a:xfrm>
            <a:off x="6238916" y="438712"/>
            <a:ext cx="2595687" cy="680051"/>
          </a:xfrm>
          <a:prstGeom prst="rect">
            <a:avLst/>
          </a:prstGeom>
        </p:spPr>
      </p:pic>
      <p:sp>
        <p:nvSpPr>
          <p:cNvPr id="8" name="Text Placeholder 7"/>
          <p:cNvSpPr>
            <a:spLocks noGrp="1"/>
          </p:cNvSpPr>
          <p:nvPr>
            <p:ph type="body" sz="quarter" idx="13"/>
          </p:nvPr>
        </p:nvSpPr>
        <p:spPr>
          <a:xfrm>
            <a:off x="444500" y="1606550"/>
            <a:ext cx="7861300" cy="3495675"/>
          </a:xfrm>
        </p:spPr>
        <p:txBody>
          <a:bodyPr/>
          <a:lstStyle>
            <a:lvl1pPr>
              <a:buFontTx/>
              <a:buNone/>
              <a:defRPr>
                <a:solidFill>
                  <a:schemeClr val="bg1"/>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4" name="Slide Number Placeholder 3"/>
          <p:cNvSpPr>
            <a:spLocks noGrp="1"/>
          </p:cNvSpPr>
          <p:nvPr>
            <p:ph type="sldNum" sz="quarter" idx="12"/>
          </p:nvPr>
        </p:nvSpPr>
        <p:spPr/>
        <p:txBody>
          <a:bodyPr/>
          <a:lstStyle/>
          <a:p>
            <a:fld id="{07F063B1-440F-194A-B265-08722BC3838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F063B1-440F-194A-B265-08722BC3838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1368920"/>
            <a:ext cx="9143999" cy="5489079"/>
          </a:xfrm>
          <a:prstGeom prst="rect">
            <a:avLst/>
          </a:prstGeom>
          <a:solidFill>
            <a:srgbClr val="00A0A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457201" y="514871"/>
            <a:ext cx="5805463" cy="1091680"/>
          </a:xfrm>
        </p:spPr>
        <p:txBody>
          <a:bodyPr/>
          <a:lstStyle>
            <a:lvl1pPr algn="l">
              <a:defRPr>
                <a:solidFill>
                  <a:srgbClr val="78A22F"/>
                </a:solidFill>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1" y="1606549"/>
            <a:ext cx="6950596" cy="3135577"/>
          </a:xfrm>
        </p:spPr>
        <p:txBody>
          <a:bodyPr>
            <a:normAutofit/>
          </a:bodyPr>
          <a:lstStyle>
            <a:lvl1pPr marL="0" indent="0" algn="l">
              <a:buNone/>
              <a:defRPr sz="3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 name="Rectangle 7"/>
          <p:cNvSpPr/>
          <p:nvPr userDrawn="1"/>
        </p:nvSpPr>
        <p:spPr>
          <a:xfrm>
            <a:off x="0" y="1377166"/>
            <a:ext cx="9143999" cy="5480833"/>
          </a:xfrm>
          <a:prstGeom prst="rect">
            <a:avLst/>
          </a:prstGeom>
          <a:solidFill>
            <a:srgbClr val="78A22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457201" y="514871"/>
            <a:ext cx="5820061" cy="1091680"/>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1" y="1606549"/>
            <a:ext cx="6950596" cy="2749777"/>
          </a:xfrm>
        </p:spPr>
        <p:txBody>
          <a:bodyPr>
            <a:normAutofit/>
          </a:bodyPr>
          <a:lstStyle>
            <a:lvl1pPr marL="0" indent="0" algn="l">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1368920"/>
            <a:ext cx="9143999" cy="5489079"/>
          </a:xfrm>
          <a:prstGeom prst="rect">
            <a:avLst/>
          </a:prstGeom>
          <a:solidFill>
            <a:srgbClr val="C1D82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457201" y="514871"/>
            <a:ext cx="5805463" cy="1091680"/>
          </a:xfrm>
        </p:spPr>
        <p:txBody>
          <a:bodyPr/>
          <a:lstStyle>
            <a:lvl1pPr algn="l">
              <a:defRPr>
                <a:solidFill>
                  <a:srgbClr val="00A0A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1" y="1606550"/>
            <a:ext cx="6950596" cy="3601752"/>
          </a:xfrm>
        </p:spPr>
        <p:txBody>
          <a:bodyPr>
            <a:normAutofit/>
          </a:bodyPr>
          <a:lstStyle>
            <a:lvl1pPr marL="0" indent="0" algn="l">
              <a:buNone/>
              <a:defRPr sz="3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514871"/>
            <a:ext cx="5790864" cy="1091680"/>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1" y="1606550"/>
            <a:ext cx="6950596" cy="3055202"/>
          </a:xfrm>
        </p:spPr>
        <p:txBody>
          <a:bodyPr>
            <a:normAutofit/>
          </a:bodyPr>
          <a:lstStyle>
            <a:lvl1pPr marL="0" indent="0" algn="l">
              <a:buNone/>
              <a:defRPr sz="3600">
                <a:solidFill>
                  <a:srgbClr val="96969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07F063B1-440F-194A-B265-08722BC3838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019" y="510813"/>
            <a:ext cx="5904834" cy="1095738"/>
          </a:xfrm>
        </p:spPr>
        <p:txBody>
          <a:bodyPr lIns="0" rIns="0" anchor="t">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60018" y="1606550"/>
            <a:ext cx="7772400" cy="1500187"/>
          </a:xfrm>
        </p:spPr>
        <p:txBody>
          <a:bodyPr lIns="0" rIns="0"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07F063B1-440F-194A-B265-08722BC3838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7F063B1-440F-194A-B265-08722BC3838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lIns="0" r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lIns="0" rIns="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lIns="0" r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lIns="0" rIns="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7F063B1-440F-194A-B265-08722BC3838E}"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7" name="Picture 46" descr="PFF_logo_color.pdf"/>
          <p:cNvPicPr>
            <a:picLocks noChangeAspect="1"/>
          </p:cNvPicPr>
          <p:nvPr/>
        </p:nvPicPr>
        <p:blipFill>
          <a:blip r:embed="rId16"/>
          <a:stretch>
            <a:fillRect/>
          </a:stretch>
        </p:blipFill>
        <p:spPr>
          <a:xfrm>
            <a:off x="6238380" y="468387"/>
            <a:ext cx="2600265" cy="681251"/>
          </a:xfrm>
          <a:prstGeom prst="rect">
            <a:avLst/>
          </a:prstGeom>
        </p:spPr>
      </p:pic>
      <p:sp>
        <p:nvSpPr>
          <p:cNvPr id="2" name="Title Placeholder 1"/>
          <p:cNvSpPr>
            <a:spLocks noGrp="1"/>
          </p:cNvSpPr>
          <p:nvPr>
            <p:ph type="title"/>
          </p:nvPr>
        </p:nvSpPr>
        <p:spPr>
          <a:xfrm>
            <a:off x="457200" y="516640"/>
            <a:ext cx="5781180" cy="914227"/>
          </a:xfrm>
          <a:prstGeom prst="rect">
            <a:avLst/>
          </a:prstGeom>
        </p:spPr>
        <p:txBody>
          <a:bodyPr vert="horz" lIns="91440" tIns="0" rIns="9144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0" rIns="91440" bIns="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64626" y="6356350"/>
            <a:ext cx="322173" cy="365125"/>
          </a:xfrm>
          <a:prstGeom prst="rect">
            <a:avLst/>
          </a:prstGeom>
        </p:spPr>
        <p:txBody>
          <a:bodyPr vert="horz" lIns="91440" tIns="45720" rIns="91440" bIns="45720" rtlCol="0" anchor="t"/>
          <a:lstStyle>
            <a:lvl1pPr algn="r">
              <a:defRPr sz="1000">
                <a:solidFill>
                  <a:srgbClr val="64624C"/>
                </a:solidFill>
                <a:latin typeface="Arial"/>
                <a:cs typeface="Arial"/>
              </a:defRPr>
            </a:lvl1pPr>
          </a:lstStyle>
          <a:p>
            <a:fld id="{07F063B1-440F-194A-B265-08722BC3838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50" r:id="rId6"/>
    <p:sldLayoutId id="2147483651" r:id="rId7"/>
    <p:sldLayoutId id="2147483652" r:id="rId8"/>
    <p:sldLayoutId id="2147483653" r:id="rId9"/>
    <p:sldLayoutId id="2147483654" r:id="rId10"/>
    <p:sldLayoutId id="2147483655" r:id="rId11"/>
    <p:sldLayoutId id="2147483662" r:id="rId12"/>
    <p:sldLayoutId id="2147483664" r:id="rId13"/>
    <p:sldLayoutId id="2147483663" r:id="rId14"/>
  </p:sldLayoutIdLst>
  <p:timing>
    <p:tnLst>
      <p:par>
        <p:cTn id="1" dur="indefinite" restart="never" nodeType="tmRoot"/>
      </p:par>
    </p:tnLst>
  </p:timing>
  <p:hf hdr="0" dt="0"/>
  <p:txStyles>
    <p:titleStyle>
      <a:lvl1pPr algn="l" defTabSz="457200" rtl="0" eaLnBrk="1" latinLnBrk="0" hangingPunct="1">
        <a:lnSpc>
          <a:spcPct val="80000"/>
        </a:lnSpc>
        <a:spcBef>
          <a:spcPct val="0"/>
        </a:spcBef>
        <a:buNone/>
        <a:defRPr sz="2400" kern="1200" cap="all" spc="0">
          <a:solidFill>
            <a:srgbClr val="00A0AF"/>
          </a:solidFill>
          <a:latin typeface="Arial"/>
          <a:ea typeface="+mj-ea"/>
          <a:cs typeface="Arial"/>
        </a:defRPr>
      </a:lvl1pPr>
    </p:titleStyle>
    <p:bodyStyle>
      <a:lvl1pPr marL="342900" indent="-342900" algn="l" defTabSz="457200" rtl="0" eaLnBrk="1" latinLnBrk="0" hangingPunct="1">
        <a:lnSpc>
          <a:spcPct val="80000"/>
        </a:lnSpc>
        <a:spcBef>
          <a:spcPct val="20000"/>
        </a:spcBef>
        <a:buFont typeface="Arial"/>
        <a:buChar char="•"/>
        <a:defRPr sz="3200" kern="1200">
          <a:solidFill>
            <a:srgbClr val="64624C"/>
          </a:solidFill>
          <a:latin typeface="Georgia"/>
          <a:ea typeface="+mn-ea"/>
          <a:cs typeface="Georgia"/>
        </a:defRPr>
      </a:lvl1pPr>
      <a:lvl2pPr marL="742950" indent="-285750" algn="l" defTabSz="457200" rtl="0" eaLnBrk="1" latinLnBrk="0" hangingPunct="1">
        <a:lnSpc>
          <a:spcPct val="80000"/>
        </a:lnSpc>
        <a:spcBef>
          <a:spcPct val="20000"/>
        </a:spcBef>
        <a:buFont typeface="Arial"/>
        <a:buChar char="–"/>
        <a:defRPr sz="2800" kern="1200">
          <a:solidFill>
            <a:srgbClr val="64624C"/>
          </a:solidFill>
          <a:latin typeface="Georgia"/>
          <a:ea typeface="+mn-ea"/>
          <a:cs typeface="Georgia"/>
        </a:defRPr>
      </a:lvl2pPr>
      <a:lvl3pPr marL="1143000" indent="-228600" algn="l" defTabSz="457200" rtl="0" eaLnBrk="1" latinLnBrk="0" hangingPunct="1">
        <a:lnSpc>
          <a:spcPct val="80000"/>
        </a:lnSpc>
        <a:spcBef>
          <a:spcPct val="20000"/>
        </a:spcBef>
        <a:buFont typeface="Arial"/>
        <a:buChar char="•"/>
        <a:defRPr sz="2400" kern="1200">
          <a:solidFill>
            <a:srgbClr val="64624C"/>
          </a:solidFill>
          <a:latin typeface="Georgia"/>
          <a:ea typeface="+mn-ea"/>
          <a:cs typeface="Georgia"/>
        </a:defRPr>
      </a:lvl3pPr>
      <a:lvl4pPr marL="1600200" indent="-228600" algn="l" defTabSz="457200" rtl="0" eaLnBrk="1" latinLnBrk="0" hangingPunct="1">
        <a:lnSpc>
          <a:spcPct val="80000"/>
        </a:lnSpc>
        <a:spcBef>
          <a:spcPct val="20000"/>
        </a:spcBef>
        <a:buFont typeface="Arial"/>
        <a:buChar char="–"/>
        <a:defRPr sz="2000" kern="1200">
          <a:solidFill>
            <a:srgbClr val="64624C"/>
          </a:solidFill>
          <a:latin typeface="Georgia"/>
          <a:ea typeface="+mn-ea"/>
          <a:cs typeface="Georgia"/>
        </a:defRPr>
      </a:lvl4pPr>
      <a:lvl5pPr marL="2057400" indent="-228600" algn="l" defTabSz="457200" rtl="0" eaLnBrk="1" latinLnBrk="0" hangingPunct="1">
        <a:lnSpc>
          <a:spcPct val="80000"/>
        </a:lnSpc>
        <a:spcBef>
          <a:spcPct val="20000"/>
        </a:spcBef>
        <a:buFont typeface="Arial"/>
        <a:buChar char="»"/>
        <a:defRPr sz="2000" kern="1200">
          <a:solidFill>
            <a:srgbClr val="64624C"/>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pcc@pulmonaryfibrosis.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www.pulmonaryfibrosis.org"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1" y="514871"/>
            <a:ext cx="5786966" cy="845245"/>
          </a:xfrm>
        </p:spPr>
        <p:txBody>
          <a:bodyPr>
            <a:normAutofit/>
          </a:bodyPr>
          <a:lstStyle/>
          <a:p>
            <a:r>
              <a:rPr lang="en-US" sz="2800" dirty="0" smtClean="0"/>
              <a:t>PFF Ambassador Program</a:t>
            </a:r>
            <a:endParaRPr lang="en-US" sz="2800" dirty="0">
              <a:solidFill>
                <a:srgbClr val="FFFFFF"/>
              </a:solidFill>
            </a:endParaRPr>
          </a:p>
        </p:txBody>
      </p:sp>
      <p:sp>
        <p:nvSpPr>
          <p:cNvPr id="5" name="Subtitle 4"/>
          <p:cNvSpPr>
            <a:spLocks noGrp="1"/>
          </p:cNvSpPr>
          <p:nvPr>
            <p:ph type="subTitle" idx="1"/>
          </p:nvPr>
        </p:nvSpPr>
        <p:spPr>
          <a:xfrm>
            <a:off x="342900" y="2580048"/>
            <a:ext cx="8412151" cy="3737625"/>
          </a:xfrm>
        </p:spPr>
        <p:txBody>
          <a:bodyPr>
            <a:normAutofit/>
          </a:bodyPr>
          <a:lstStyle/>
          <a:p>
            <a:pPr algn="ctr">
              <a:lnSpc>
                <a:spcPct val="100000"/>
              </a:lnSpc>
              <a:defRPr/>
            </a:pPr>
            <a:r>
              <a:rPr lang="en-US" sz="4400" dirty="0" smtClean="0">
                <a:latin typeface="+mn-lt"/>
              </a:rPr>
              <a:t>Understanding</a:t>
            </a:r>
          </a:p>
          <a:p>
            <a:pPr algn="ctr">
              <a:lnSpc>
                <a:spcPct val="100000"/>
              </a:lnSpc>
              <a:defRPr/>
            </a:pPr>
            <a:r>
              <a:rPr lang="en-US" sz="4400" dirty="0" smtClean="0">
                <a:latin typeface="+mn-lt"/>
              </a:rPr>
              <a:t> </a:t>
            </a:r>
            <a:r>
              <a:rPr lang="en-US" sz="4400" dirty="0">
                <a:latin typeface="+mn-lt"/>
              </a:rPr>
              <a:t>Pulmonary </a:t>
            </a:r>
            <a:r>
              <a:rPr lang="en-US" sz="4400" dirty="0" smtClean="0">
                <a:latin typeface="+mn-lt"/>
              </a:rPr>
              <a:t>Fibrosis</a:t>
            </a:r>
          </a:p>
          <a:p>
            <a:pPr algn="ctr">
              <a:lnSpc>
                <a:spcPct val="100000"/>
              </a:lnSpc>
              <a:defRPr/>
            </a:pPr>
            <a:endParaRPr lang="en-US" i="1" dirty="0"/>
          </a:p>
          <a:p>
            <a:pPr algn="ctr">
              <a:lnSpc>
                <a:spcPct val="100000"/>
              </a:lnSpc>
              <a:defRPr/>
            </a:pPr>
            <a:endParaRPr lang="en-US" b="1" i="1" dirty="0"/>
          </a:p>
        </p:txBody>
      </p:sp>
    </p:spTree>
    <p:extLst>
      <p:ext uri="{BB962C8B-B14F-4D97-AF65-F5344CB8AC3E}">
        <p14:creationId xmlns:p14="http://schemas.microsoft.com/office/powerpoint/2010/main" val="208882089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962" y="1373001"/>
            <a:ext cx="3452697" cy="4061997"/>
          </a:xfrm>
          <a:prstGeom prst="rect">
            <a:avLst/>
          </a:prstGeom>
        </p:spPr>
      </p:pic>
      <p:sp>
        <p:nvSpPr>
          <p:cNvPr id="19458" name="Title 1"/>
          <p:cNvSpPr>
            <a:spLocks noGrp="1"/>
          </p:cNvSpPr>
          <p:nvPr>
            <p:ph type="title"/>
          </p:nvPr>
        </p:nvSpPr>
        <p:spPr>
          <a:xfrm>
            <a:off x="228601" y="508759"/>
            <a:ext cx="5884862" cy="743561"/>
          </a:xfrm>
        </p:spPr>
        <p:txBody>
          <a:bodyPr>
            <a:normAutofit/>
          </a:bodyPr>
          <a:lstStyle/>
          <a:p>
            <a:pPr eaLnBrk="1" hangingPunct="1">
              <a:lnSpc>
                <a:spcPct val="100000"/>
              </a:lnSpc>
            </a:pPr>
            <a:r>
              <a:rPr lang="en-US" sz="3200" b="1" dirty="0" smtClean="0">
                <a:latin typeface="+mn-lt"/>
              </a:rPr>
              <a:t>Why does PF happen?</a:t>
            </a:r>
            <a:endParaRPr lang="en-US" sz="3200" b="1" baseline="30000" dirty="0" smtClean="0">
              <a:latin typeface="+mn-lt"/>
            </a:endParaRPr>
          </a:p>
        </p:txBody>
      </p:sp>
      <p:sp>
        <p:nvSpPr>
          <p:cNvPr id="19461" name="Slide Number Placeholder 4"/>
          <p:cNvSpPr>
            <a:spLocks noGrp="1"/>
          </p:cNvSpPr>
          <p:nvPr>
            <p:ph type="sldNum" sz="quarter" idx="4294967295"/>
          </p:nvPr>
        </p:nvSpPr>
        <p:spPr bwMode="auto">
          <a:xfrm>
            <a:off x="4357688" y="6403975"/>
            <a:ext cx="428625" cy="365125"/>
          </a:xfrm>
          <a:prstGeom prst="rect">
            <a:avLst/>
          </a:prstGeom>
          <a:noFill/>
          <a:ln>
            <a:miter lim="800000"/>
            <a:headEnd/>
            <a:tailEnd/>
          </a:ln>
        </p:spPr>
        <p:txBody>
          <a:bodyPr/>
          <a:lstStyle/>
          <a:p>
            <a:fld id="{9D3299A8-97A9-4BF8-B6EC-54747FD2C7BF}" type="slidenum">
              <a:rPr lang="en-US"/>
              <a:pPr/>
              <a:t>10</a:t>
            </a:fld>
            <a:endParaRPr lang="en-US" dirty="0"/>
          </a:p>
        </p:txBody>
      </p:sp>
      <p:sp>
        <p:nvSpPr>
          <p:cNvPr id="9" name="Rectangle 8"/>
          <p:cNvSpPr>
            <a:spLocks noChangeArrowheads="1"/>
          </p:cNvSpPr>
          <p:nvPr/>
        </p:nvSpPr>
        <p:spPr bwMode="auto">
          <a:xfrm>
            <a:off x="1289603" y="1397938"/>
            <a:ext cx="2311255" cy="1592873"/>
          </a:xfrm>
          <a:prstGeom prst="rect">
            <a:avLst/>
          </a:prstGeom>
          <a:solidFill>
            <a:srgbClr val="31859C"/>
          </a:solidFill>
          <a:ln w="38100">
            <a:solidFill>
              <a:schemeClr val="bg1"/>
            </a:solidFill>
            <a:miter lim="800000"/>
            <a:headEnd/>
            <a:tailEnd/>
          </a:ln>
          <a:effectLst>
            <a:outerShdw dist="20000" dir="5400000" rotWithShape="0">
              <a:srgbClr val="808080">
                <a:alpha val="37999"/>
              </a:srgbClr>
            </a:outerShdw>
          </a:effectLst>
        </p:spPr>
        <p:txBody>
          <a:bodyPr anchor="ctr"/>
          <a:lstStyle/>
          <a:p>
            <a:pPr marL="0" lvl="1" algn="ctr" fontAlgn="auto">
              <a:spcBef>
                <a:spcPts val="2400"/>
              </a:spcBef>
              <a:spcAft>
                <a:spcPts val="600"/>
              </a:spcAft>
              <a:defRPr/>
            </a:pPr>
            <a:r>
              <a:rPr lang="en-GB" sz="2000" b="1" dirty="0" smtClean="0">
                <a:solidFill>
                  <a:schemeClr val="lt1"/>
                </a:solidFill>
                <a:ea typeface="MS PGothic" charset="0"/>
                <a:cs typeface="Arial" pitchFamily="34" charset="0"/>
              </a:rPr>
              <a:t>Injury to the cells in the lung</a:t>
            </a:r>
            <a:endParaRPr lang="en-GB" sz="2000" b="1" dirty="0">
              <a:solidFill>
                <a:schemeClr val="lt1"/>
              </a:solidFill>
              <a:ea typeface="MS PGothic" charset="0"/>
              <a:cs typeface="Arial" pitchFamily="34" charset="0"/>
            </a:endParaRPr>
          </a:p>
        </p:txBody>
      </p:sp>
      <p:sp>
        <p:nvSpPr>
          <p:cNvPr id="10" name="Rectangle 9"/>
          <p:cNvSpPr>
            <a:spLocks noChangeArrowheads="1"/>
          </p:cNvSpPr>
          <p:nvPr/>
        </p:nvSpPr>
        <p:spPr bwMode="auto">
          <a:xfrm>
            <a:off x="5984680" y="1471268"/>
            <a:ext cx="2268404" cy="1446212"/>
          </a:xfrm>
          <a:prstGeom prst="rect">
            <a:avLst/>
          </a:prstGeom>
          <a:solidFill>
            <a:srgbClr val="31859C"/>
          </a:solidFill>
          <a:ln w="38100">
            <a:solidFill>
              <a:schemeClr val="bg1"/>
            </a:solidFill>
            <a:miter lim="800000"/>
            <a:headEnd/>
            <a:tailEnd/>
          </a:ln>
          <a:effectLst>
            <a:outerShdw dist="20000" dir="5400000" rotWithShape="0">
              <a:srgbClr val="808080">
                <a:alpha val="37999"/>
              </a:srgbClr>
            </a:outerShdw>
          </a:effectLst>
        </p:spPr>
        <p:txBody>
          <a:bodyPr anchor="ctr"/>
          <a:lstStyle/>
          <a:p>
            <a:pPr marL="0" lvl="1" algn="ctr" fontAlgn="auto">
              <a:spcBef>
                <a:spcPts val="2400"/>
              </a:spcBef>
              <a:spcAft>
                <a:spcPts val="600"/>
              </a:spcAft>
              <a:defRPr/>
            </a:pPr>
            <a:r>
              <a:rPr lang="en-GB" sz="2000" b="1" dirty="0" smtClean="0">
                <a:solidFill>
                  <a:schemeClr val="lt1"/>
                </a:solidFill>
                <a:ea typeface="MS PGothic" charset="0"/>
                <a:cs typeface="Arial" pitchFamily="34" charset="0"/>
              </a:rPr>
              <a:t>Abnormal </a:t>
            </a:r>
            <a:r>
              <a:rPr lang="en-GB" sz="2000" b="1" dirty="0">
                <a:solidFill>
                  <a:schemeClr val="lt1"/>
                </a:solidFill>
                <a:ea typeface="MS PGothic" charset="0"/>
                <a:cs typeface="Arial" pitchFamily="34" charset="0"/>
              </a:rPr>
              <a:t>h</a:t>
            </a:r>
            <a:r>
              <a:rPr lang="en-GB" sz="2000" b="1" dirty="0" smtClean="0">
                <a:solidFill>
                  <a:schemeClr val="lt1"/>
                </a:solidFill>
                <a:ea typeface="MS PGothic" charset="0"/>
                <a:cs typeface="Arial" pitchFamily="34" charset="0"/>
              </a:rPr>
              <a:t>ealing Response</a:t>
            </a:r>
            <a:endParaRPr lang="en-GB" sz="2000" b="1" dirty="0">
              <a:solidFill>
                <a:schemeClr val="lt1"/>
              </a:solidFill>
              <a:ea typeface="MS PGothic" charset="0"/>
              <a:cs typeface="Arial" pitchFamily="34" charset="0"/>
            </a:endParaRPr>
          </a:p>
        </p:txBody>
      </p:sp>
      <p:sp>
        <p:nvSpPr>
          <p:cNvPr id="11" name="Rectangle 10"/>
          <p:cNvSpPr>
            <a:spLocks noChangeArrowheads="1"/>
          </p:cNvSpPr>
          <p:nvPr/>
        </p:nvSpPr>
        <p:spPr bwMode="auto">
          <a:xfrm>
            <a:off x="3600858" y="5161340"/>
            <a:ext cx="2708275" cy="1455591"/>
          </a:xfrm>
          <a:prstGeom prst="rect">
            <a:avLst/>
          </a:prstGeom>
          <a:solidFill>
            <a:srgbClr val="31859C"/>
          </a:solidFill>
          <a:ln w="38100">
            <a:solidFill>
              <a:schemeClr val="bg1"/>
            </a:solidFill>
            <a:miter lim="800000"/>
            <a:headEnd/>
            <a:tailEnd/>
          </a:ln>
          <a:effectLst>
            <a:outerShdw dist="20000" dir="5400000" rotWithShape="0">
              <a:srgbClr val="808080">
                <a:alpha val="37999"/>
              </a:srgbClr>
            </a:outerShdw>
          </a:effectLst>
        </p:spPr>
        <p:txBody>
          <a:bodyPr anchor="ctr"/>
          <a:lstStyle/>
          <a:p>
            <a:pPr marL="0" lvl="1" algn="ctr" fontAlgn="auto">
              <a:spcBef>
                <a:spcPts val="2400"/>
              </a:spcBef>
              <a:spcAft>
                <a:spcPts val="600"/>
              </a:spcAft>
              <a:defRPr/>
            </a:pPr>
            <a:r>
              <a:rPr lang="en-GB" sz="2000" b="1" dirty="0" smtClean="0">
                <a:solidFill>
                  <a:schemeClr val="lt1"/>
                </a:solidFill>
                <a:ea typeface="MS PGothic" charset="0"/>
                <a:cs typeface="Arial" pitchFamily="34" charset="0"/>
              </a:rPr>
              <a:t>Inflammation and scarring</a:t>
            </a:r>
            <a:endParaRPr lang="en-GB" sz="2000" b="1" dirty="0">
              <a:solidFill>
                <a:schemeClr val="lt1"/>
              </a:solidFill>
              <a:ea typeface="MS PGothic" charset="0"/>
              <a:cs typeface="Arial" pitchFamily="34" charset="0"/>
            </a:endParaRPr>
          </a:p>
        </p:txBody>
      </p:sp>
      <p:cxnSp>
        <p:nvCxnSpPr>
          <p:cNvPr id="7" name="Straight Arrow Connector 6"/>
          <p:cNvCxnSpPr>
            <a:stCxn id="9" idx="3"/>
            <a:endCxn id="10" idx="1"/>
          </p:cNvCxnSpPr>
          <p:nvPr/>
        </p:nvCxnSpPr>
        <p:spPr>
          <a:xfrm flipV="1">
            <a:off x="3600858" y="2194374"/>
            <a:ext cx="2383822" cy="1"/>
          </a:xfrm>
          <a:prstGeom prst="straightConnector1">
            <a:avLst/>
          </a:prstGeom>
          <a:ln w="57150" cmpd="sng">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22" name="Straight Arrow Connector 21"/>
          <p:cNvCxnSpPr>
            <a:stCxn id="10" idx="2"/>
            <a:endCxn id="11" idx="0"/>
          </p:cNvCxnSpPr>
          <p:nvPr/>
        </p:nvCxnSpPr>
        <p:spPr>
          <a:xfrm flipH="1">
            <a:off x="4954996" y="2917480"/>
            <a:ext cx="2163886" cy="2243860"/>
          </a:xfrm>
          <a:prstGeom prst="straightConnector1">
            <a:avLst/>
          </a:prstGeom>
          <a:ln w="57150" cmpd="sng">
            <a:solidFill>
              <a:srgbClr val="FFFF00"/>
            </a:solidFill>
            <a:tailEnd type="arrow"/>
          </a:ln>
        </p:spPr>
        <p:style>
          <a:lnRef idx="2">
            <a:schemeClr val="accent3"/>
          </a:lnRef>
          <a:fillRef idx="0">
            <a:schemeClr val="accent3"/>
          </a:fillRef>
          <a:effectRef idx="1">
            <a:schemeClr val="accent3"/>
          </a:effectRef>
          <a:fontRef idx="minor">
            <a:schemeClr val="tx1"/>
          </a:fontRef>
        </p:style>
      </p:cxnSp>
      <p:sp>
        <p:nvSpPr>
          <p:cNvPr id="12" name="Freeform 11"/>
          <p:cNvSpPr/>
          <p:nvPr/>
        </p:nvSpPr>
        <p:spPr>
          <a:xfrm>
            <a:off x="3673853" y="2650729"/>
            <a:ext cx="1972995" cy="2330723"/>
          </a:xfrm>
          <a:custGeom>
            <a:avLst/>
            <a:gdLst>
              <a:gd name="connsiteX0" fmla="*/ 823971 w 1972995"/>
              <a:gd name="connsiteY0" fmla="*/ 146141 h 2330723"/>
              <a:gd name="connsiteX1" fmla="*/ 884446 w 1972995"/>
              <a:gd name="connsiteY1" fmla="*/ 131023 h 2330723"/>
              <a:gd name="connsiteX2" fmla="*/ 937362 w 1972995"/>
              <a:gd name="connsiteY2" fmla="*/ 100786 h 2330723"/>
              <a:gd name="connsiteX3" fmla="*/ 967599 w 1972995"/>
              <a:gd name="connsiteY3" fmla="*/ 62991 h 2330723"/>
              <a:gd name="connsiteX4" fmla="*/ 990277 w 1972995"/>
              <a:gd name="connsiteY4" fmla="*/ 40314 h 2330723"/>
              <a:gd name="connsiteX5" fmla="*/ 1065871 w 1972995"/>
              <a:gd name="connsiteY5" fmla="*/ 25195 h 2330723"/>
              <a:gd name="connsiteX6" fmla="*/ 1088549 w 1972995"/>
              <a:gd name="connsiteY6" fmla="*/ 10077 h 2330723"/>
              <a:gd name="connsiteX7" fmla="*/ 1232177 w 1972995"/>
              <a:gd name="connsiteY7" fmla="*/ 10077 h 2330723"/>
              <a:gd name="connsiteX8" fmla="*/ 1269974 w 1972995"/>
              <a:gd name="connsiteY8" fmla="*/ 25195 h 2330723"/>
              <a:gd name="connsiteX9" fmla="*/ 1307771 w 1972995"/>
              <a:gd name="connsiteY9" fmla="*/ 32754 h 2330723"/>
              <a:gd name="connsiteX10" fmla="*/ 1353127 w 1972995"/>
              <a:gd name="connsiteY10" fmla="*/ 47873 h 2330723"/>
              <a:gd name="connsiteX11" fmla="*/ 1375805 w 1972995"/>
              <a:gd name="connsiteY11" fmla="*/ 55432 h 2330723"/>
              <a:gd name="connsiteX12" fmla="*/ 1443839 w 1972995"/>
              <a:gd name="connsiteY12" fmla="*/ 93227 h 2330723"/>
              <a:gd name="connsiteX13" fmla="*/ 1458958 w 1972995"/>
              <a:gd name="connsiteY13" fmla="*/ 108346 h 2330723"/>
              <a:gd name="connsiteX14" fmla="*/ 1481636 w 1972995"/>
              <a:gd name="connsiteY14" fmla="*/ 123464 h 2330723"/>
              <a:gd name="connsiteX15" fmla="*/ 1489195 w 1972995"/>
              <a:gd name="connsiteY15" fmla="*/ 146141 h 2330723"/>
              <a:gd name="connsiteX16" fmla="*/ 1519433 w 1972995"/>
              <a:gd name="connsiteY16" fmla="*/ 183937 h 2330723"/>
              <a:gd name="connsiteX17" fmla="*/ 1534552 w 1972995"/>
              <a:gd name="connsiteY17" fmla="*/ 229291 h 2330723"/>
              <a:gd name="connsiteX18" fmla="*/ 1564789 w 1972995"/>
              <a:gd name="connsiteY18" fmla="*/ 274646 h 2330723"/>
              <a:gd name="connsiteX19" fmla="*/ 1579908 w 1972995"/>
              <a:gd name="connsiteY19" fmla="*/ 350237 h 2330723"/>
              <a:gd name="connsiteX20" fmla="*/ 1595027 w 1972995"/>
              <a:gd name="connsiteY20" fmla="*/ 486301 h 2330723"/>
              <a:gd name="connsiteX21" fmla="*/ 1587467 w 1972995"/>
              <a:gd name="connsiteY21" fmla="*/ 561892 h 2330723"/>
              <a:gd name="connsiteX22" fmla="*/ 1579908 w 1972995"/>
              <a:gd name="connsiteY22" fmla="*/ 584569 h 2330723"/>
              <a:gd name="connsiteX23" fmla="*/ 1542111 w 1972995"/>
              <a:gd name="connsiteY23" fmla="*/ 622365 h 2330723"/>
              <a:gd name="connsiteX24" fmla="*/ 1526992 w 1972995"/>
              <a:gd name="connsiteY24" fmla="*/ 645042 h 2330723"/>
              <a:gd name="connsiteX25" fmla="*/ 1504314 w 1972995"/>
              <a:gd name="connsiteY25" fmla="*/ 660160 h 2330723"/>
              <a:gd name="connsiteX26" fmla="*/ 1443839 w 1972995"/>
              <a:gd name="connsiteY26" fmla="*/ 713074 h 2330723"/>
              <a:gd name="connsiteX27" fmla="*/ 1398483 w 1972995"/>
              <a:gd name="connsiteY27" fmla="*/ 728192 h 2330723"/>
              <a:gd name="connsiteX28" fmla="*/ 1330449 w 1972995"/>
              <a:gd name="connsiteY28" fmla="*/ 758429 h 2330723"/>
              <a:gd name="connsiteX29" fmla="*/ 1307771 w 1972995"/>
              <a:gd name="connsiteY29" fmla="*/ 765988 h 2330723"/>
              <a:gd name="connsiteX30" fmla="*/ 1292652 w 1972995"/>
              <a:gd name="connsiteY30" fmla="*/ 788665 h 2330723"/>
              <a:gd name="connsiteX31" fmla="*/ 1307771 w 1972995"/>
              <a:gd name="connsiteY31" fmla="*/ 765988 h 2330723"/>
              <a:gd name="connsiteX32" fmla="*/ 1398483 w 1972995"/>
              <a:gd name="connsiteY32" fmla="*/ 720633 h 2330723"/>
              <a:gd name="connsiteX33" fmla="*/ 1421161 w 1972995"/>
              <a:gd name="connsiteY33" fmla="*/ 713074 h 2330723"/>
              <a:gd name="connsiteX34" fmla="*/ 1443839 w 1972995"/>
              <a:gd name="connsiteY34" fmla="*/ 705515 h 2330723"/>
              <a:gd name="connsiteX35" fmla="*/ 1466517 w 1972995"/>
              <a:gd name="connsiteY35" fmla="*/ 690397 h 2330723"/>
              <a:gd name="connsiteX36" fmla="*/ 1519433 w 1972995"/>
              <a:gd name="connsiteY36" fmla="*/ 675279 h 2330723"/>
              <a:gd name="connsiteX37" fmla="*/ 1572348 w 1972995"/>
              <a:gd name="connsiteY37" fmla="*/ 660160 h 2330723"/>
              <a:gd name="connsiteX38" fmla="*/ 1678180 w 1972995"/>
              <a:gd name="connsiteY38" fmla="*/ 667719 h 2330723"/>
              <a:gd name="connsiteX39" fmla="*/ 1753773 w 1972995"/>
              <a:gd name="connsiteY39" fmla="*/ 690397 h 2330723"/>
              <a:gd name="connsiteX40" fmla="*/ 1776451 w 1972995"/>
              <a:gd name="connsiteY40" fmla="*/ 697956 h 2330723"/>
              <a:gd name="connsiteX41" fmla="*/ 1821808 w 1972995"/>
              <a:gd name="connsiteY41" fmla="*/ 728192 h 2330723"/>
              <a:gd name="connsiteX42" fmla="*/ 1836926 w 1972995"/>
              <a:gd name="connsiteY42" fmla="*/ 750870 h 2330723"/>
              <a:gd name="connsiteX43" fmla="*/ 1874723 w 1972995"/>
              <a:gd name="connsiteY43" fmla="*/ 758429 h 2330723"/>
              <a:gd name="connsiteX44" fmla="*/ 1882283 w 1972995"/>
              <a:gd name="connsiteY44" fmla="*/ 796224 h 2330723"/>
              <a:gd name="connsiteX45" fmla="*/ 1889842 w 1972995"/>
              <a:gd name="connsiteY45" fmla="*/ 856697 h 2330723"/>
              <a:gd name="connsiteX46" fmla="*/ 1904961 w 1972995"/>
              <a:gd name="connsiteY46" fmla="*/ 902052 h 2330723"/>
              <a:gd name="connsiteX47" fmla="*/ 1920079 w 1972995"/>
              <a:gd name="connsiteY47" fmla="*/ 947406 h 2330723"/>
              <a:gd name="connsiteX48" fmla="*/ 1927639 w 1972995"/>
              <a:gd name="connsiteY48" fmla="*/ 970084 h 2330723"/>
              <a:gd name="connsiteX49" fmla="*/ 1942758 w 1972995"/>
              <a:gd name="connsiteY49" fmla="*/ 992761 h 2330723"/>
              <a:gd name="connsiteX50" fmla="*/ 1957876 w 1972995"/>
              <a:gd name="connsiteY50" fmla="*/ 1038116 h 2330723"/>
              <a:gd name="connsiteX51" fmla="*/ 1965436 w 1972995"/>
              <a:gd name="connsiteY51" fmla="*/ 1060793 h 2330723"/>
              <a:gd name="connsiteX52" fmla="*/ 1972995 w 1972995"/>
              <a:gd name="connsiteY52" fmla="*/ 1091029 h 2330723"/>
              <a:gd name="connsiteX53" fmla="*/ 1957876 w 1972995"/>
              <a:gd name="connsiteY53" fmla="*/ 1166621 h 2330723"/>
              <a:gd name="connsiteX54" fmla="*/ 1950317 w 1972995"/>
              <a:gd name="connsiteY54" fmla="*/ 1189298 h 2330723"/>
              <a:gd name="connsiteX55" fmla="*/ 1920079 w 1972995"/>
              <a:gd name="connsiteY55" fmla="*/ 1234653 h 2330723"/>
              <a:gd name="connsiteX56" fmla="*/ 1897401 w 1972995"/>
              <a:gd name="connsiteY56" fmla="*/ 1249771 h 2330723"/>
              <a:gd name="connsiteX57" fmla="*/ 1882283 w 1972995"/>
              <a:gd name="connsiteY57" fmla="*/ 1272448 h 2330723"/>
              <a:gd name="connsiteX58" fmla="*/ 1859604 w 1972995"/>
              <a:gd name="connsiteY58" fmla="*/ 1287566 h 2330723"/>
              <a:gd name="connsiteX59" fmla="*/ 1829367 w 1972995"/>
              <a:gd name="connsiteY59" fmla="*/ 1332921 h 2330723"/>
              <a:gd name="connsiteX60" fmla="*/ 1784011 w 1972995"/>
              <a:gd name="connsiteY60" fmla="*/ 1355598 h 2330723"/>
              <a:gd name="connsiteX61" fmla="*/ 1746214 w 1972995"/>
              <a:gd name="connsiteY61" fmla="*/ 1385835 h 2330723"/>
              <a:gd name="connsiteX62" fmla="*/ 1489195 w 1972995"/>
              <a:gd name="connsiteY62" fmla="*/ 1378276 h 2330723"/>
              <a:gd name="connsiteX63" fmla="*/ 1421161 w 1972995"/>
              <a:gd name="connsiteY63" fmla="*/ 1348039 h 2330723"/>
              <a:gd name="connsiteX64" fmla="*/ 1375805 w 1972995"/>
              <a:gd name="connsiteY64" fmla="*/ 1332921 h 2330723"/>
              <a:gd name="connsiteX65" fmla="*/ 1489195 w 1972995"/>
              <a:gd name="connsiteY65" fmla="*/ 1348039 h 2330723"/>
              <a:gd name="connsiteX66" fmla="*/ 1549670 w 1972995"/>
              <a:gd name="connsiteY66" fmla="*/ 1355598 h 2330723"/>
              <a:gd name="connsiteX67" fmla="*/ 1579908 w 1972995"/>
              <a:gd name="connsiteY67" fmla="*/ 1363157 h 2330723"/>
              <a:gd name="connsiteX68" fmla="*/ 1670620 w 1972995"/>
              <a:gd name="connsiteY68" fmla="*/ 1378276 h 2330723"/>
              <a:gd name="connsiteX69" fmla="*/ 1723536 w 1972995"/>
              <a:gd name="connsiteY69" fmla="*/ 1393394 h 2330723"/>
              <a:gd name="connsiteX70" fmla="*/ 1776451 w 1972995"/>
              <a:gd name="connsiteY70" fmla="*/ 1461426 h 2330723"/>
              <a:gd name="connsiteX71" fmla="*/ 1784011 w 1972995"/>
              <a:gd name="connsiteY71" fmla="*/ 1484103 h 2330723"/>
              <a:gd name="connsiteX72" fmla="*/ 1776451 w 1972995"/>
              <a:gd name="connsiteY72" fmla="*/ 1589931 h 2330723"/>
              <a:gd name="connsiteX73" fmla="*/ 1768892 w 1972995"/>
              <a:gd name="connsiteY73" fmla="*/ 1718435 h 2330723"/>
              <a:gd name="connsiteX74" fmla="*/ 1708417 w 1972995"/>
              <a:gd name="connsiteY74" fmla="*/ 1771349 h 2330723"/>
              <a:gd name="connsiteX75" fmla="*/ 1685739 w 1972995"/>
              <a:gd name="connsiteY75" fmla="*/ 1786467 h 2330723"/>
              <a:gd name="connsiteX76" fmla="*/ 1632823 w 1972995"/>
              <a:gd name="connsiteY76" fmla="*/ 1854499 h 2330723"/>
              <a:gd name="connsiteX77" fmla="*/ 1572348 w 1972995"/>
              <a:gd name="connsiteY77" fmla="*/ 1922531 h 2330723"/>
              <a:gd name="connsiteX78" fmla="*/ 1549670 w 1972995"/>
              <a:gd name="connsiteY78" fmla="*/ 1930090 h 2330723"/>
              <a:gd name="connsiteX79" fmla="*/ 1458958 w 1972995"/>
              <a:gd name="connsiteY79" fmla="*/ 1922531 h 2330723"/>
              <a:gd name="connsiteX80" fmla="*/ 1428721 w 1972995"/>
              <a:gd name="connsiteY80" fmla="*/ 1907413 h 2330723"/>
              <a:gd name="connsiteX81" fmla="*/ 1398483 w 1972995"/>
              <a:gd name="connsiteY81" fmla="*/ 1899854 h 2330723"/>
              <a:gd name="connsiteX82" fmla="*/ 1322889 w 1972995"/>
              <a:gd name="connsiteY82" fmla="*/ 1839381 h 2330723"/>
              <a:gd name="connsiteX83" fmla="*/ 1322889 w 1972995"/>
              <a:gd name="connsiteY83" fmla="*/ 1839381 h 2330723"/>
              <a:gd name="connsiteX84" fmla="*/ 1300211 w 1972995"/>
              <a:gd name="connsiteY84" fmla="*/ 1824263 h 2330723"/>
              <a:gd name="connsiteX85" fmla="*/ 1254855 w 1972995"/>
              <a:gd name="connsiteY85" fmla="*/ 1778908 h 2330723"/>
              <a:gd name="connsiteX86" fmla="*/ 1239736 w 1972995"/>
              <a:gd name="connsiteY86" fmla="*/ 1733554 h 2330723"/>
              <a:gd name="connsiteX87" fmla="*/ 1232177 w 1972995"/>
              <a:gd name="connsiteY87" fmla="*/ 1710876 h 2330723"/>
              <a:gd name="connsiteX88" fmla="*/ 1247296 w 1972995"/>
              <a:gd name="connsiteY88" fmla="*/ 1725994 h 2330723"/>
              <a:gd name="connsiteX89" fmla="*/ 1254855 w 1972995"/>
              <a:gd name="connsiteY89" fmla="*/ 1748672 h 2330723"/>
              <a:gd name="connsiteX90" fmla="*/ 1262414 w 1972995"/>
              <a:gd name="connsiteY90" fmla="*/ 1778908 h 2330723"/>
              <a:gd name="connsiteX91" fmla="*/ 1292652 w 1972995"/>
              <a:gd name="connsiteY91" fmla="*/ 1831822 h 2330723"/>
              <a:gd name="connsiteX92" fmla="*/ 1307771 w 1972995"/>
              <a:gd name="connsiteY92" fmla="*/ 1862058 h 2330723"/>
              <a:gd name="connsiteX93" fmla="*/ 1322889 w 1972995"/>
              <a:gd name="connsiteY93" fmla="*/ 1884736 h 2330723"/>
              <a:gd name="connsiteX94" fmla="*/ 1368246 w 1972995"/>
              <a:gd name="connsiteY94" fmla="*/ 1899854 h 2330723"/>
              <a:gd name="connsiteX95" fmla="*/ 1390924 w 1972995"/>
              <a:gd name="connsiteY95" fmla="*/ 1914972 h 2330723"/>
              <a:gd name="connsiteX96" fmla="*/ 1390924 w 1972995"/>
              <a:gd name="connsiteY96" fmla="*/ 2013241 h 2330723"/>
              <a:gd name="connsiteX97" fmla="*/ 1345567 w 1972995"/>
              <a:gd name="connsiteY97" fmla="*/ 2073713 h 2330723"/>
              <a:gd name="connsiteX98" fmla="*/ 1300211 w 1972995"/>
              <a:gd name="connsiteY98" fmla="*/ 2111509 h 2330723"/>
              <a:gd name="connsiteX99" fmla="*/ 1254855 w 1972995"/>
              <a:gd name="connsiteY99" fmla="*/ 2149304 h 2330723"/>
              <a:gd name="connsiteX100" fmla="*/ 1239736 w 1972995"/>
              <a:gd name="connsiteY100" fmla="*/ 2164423 h 2330723"/>
              <a:gd name="connsiteX101" fmla="*/ 1217058 w 1972995"/>
              <a:gd name="connsiteY101" fmla="*/ 2179541 h 2330723"/>
              <a:gd name="connsiteX102" fmla="*/ 1209499 w 1972995"/>
              <a:gd name="connsiteY102" fmla="*/ 2202218 h 2330723"/>
              <a:gd name="connsiteX103" fmla="*/ 1156583 w 1972995"/>
              <a:gd name="connsiteY103" fmla="*/ 2232455 h 2330723"/>
              <a:gd name="connsiteX104" fmla="*/ 1126346 w 1972995"/>
              <a:gd name="connsiteY104" fmla="*/ 2277809 h 2330723"/>
              <a:gd name="connsiteX105" fmla="*/ 1035633 w 1972995"/>
              <a:gd name="connsiteY105" fmla="*/ 2323164 h 2330723"/>
              <a:gd name="connsiteX106" fmla="*/ 899565 w 1972995"/>
              <a:gd name="connsiteY106" fmla="*/ 2330723 h 2330723"/>
              <a:gd name="connsiteX107" fmla="*/ 786174 w 1972995"/>
              <a:gd name="connsiteY107" fmla="*/ 2323164 h 2330723"/>
              <a:gd name="connsiteX108" fmla="*/ 763496 w 1972995"/>
              <a:gd name="connsiteY108" fmla="*/ 2315605 h 2330723"/>
              <a:gd name="connsiteX109" fmla="*/ 733259 w 1972995"/>
              <a:gd name="connsiteY109" fmla="*/ 2308046 h 2330723"/>
              <a:gd name="connsiteX110" fmla="*/ 710581 w 1972995"/>
              <a:gd name="connsiteY110" fmla="*/ 2300487 h 2330723"/>
              <a:gd name="connsiteX111" fmla="*/ 650106 w 1972995"/>
              <a:gd name="connsiteY111" fmla="*/ 2285368 h 2330723"/>
              <a:gd name="connsiteX112" fmla="*/ 604749 w 1972995"/>
              <a:gd name="connsiteY112" fmla="*/ 2262691 h 2330723"/>
              <a:gd name="connsiteX113" fmla="*/ 559393 w 1972995"/>
              <a:gd name="connsiteY113" fmla="*/ 2232455 h 2330723"/>
              <a:gd name="connsiteX114" fmla="*/ 521596 w 1972995"/>
              <a:gd name="connsiteY114" fmla="*/ 2217336 h 2330723"/>
              <a:gd name="connsiteX115" fmla="*/ 476240 w 1972995"/>
              <a:gd name="connsiteY115" fmla="*/ 2187100 h 2330723"/>
              <a:gd name="connsiteX116" fmla="*/ 453562 w 1972995"/>
              <a:gd name="connsiteY116" fmla="*/ 2171982 h 2330723"/>
              <a:gd name="connsiteX117" fmla="*/ 423325 w 1972995"/>
              <a:gd name="connsiteY117" fmla="*/ 2126627 h 2330723"/>
              <a:gd name="connsiteX118" fmla="*/ 415765 w 1972995"/>
              <a:gd name="connsiteY118" fmla="*/ 2103950 h 2330723"/>
              <a:gd name="connsiteX119" fmla="*/ 400647 w 1972995"/>
              <a:gd name="connsiteY119" fmla="*/ 2081273 h 2330723"/>
              <a:gd name="connsiteX120" fmla="*/ 393087 w 1972995"/>
              <a:gd name="connsiteY120" fmla="*/ 2058595 h 2330723"/>
              <a:gd name="connsiteX121" fmla="*/ 377968 w 1972995"/>
              <a:gd name="connsiteY121" fmla="*/ 2028359 h 2330723"/>
              <a:gd name="connsiteX122" fmla="*/ 347731 w 1972995"/>
              <a:gd name="connsiteY122" fmla="*/ 1960327 h 2330723"/>
              <a:gd name="connsiteX123" fmla="*/ 317493 w 1972995"/>
              <a:gd name="connsiteY123" fmla="*/ 1892295 h 2330723"/>
              <a:gd name="connsiteX124" fmla="*/ 325053 w 1972995"/>
              <a:gd name="connsiteY124" fmla="*/ 1688199 h 2330723"/>
              <a:gd name="connsiteX125" fmla="*/ 332612 w 1972995"/>
              <a:gd name="connsiteY125" fmla="*/ 1665522 h 2330723"/>
              <a:gd name="connsiteX126" fmla="*/ 377968 w 1972995"/>
              <a:gd name="connsiteY126" fmla="*/ 1642844 h 2330723"/>
              <a:gd name="connsiteX127" fmla="*/ 408206 w 1972995"/>
              <a:gd name="connsiteY127" fmla="*/ 1620167 h 2330723"/>
              <a:gd name="connsiteX128" fmla="*/ 461121 w 1972995"/>
              <a:gd name="connsiteY128" fmla="*/ 1605049 h 2330723"/>
              <a:gd name="connsiteX129" fmla="*/ 498918 w 1972995"/>
              <a:gd name="connsiteY129" fmla="*/ 1612608 h 2330723"/>
              <a:gd name="connsiteX130" fmla="*/ 468681 w 1972995"/>
              <a:gd name="connsiteY130" fmla="*/ 1620167 h 2330723"/>
              <a:gd name="connsiteX131" fmla="*/ 257019 w 1972995"/>
              <a:gd name="connsiteY131" fmla="*/ 1612608 h 2330723"/>
              <a:gd name="connsiteX132" fmla="*/ 219222 w 1972995"/>
              <a:gd name="connsiteY132" fmla="*/ 1605049 h 2330723"/>
              <a:gd name="connsiteX133" fmla="*/ 173865 w 1972995"/>
              <a:gd name="connsiteY133" fmla="*/ 1589931 h 2330723"/>
              <a:gd name="connsiteX134" fmla="*/ 136069 w 1972995"/>
              <a:gd name="connsiteY134" fmla="*/ 1552135 h 2330723"/>
              <a:gd name="connsiteX135" fmla="*/ 120950 w 1972995"/>
              <a:gd name="connsiteY135" fmla="*/ 1529458 h 2330723"/>
              <a:gd name="connsiteX136" fmla="*/ 98272 w 1972995"/>
              <a:gd name="connsiteY136" fmla="*/ 1506780 h 2330723"/>
              <a:gd name="connsiteX137" fmla="*/ 45356 w 1972995"/>
              <a:gd name="connsiteY137" fmla="*/ 1438748 h 2330723"/>
              <a:gd name="connsiteX138" fmla="*/ 22678 w 1972995"/>
              <a:gd name="connsiteY138" fmla="*/ 1370716 h 2330723"/>
              <a:gd name="connsiteX139" fmla="*/ 15119 w 1972995"/>
              <a:gd name="connsiteY139" fmla="*/ 1348039 h 2330723"/>
              <a:gd name="connsiteX140" fmla="*/ 7559 w 1972995"/>
              <a:gd name="connsiteY140" fmla="*/ 1325362 h 2330723"/>
              <a:gd name="connsiteX141" fmla="*/ 0 w 1972995"/>
              <a:gd name="connsiteY141" fmla="*/ 1295125 h 2330723"/>
              <a:gd name="connsiteX142" fmla="*/ 15119 w 1972995"/>
              <a:gd name="connsiteY142" fmla="*/ 1121266 h 2330723"/>
              <a:gd name="connsiteX143" fmla="*/ 22678 w 1972995"/>
              <a:gd name="connsiteY143" fmla="*/ 1098589 h 2330723"/>
              <a:gd name="connsiteX144" fmla="*/ 37797 w 1972995"/>
              <a:gd name="connsiteY144" fmla="*/ 1075911 h 2330723"/>
              <a:gd name="connsiteX145" fmla="*/ 60475 w 1972995"/>
              <a:gd name="connsiteY145" fmla="*/ 1030557 h 2330723"/>
              <a:gd name="connsiteX146" fmla="*/ 75594 w 1972995"/>
              <a:gd name="connsiteY146" fmla="*/ 1015438 h 2330723"/>
              <a:gd name="connsiteX147" fmla="*/ 113391 w 1972995"/>
              <a:gd name="connsiteY147" fmla="*/ 962525 h 2330723"/>
              <a:gd name="connsiteX148" fmla="*/ 136069 w 1972995"/>
              <a:gd name="connsiteY148" fmla="*/ 947406 h 2330723"/>
              <a:gd name="connsiteX149" fmla="*/ 151187 w 1972995"/>
              <a:gd name="connsiteY149" fmla="*/ 924729 h 2330723"/>
              <a:gd name="connsiteX150" fmla="*/ 173865 w 1972995"/>
              <a:gd name="connsiteY150" fmla="*/ 917170 h 2330723"/>
              <a:gd name="connsiteX151" fmla="*/ 196544 w 1972995"/>
              <a:gd name="connsiteY151" fmla="*/ 902052 h 2330723"/>
              <a:gd name="connsiteX152" fmla="*/ 226781 w 1972995"/>
              <a:gd name="connsiteY152" fmla="*/ 909611 h 2330723"/>
              <a:gd name="connsiteX153" fmla="*/ 287256 w 1972995"/>
              <a:gd name="connsiteY153" fmla="*/ 932288 h 2330723"/>
              <a:gd name="connsiteX154" fmla="*/ 325053 w 1972995"/>
              <a:gd name="connsiteY154" fmla="*/ 939847 h 2330723"/>
              <a:gd name="connsiteX155" fmla="*/ 347731 w 1972995"/>
              <a:gd name="connsiteY155" fmla="*/ 947406 h 2330723"/>
              <a:gd name="connsiteX156" fmla="*/ 385528 w 1972995"/>
              <a:gd name="connsiteY156" fmla="*/ 954966 h 2330723"/>
              <a:gd name="connsiteX157" fmla="*/ 415765 w 1972995"/>
              <a:gd name="connsiteY157" fmla="*/ 970084 h 2330723"/>
              <a:gd name="connsiteX158" fmla="*/ 461121 w 1972995"/>
              <a:gd name="connsiteY158" fmla="*/ 985202 h 2330723"/>
              <a:gd name="connsiteX159" fmla="*/ 423325 w 1972995"/>
              <a:gd name="connsiteY159" fmla="*/ 977643 h 2330723"/>
              <a:gd name="connsiteX160" fmla="*/ 377968 w 1972995"/>
              <a:gd name="connsiteY160" fmla="*/ 962525 h 2330723"/>
              <a:gd name="connsiteX161" fmla="*/ 287256 w 1972995"/>
              <a:gd name="connsiteY161" fmla="*/ 947406 h 2330723"/>
              <a:gd name="connsiteX162" fmla="*/ 219222 w 1972995"/>
              <a:gd name="connsiteY162" fmla="*/ 924729 h 2330723"/>
              <a:gd name="connsiteX163" fmla="*/ 143628 w 1972995"/>
              <a:gd name="connsiteY163" fmla="*/ 856697 h 2330723"/>
              <a:gd name="connsiteX164" fmla="*/ 105831 w 1972995"/>
              <a:gd name="connsiteY164" fmla="*/ 818902 h 2330723"/>
              <a:gd name="connsiteX165" fmla="*/ 90712 w 1972995"/>
              <a:gd name="connsiteY165" fmla="*/ 773547 h 2330723"/>
              <a:gd name="connsiteX166" fmla="*/ 83153 w 1972995"/>
              <a:gd name="connsiteY166" fmla="*/ 750870 h 2330723"/>
              <a:gd name="connsiteX167" fmla="*/ 68034 w 1972995"/>
              <a:gd name="connsiteY167" fmla="*/ 697956 h 2330723"/>
              <a:gd name="connsiteX168" fmla="*/ 45356 w 1972995"/>
              <a:gd name="connsiteY168" fmla="*/ 652601 h 2330723"/>
              <a:gd name="connsiteX169" fmla="*/ 68034 w 1972995"/>
              <a:gd name="connsiteY169" fmla="*/ 478742 h 2330723"/>
              <a:gd name="connsiteX170" fmla="*/ 113391 w 1972995"/>
              <a:gd name="connsiteY170" fmla="*/ 410710 h 2330723"/>
              <a:gd name="connsiteX171" fmla="*/ 128509 w 1972995"/>
              <a:gd name="connsiteY171" fmla="*/ 388033 h 2330723"/>
              <a:gd name="connsiteX172" fmla="*/ 173865 w 1972995"/>
              <a:gd name="connsiteY172" fmla="*/ 357796 h 2330723"/>
              <a:gd name="connsiteX173" fmla="*/ 204103 w 1972995"/>
              <a:gd name="connsiteY173" fmla="*/ 335119 h 2330723"/>
              <a:gd name="connsiteX174" fmla="*/ 226781 w 1972995"/>
              <a:gd name="connsiteY174" fmla="*/ 327560 h 2330723"/>
              <a:gd name="connsiteX175" fmla="*/ 264578 w 1972995"/>
              <a:gd name="connsiteY175" fmla="*/ 304882 h 2330723"/>
              <a:gd name="connsiteX176" fmla="*/ 287256 w 1972995"/>
              <a:gd name="connsiteY176" fmla="*/ 289764 h 2330723"/>
              <a:gd name="connsiteX177" fmla="*/ 309934 w 1972995"/>
              <a:gd name="connsiteY177" fmla="*/ 282205 h 2330723"/>
              <a:gd name="connsiteX178" fmla="*/ 332612 w 1972995"/>
              <a:gd name="connsiteY178" fmla="*/ 267087 h 2330723"/>
              <a:gd name="connsiteX179" fmla="*/ 385528 w 1972995"/>
              <a:gd name="connsiteY179" fmla="*/ 251969 h 2330723"/>
              <a:gd name="connsiteX180" fmla="*/ 430884 w 1972995"/>
              <a:gd name="connsiteY180" fmla="*/ 236850 h 2330723"/>
              <a:gd name="connsiteX181" fmla="*/ 453562 w 1972995"/>
              <a:gd name="connsiteY181" fmla="*/ 229291 h 2330723"/>
              <a:gd name="connsiteX182" fmla="*/ 468681 w 1972995"/>
              <a:gd name="connsiteY182" fmla="*/ 229291 h 233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972995" h="2330723">
                <a:moveTo>
                  <a:pt x="823971" y="146141"/>
                </a:moveTo>
                <a:cubicBezTo>
                  <a:pt x="846156" y="141704"/>
                  <a:pt x="864106" y="139740"/>
                  <a:pt x="884446" y="131023"/>
                </a:cubicBezTo>
                <a:cubicBezTo>
                  <a:pt x="911304" y="119513"/>
                  <a:pt x="914584" y="115972"/>
                  <a:pt x="937362" y="100786"/>
                </a:cubicBezTo>
                <a:cubicBezTo>
                  <a:pt x="949771" y="63559"/>
                  <a:pt x="936037" y="89292"/>
                  <a:pt x="967599" y="62991"/>
                </a:cubicBezTo>
                <a:cubicBezTo>
                  <a:pt x="975812" y="56147"/>
                  <a:pt x="980299" y="44152"/>
                  <a:pt x="990277" y="40314"/>
                </a:cubicBezTo>
                <a:cubicBezTo>
                  <a:pt x="1014261" y="31089"/>
                  <a:pt x="1065871" y="25195"/>
                  <a:pt x="1065871" y="25195"/>
                </a:cubicBezTo>
                <a:cubicBezTo>
                  <a:pt x="1073430" y="20156"/>
                  <a:pt x="1080423" y="14140"/>
                  <a:pt x="1088549" y="10077"/>
                </a:cubicBezTo>
                <a:cubicBezTo>
                  <a:pt x="1131475" y="-11385"/>
                  <a:pt x="1194903" y="7747"/>
                  <a:pt x="1232177" y="10077"/>
                </a:cubicBezTo>
                <a:cubicBezTo>
                  <a:pt x="1244776" y="15116"/>
                  <a:pt x="1256977" y="21296"/>
                  <a:pt x="1269974" y="25195"/>
                </a:cubicBezTo>
                <a:cubicBezTo>
                  <a:pt x="1282281" y="28887"/>
                  <a:pt x="1295375" y="29373"/>
                  <a:pt x="1307771" y="32754"/>
                </a:cubicBezTo>
                <a:cubicBezTo>
                  <a:pt x="1323146" y="36947"/>
                  <a:pt x="1338008" y="42833"/>
                  <a:pt x="1353127" y="47873"/>
                </a:cubicBezTo>
                <a:cubicBezTo>
                  <a:pt x="1360686" y="50393"/>
                  <a:pt x="1369175" y="51012"/>
                  <a:pt x="1375805" y="55432"/>
                </a:cubicBezTo>
                <a:cubicBezTo>
                  <a:pt x="1427791" y="90088"/>
                  <a:pt x="1403923" y="79922"/>
                  <a:pt x="1443839" y="93227"/>
                </a:cubicBezTo>
                <a:cubicBezTo>
                  <a:pt x="1448879" y="98267"/>
                  <a:pt x="1453393" y="103894"/>
                  <a:pt x="1458958" y="108346"/>
                </a:cubicBezTo>
                <a:cubicBezTo>
                  <a:pt x="1466052" y="114021"/>
                  <a:pt x="1475960" y="116370"/>
                  <a:pt x="1481636" y="123464"/>
                </a:cubicBezTo>
                <a:cubicBezTo>
                  <a:pt x="1486614" y="129686"/>
                  <a:pt x="1485632" y="139014"/>
                  <a:pt x="1489195" y="146141"/>
                </a:cubicBezTo>
                <a:cubicBezTo>
                  <a:pt x="1498730" y="165211"/>
                  <a:pt x="1505372" y="169876"/>
                  <a:pt x="1519433" y="183937"/>
                </a:cubicBezTo>
                <a:cubicBezTo>
                  <a:pt x="1524473" y="199055"/>
                  <a:pt x="1525712" y="216032"/>
                  <a:pt x="1534552" y="229291"/>
                </a:cubicBezTo>
                <a:lnTo>
                  <a:pt x="1564789" y="274646"/>
                </a:lnTo>
                <a:cubicBezTo>
                  <a:pt x="1578537" y="315889"/>
                  <a:pt x="1569981" y="285716"/>
                  <a:pt x="1579908" y="350237"/>
                </a:cubicBezTo>
                <a:cubicBezTo>
                  <a:pt x="1593595" y="439197"/>
                  <a:pt x="1583937" y="353243"/>
                  <a:pt x="1595027" y="486301"/>
                </a:cubicBezTo>
                <a:cubicBezTo>
                  <a:pt x="1592507" y="511498"/>
                  <a:pt x="1591318" y="536864"/>
                  <a:pt x="1587467" y="561892"/>
                </a:cubicBezTo>
                <a:cubicBezTo>
                  <a:pt x="1586255" y="569767"/>
                  <a:pt x="1584689" y="578195"/>
                  <a:pt x="1579908" y="584569"/>
                </a:cubicBezTo>
                <a:cubicBezTo>
                  <a:pt x="1569217" y="598823"/>
                  <a:pt x="1551995" y="607540"/>
                  <a:pt x="1542111" y="622365"/>
                </a:cubicBezTo>
                <a:cubicBezTo>
                  <a:pt x="1537071" y="629924"/>
                  <a:pt x="1533416" y="638618"/>
                  <a:pt x="1526992" y="645042"/>
                </a:cubicBezTo>
                <a:cubicBezTo>
                  <a:pt x="1520568" y="651466"/>
                  <a:pt x="1511151" y="654178"/>
                  <a:pt x="1504314" y="660160"/>
                </a:cubicBezTo>
                <a:cubicBezTo>
                  <a:pt x="1485215" y="676871"/>
                  <a:pt x="1468533" y="702100"/>
                  <a:pt x="1443839" y="713074"/>
                </a:cubicBezTo>
                <a:cubicBezTo>
                  <a:pt x="1429276" y="719546"/>
                  <a:pt x="1398483" y="728192"/>
                  <a:pt x="1398483" y="728192"/>
                </a:cubicBezTo>
                <a:cubicBezTo>
                  <a:pt x="1362545" y="752151"/>
                  <a:pt x="1384424" y="740438"/>
                  <a:pt x="1330449" y="758429"/>
                </a:cubicBezTo>
                <a:lnTo>
                  <a:pt x="1307771" y="765988"/>
                </a:lnTo>
                <a:lnTo>
                  <a:pt x="1292652" y="788665"/>
                </a:lnTo>
                <a:cubicBezTo>
                  <a:pt x="1297692" y="781106"/>
                  <a:pt x="1300934" y="771970"/>
                  <a:pt x="1307771" y="765988"/>
                </a:cubicBezTo>
                <a:cubicBezTo>
                  <a:pt x="1343844" y="734425"/>
                  <a:pt x="1355661" y="734907"/>
                  <a:pt x="1398483" y="720633"/>
                </a:cubicBezTo>
                <a:lnTo>
                  <a:pt x="1421161" y="713074"/>
                </a:lnTo>
                <a:cubicBezTo>
                  <a:pt x="1428720" y="710554"/>
                  <a:pt x="1437209" y="709935"/>
                  <a:pt x="1443839" y="705515"/>
                </a:cubicBezTo>
                <a:cubicBezTo>
                  <a:pt x="1451398" y="700476"/>
                  <a:pt x="1458391" y="694460"/>
                  <a:pt x="1466517" y="690397"/>
                </a:cubicBezTo>
                <a:cubicBezTo>
                  <a:pt x="1478602" y="684355"/>
                  <a:pt x="1508129" y="678509"/>
                  <a:pt x="1519433" y="675279"/>
                </a:cubicBezTo>
                <a:cubicBezTo>
                  <a:pt x="1595357" y="653586"/>
                  <a:pt x="1477809" y="683794"/>
                  <a:pt x="1572348" y="660160"/>
                </a:cubicBezTo>
                <a:cubicBezTo>
                  <a:pt x="1607625" y="662680"/>
                  <a:pt x="1643029" y="663813"/>
                  <a:pt x="1678180" y="667719"/>
                </a:cubicBezTo>
                <a:cubicBezTo>
                  <a:pt x="1695310" y="669622"/>
                  <a:pt x="1742382" y="686600"/>
                  <a:pt x="1753773" y="690397"/>
                </a:cubicBezTo>
                <a:cubicBezTo>
                  <a:pt x="1761332" y="692917"/>
                  <a:pt x="1769821" y="693536"/>
                  <a:pt x="1776451" y="697956"/>
                </a:cubicBezTo>
                <a:lnTo>
                  <a:pt x="1821808" y="728192"/>
                </a:lnTo>
                <a:cubicBezTo>
                  <a:pt x="1826847" y="735751"/>
                  <a:pt x="1829038" y="746363"/>
                  <a:pt x="1836926" y="750870"/>
                </a:cubicBezTo>
                <a:cubicBezTo>
                  <a:pt x="1848082" y="757245"/>
                  <a:pt x="1865637" y="749344"/>
                  <a:pt x="1874723" y="758429"/>
                </a:cubicBezTo>
                <a:cubicBezTo>
                  <a:pt x="1883808" y="767514"/>
                  <a:pt x="1880329" y="783526"/>
                  <a:pt x="1882283" y="796224"/>
                </a:cubicBezTo>
                <a:cubicBezTo>
                  <a:pt x="1885372" y="816302"/>
                  <a:pt x="1885585" y="836833"/>
                  <a:pt x="1889842" y="856697"/>
                </a:cubicBezTo>
                <a:cubicBezTo>
                  <a:pt x="1893181" y="872279"/>
                  <a:pt x="1899921" y="886934"/>
                  <a:pt x="1904961" y="902052"/>
                </a:cubicBezTo>
                <a:lnTo>
                  <a:pt x="1920079" y="947406"/>
                </a:lnTo>
                <a:cubicBezTo>
                  <a:pt x="1922599" y="954965"/>
                  <a:pt x="1923219" y="963454"/>
                  <a:pt x="1927639" y="970084"/>
                </a:cubicBezTo>
                <a:lnTo>
                  <a:pt x="1942758" y="992761"/>
                </a:lnTo>
                <a:lnTo>
                  <a:pt x="1957876" y="1038116"/>
                </a:lnTo>
                <a:cubicBezTo>
                  <a:pt x="1960396" y="1045675"/>
                  <a:pt x="1963503" y="1053063"/>
                  <a:pt x="1965436" y="1060793"/>
                </a:cubicBezTo>
                <a:lnTo>
                  <a:pt x="1972995" y="1091029"/>
                </a:lnTo>
                <a:cubicBezTo>
                  <a:pt x="1967054" y="1126678"/>
                  <a:pt x="1966899" y="1135040"/>
                  <a:pt x="1957876" y="1166621"/>
                </a:cubicBezTo>
                <a:cubicBezTo>
                  <a:pt x="1955687" y="1174282"/>
                  <a:pt x="1954187" y="1182333"/>
                  <a:pt x="1950317" y="1189298"/>
                </a:cubicBezTo>
                <a:cubicBezTo>
                  <a:pt x="1941493" y="1205181"/>
                  <a:pt x="1935198" y="1224574"/>
                  <a:pt x="1920079" y="1234653"/>
                </a:cubicBezTo>
                <a:lnTo>
                  <a:pt x="1897401" y="1249771"/>
                </a:lnTo>
                <a:cubicBezTo>
                  <a:pt x="1892362" y="1257330"/>
                  <a:pt x="1888707" y="1266024"/>
                  <a:pt x="1882283" y="1272448"/>
                </a:cubicBezTo>
                <a:cubicBezTo>
                  <a:pt x="1875859" y="1278872"/>
                  <a:pt x="1865587" y="1280729"/>
                  <a:pt x="1859604" y="1287566"/>
                </a:cubicBezTo>
                <a:cubicBezTo>
                  <a:pt x="1847639" y="1301240"/>
                  <a:pt x="1844486" y="1322842"/>
                  <a:pt x="1829367" y="1332921"/>
                </a:cubicBezTo>
                <a:cubicBezTo>
                  <a:pt x="1764375" y="1376247"/>
                  <a:pt x="1846605" y="1324302"/>
                  <a:pt x="1784011" y="1355598"/>
                </a:cubicBezTo>
                <a:cubicBezTo>
                  <a:pt x="1764938" y="1365134"/>
                  <a:pt x="1760277" y="1371772"/>
                  <a:pt x="1746214" y="1385835"/>
                </a:cubicBezTo>
                <a:cubicBezTo>
                  <a:pt x="1660541" y="1383315"/>
                  <a:pt x="1574665" y="1384686"/>
                  <a:pt x="1489195" y="1378276"/>
                </a:cubicBezTo>
                <a:cubicBezTo>
                  <a:pt x="1435046" y="1374215"/>
                  <a:pt x="1457199" y="1364055"/>
                  <a:pt x="1421161" y="1348039"/>
                </a:cubicBezTo>
                <a:cubicBezTo>
                  <a:pt x="1406598" y="1341567"/>
                  <a:pt x="1359992" y="1330944"/>
                  <a:pt x="1375805" y="1332921"/>
                </a:cubicBezTo>
                <a:lnTo>
                  <a:pt x="1489195" y="1348039"/>
                </a:lnTo>
                <a:cubicBezTo>
                  <a:pt x="1509332" y="1350724"/>
                  <a:pt x="1529631" y="1352258"/>
                  <a:pt x="1549670" y="1355598"/>
                </a:cubicBezTo>
                <a:cubicBezTo>
                  <a:pt x="1559918" y="1357306"/>
                  <a:pt x="1569696" y="1361242"/>
                  <a:pt x="1579908" y="1363157"/>
                </a:cubicBezTo>
                <a:cubicBezTo>
                  <a:pt x="1610037" y="1368806"/>
                  <a:pt x="1640881" y="1370842"/>
                  <a:pt x="1670620" y="1378276"/>
                </a:cubicBezTo>
                <a:cubicBezTo>
                  <a:pt x="1708588" y="1387767"/>
                  <a:pt x="1691002" y="1382550"/>
                  <a:pt x="1723536" y="1393394"/>
                </a:cubicBezTo>
                <a:cubicBezTo>
                  <a:pt x="1743105" y="1412962"/>
                  <a:pt x="1767407" y="1434298"/>
                  <a:pt x="1776451" y="1461426"/>
                </a:cubicBezTo>
                <a:lnTo>
                  <a:pt x="1784011" y="1484103"/>
                </a:lnTo>
                <a:cubicBezTo>
                  <a:pt x="1781491" y="1519379"/>
                  <a:pt x="1778728" y="1554638"/>
                  <a:pt x="1776451" y="1589931"/>
                </a:cubicBezTo>
                <a:cubicBezTo>
                  <a:pt x="1773688" y="1632751"/>
                  <a:pt x="1775257" y="1676001"/>
                  <a:pt x="1768892" y="1718435"/>
                </a:cubicBezTo>
                <a:cubicBezTo>
                  <a:pt x="1765392" y="1741766"/>
                  <a:pt x="1717937" y="1765003"/>
                  <a:pt x="1708417" y="1771349"/>
                </a:cubicBezTo>
                <a:lnTo>
                  <a:pt x="1685739" y="1786467"/>
                </a:lnTo>
                <a:cubicBezTo>
                  <a:pt x="1609308" y="1901112"/>
                  <a:pt x="1692040" y="1783440"/>
                  <a:pt x="1632823" y="1854499"/>
                </a:cubicBezTo>
                <a:cubicBezTo>
                  <a:pt x="1613428" y="1877772"/>
                  <a:pt x="1606285" y="1911219"/>
                  <a:pt x="1572348" y="1922531"/>
                </a:cubicBezTo>
                <a:lnTo>
                  <a:pt x="1549670" y="1930090"/>
                </a:lnTo>
                <a:cubicBezTo>
                  <a:pt x="1519433" y="1927570"/>
                  <a:pt x="1488780" y="1928122"/>
                  <a:pt x="1458958" y="1922531"/>
                </a:cubicBezTo>
                <a:cubicBezTo>
                  <a:pt x="1447882" y="1920454"/>
                  <a:pt x="1439272" y="1911369"/>
                  <a:pt x="1428721" y="1907413"/>
                </a:cubicBezTo>
                <a:cubicBezTo>
                  <a:pt x="1418993" y="1903765"/>
                  <a:pt x="1408562" y="1902374"/>
                  <a:pt x="1398483" y="1899854"/>
                </a:cubicBezTo>
                <a:cubicBezTo>
                  <a:pt x="1349122" y="1875174"/>
                  <a:pt x="1376214" y="1892704"/>
                  <a:pt x="1322889" y="1839381"/>
                </a:cubicBezTo>
                <a:lnTo>
                  <a:pt x="1322889" y="1839381"/>
                </a:lnTo>
                <a:cubicBezTo>
                  <a:pt x="1315330" y="1834342"/>
                  <a:pt x="1307001" y="1830299"/>
                  <a:pt x="1300211" y="1824263"/>
                </a:cubicBezTo>
                <a:cubicBezTo>
                  <a:pt x="1284231" y="1810059"/>
                  <a:pt x="1254855" y="1778908"/>
                  <a:pt x="1254855" y="1778908"/>
                </a:cubicBezTo>
                <a:lnTo>
                  <a:pt x="1239736" y="1733554"/>
                </a:lnTo>
                <a:cubicBezTo>
                  <a:pt x="1237216" y="1725995"/>
                  <a:pt x="1226542" y="1705242"/>
                  <a:pt x="1232177" y="1710876"/>
                </a:cubicBezTo>
                <a:lnTo>
                  <a:pt x="1247296" y="1725994"/>
                </a:lnTo>
                <a:cubicBezTo>
                  <a:pt x="1249816" y="1733553"/>
                  <a:pt x="1252666" y="1741010"/>
                  <a:pt x="1254855" y="1748672"/>
                </a:cubicBezTo>
                <a:cubicBezTo>
                  <a:pt x="1257709" y="1758661"/>
                  <a:pt x="1258766" y="1769181"/>
                  <a:pt x="1262414" y="1778908"/>
                </a:cubicBezTo>
                <a:cubicBezTo>
                  <a:pt x="1274875" y="1812135"/>
                  <a:pt x="1276701" y="1803909"/>
                  <a:pt x="1292652" y="1831822"/>
                </a:cubicBezTo>
                <a:cubicBezTo>
                  <a:pt x="1298243" y="1841606"/>
                  <a:pt x="1302180" y="1852274"/>
                  <a:pt x="1307771" y="1862058"/>
                </a:cubicBezTo>
                <a:cubicBezTo>
                  <a:pt x="1312279" y="1869946"/>
                  <a:pt x="1315185" y="1879921"/>
                  <a:pt x="1322889" y="1884736"/>
                </a:cubicBezTo>
                <a:cubicBezTo>
                  <a:pt x="1336403" y="1893182"/>
                  <a:pt x="1368246" y="1899854"/>
                  <a:pt x="1368246" y="1899854"/>
                </a:cubicBezTo>
                <a:cubicBezTo>
                  <a:pt x="1375805" y="1904893"/>
                  <a:pt x="1385248" y="1907878"/>
                  <a:pt x="1390924" y="1914972"/>
                </a:cubicBezTo>
                <a:cubicBezTo>
                  <a:pt x="1408511" y="1936955"/>
                  <a:pt x="1392855" y="2008276"/>
                  <a:pt x="1390924" y="2013241"/>
                </a:cubicBezTo>
                <a:cubicBezTo>
                  <a:pt x="1381791" y="2036725"/>
                  <a:pt x="1360686" y="2053556"/>
                  <a:pt x="1345567" y="2073713"/>
                </a:cubicBezTo>
                <a:cubicBezTo>
                  <a:pt x="1318107" y="2110325"/>
                  <a:pt x="1334842" y="2099966"/>
                  <a:pt x="1300211" y="2111509"/>
                </a:cubicBezTo>
                <a:cubicBezTo>
                  <a:pt x="1272656" y="2152841"/>
                  <a:pt x="1300892" y="2118614"/>
                  <a:pt x="1254855" y="2149304"/>
                </a:cubicBezTo>
                <a:cubicBezTo>
                  <a:pt x="1248925" y="2153257"/>
                  <a:pt x="1245301" y="2159971"/>
                  <a:pt x="1239736" y="2164423"/>
                </a:cubicBezTo>
                <a:cubicBezTo>
                  <a:pt x="1232642" y="2170098"/>
                  <a:pt x="1224617" y="2174502"/>
                  <a:pt x="1217058" y="2179541"/>
                </a:cubicBezTo>
                <a:cubicBezTo>
                  <a:pt x="1214538" y="2187100"/>
                  <a:pt x="1215721" y="2197241"/>
                  <a:pt x="1209499" y="2202218"/>
                </a:cubicBezTo>
                <a:cubicBezTo>
                  <a:pt x="1140071" y="2257758"/>
                  <a:pt x="1216261" y="2155728"/>
                  <a:pt x="1156583" y="2232455"/>
                </a:cubicBezTo>
                <a:cubicBezTo>
                  <a:pt x="1145428" y="2246797"/>
                  <a:pt x="1139194" y="2264961"/>
                  <a:pt x="1126346" y="2277809"/>
                </a:cubicBezTo>
                <a:cubicBezTo>
                  <a:pt x="1109407" y="2294748"/>
                  <a:pt x="1061674" y="2321717"/>
                  <a:pt x="1035633" y="2323164"/>
                </a:cubicBezTo>
                <a:lnTo>
                  <a:pt x="899565" y="2330723"/>
                </a:lnTo>
                <a:cubicBezTo>
                  <a:pt x="861768" y="2328203"/>
                  <a:pt x="823823" y="2327347"/>
                  <a:pt x="786174" y="2323164"/>
                </a:cubicBezTo>
                <a:cubicBezTo>
                  <a:pt x="778255" y="2322284"/>
                  <a:pt x="771158" y="2317794"/>
                  <a:pt x="763496" y="2315605"/>
                </a:cubicBezTo>
                <a:cubicBezTo>
                  <a:pt x="753507" y="2312751"/>
                  <a:pt x="743248" y="2310900"/>
                  <a:pt x="733259" y="2308046"/>
                </a:cubicBezTo>
                <a:cubicBezTo>
                  <a:pt x="725597" y="2305857"/>
                  <a:pt x="718311" y="2302419"/>
                  <a:pt x="710581" y="2300487"/>
                </a:cubicBezTo>
                <a:cubicBezTo>
                  <a:pt x="693321" y="2296172"/>
                  <a:pt x="667390" y="2294010"/>
                  <a:pt x="650106" y="2285368"/>
                </a:cubicBezTo>
                <a:cubicBezTo>
                  <a:pt x="591500" y="2256065"/>
                  <a:pt x="661744" y="2281688"/>
                  <a:pt x="604749" y="2262691"/>
                </a:cubicBezTo>
                <a:cubicBezTo>
                  <a:pt x="589630" y="2252612"/>
                  <a:pt x="576264" y="2239203"/>
                  <a:pt x="559393" y="2232455"/>
                </a:cubicBezTo>
                <a:cubicBezTo>
                  <a:pt x="546794" y="2227415"/>
                  <a:pt x="533509" y="2223834"/>
                  <a:pt x="521596" y="2217336"/>
                </a:cubicBezTo>
                <a:cubicBezTo>
                  <a:pt x="505644" y="2208635"/>
                  <a:pt x="491359" y="2197179"/>
                  <a:pt x="476240" y="2187100"/>
                </a:cubicBezTo>
                <a:lnTo>
                  <a:pt x="453562" y="2171982"/>
                </a:lnTo>
                <a:cubicBezTo>
                  <a:pt x="443483" y="2156864"/>
                  <a:pt x="429072" y="2143864"/>
                  <a:pt x="423325" y="2126627"/>
                </a:cubicBezTo>
                <a:cubicBezTo>
                  <a:pt x="420805" y="2119068"/>
                  <a:pt x="419329" y="2111077"/>
                  <a:pt x="415765" y="2103950"/>
                </a:cubicBezTo>
                <a:cubicBezTo>
                  <a:pt x="411702" y="2095824"/>
                  <a:pt x="404710" y="2089399"/>
                  <a:pt x="400647" y="2081273"/>
                </a:cubicBezTo>
                <a:cubicBezTo>
                  <a:pt x="397083" y="2074146"/>
                  <a:pt x="396226" y="2065919"/>
                  <a:pt x="393087" y="2058595"/>
                </a:cubicBezTo>
                <a:cubicBezTo>
                  <a:pt x="388648" y="2048238"/>
                  <a:pt x="382153" y="2038821"/>
                  <a:pt x="377968" y="2028359"/>
                </a:cubicBezTo>
                <a:cubicBezTo>
                  <a:pt x="350980" y="1960891"/>
                  <a:pt x="376819" y="2003957"/>
                  <a:pt x="347731" y="1960327"/>
                </a:cubicBezTo>
                <a:cubicBezTo>
                  <a:pt x="329739" y="1906353"/>
                  <a:pt x="341452" y="1928231"/>
                  <a:pt x="317493" y="1892295"/>
                </a:cubicBezTo>
                <a:cubicBezTo>
                  <a:pt x="320013" y="1824263"/>
                  <a:pt x="320524" y="1756127"/>
                  <a:pt x="325053" y="1688199"/>
                </a:cubicBezTo>
                <a:cubicBezTo>
                  <a:pt x="325583" y="1680249"/>
                  <a:pt x="327634" y="1671744"/>
                  <a:pt x="332612" y="1665522"/>
                </a:cubicBezTo>
                <a:cubicBezTo>
                  <a:pt x="343270" y="1652199"/>
                  <a:pt x="363028" y="1647824"/>
                  <a:pt x="377968" y="1642844"/>
                </a:cubicBezTo>
                <a:cubicBezTo>
                  <a:pt x="388047" y="1635285"/>
                  <a:pt x="397267" y="1626418"/>
                  <a:pt x="408206" y="1620167"/>
                </a:cubicBezTo>
                <a:cubicBezTo>
                  <a:pt x="416641" y="1615347"/>
                  <a:pt x="454575" y="1606685"/>
                  <a:pt x="461121" y="1605049"/>
                </a:cubicBezTo>
                <a:cubicBezTo>
                  <a:pt x="473720" y="1607569"/>
                  <a:pt x="493171" y="1601116"/>
                  <a:pt x="498918" y="1612608"/>
                </a:cubicBezTo>
                <a:cubicBezTo>
                  <a:pt x="503565" y="1621900"/>
                  <a:pt x="479070" y="1620167"/>
                  <a:pt x="468681" y="1620167"/>
                </a:cubicBezTo>
                <a:cubicBezTo>
                  <a:pt x="398082" y="1620167"/>
                  <a:pt x="327573" y="1615128"/>
                  <a:pt x="257019" y="1612608"/>
                </a:cubicBezTo>
                <a:cubicBezTo>
                  <a:pt x="244420" y="1610088"/>
                  <a:pt x="231618" y="1608429"/>
                  <a:pt x="219222" y="1605049"/>
                </a:cubicBezTo>
                <a:cubicBezTo>
                  <a:pt x="203847" y="1600856"/>
                  <a:pt x="173865" y="1589931"/>
                  <a:pt x="173865" y="1589931"/>
                </a:cubicBezTo>
                <a:cubicBezTo>
                  <a:pt x="133556" y="1529464"/>
                  <a:pt x="186458" y="1602522"/>
                  <a:pt x="136069" y="1552135"/>
                </a:cubicBezTo>
                <a:cubicBezTo>
                  <a:pt x="129645" y="1545711"/>
                  <a:pt x="126766" y="1536437"/>
                  <a:pt x="120950" y="1529458"/>
                </a:cubicBezTo>
                <a:cubicBezTo>
                  <a:pt x="114106" y="1521245"/>
                  <a:pt x="104836" y="1515218"/>
                  <a:pt x="98272" y="1506780"/>
                </a:cubicBezTo>
                <a:cubicBezTo>
                  <a:pt x="34978" y="1425406"/>
                  <a:pt x="96842" y="1490234"/>
                  <a:pt x="45356" y="1438748"/>
                </a:cubicBezTo>
                <a:lnTo>
                  <a:pt x="22678" y="1370716"/>
                </a:lnTo>
                <a:lnTo>
                  <a:pt x="15119" y="1348039"/>
                </a:lnTo>
                <a:cubicBezTo>
                  <a:pt x="12599" y="1340480"/>
                  <a:pt x="9491" y="1333092"/>
                  <a:pt x="7559" y="1325362"/>
                </a:cubicBezTo>
                <a:lnTo>
                  <a:pt x="0" y="1295125"/>
                </a:lnTo>
                <a:cubicBezTo>
                  <a:pt x="3551" y="1234762"/>
                  <a:pt x="2257" y="1179141"/>
                  <a:pt x="15119" y="1121266"/>
                </a:cubicBezTo>
                <a:cubicBezTo>
                  <a:pt x="16848" y="1113488"/>
                  <a:pt x="19115" y="1105716"/>
                  <a:pt x="22678" y="1098589"/>
                </a:cubicBezTo>
                <a:cubicBezTo>
                  <a:pt x="26741" y="1090463"/>
                  <a:pt x="32757" y="1083470"/>
                  <a:pt x="37797" y="1075911"/>
                </a:cubicBezTo>
                <a:cubicBezTo>
                  <a:pt x="45781" y="1051958"/>
                  <a:pt x="43727" y="1051492"/>
                  <a:pt x="60475" y="1030557"/>
                </a:cubicBezTo>
                <a:cubicBezTo>
                  <a:pt x="64927" y="1024992"/>
                  <a:pt x="71142" y="1021003"/>
                  <a:pt x="75594" y="1015438"/>
                </a:cubicBezTo>
                <a:cubicBezTo>
                  <a:pt x="92769" y="993970"/>
                  <a:pt x="92100" y="983815"/>
                  <a:pt x="113391" y="962525"/>
                </a:cubicBezTo>
                <a:cubicBezTo>
                  <a:pt x="119815" y="956101"/>
                  <a:pt x="128510" y="952446"/>
                  <a:pt x="136069" y="947406"/>
                </a:cubicBezTo>
                <a:cubicBezTo>
                  <a:pt x="141108" y="939847"/>
                  <a:pt x="144093" y="930404"/>
                  <a:pt x="151187" y="924729"/>
                </a:cubicBezTo>
                <a:cubicBezTo>
                  <a:pt x="157409" y="919751"/>
                  <a:pt x="166738" y="920733"/>
                  <a:pt x="173865" y="917170"/>
                </a:cubicBezTo>
                <a:cubicBezTo>
                  <a:pt x="181991" y="913107"/>
                  <a:pt x="188984" y="907091"/>
                  <a:pt x="196544" y="902052"/>
                </a:cubicBezTo>
                <a:cubicBezTo>
                  <a:pt x="206623" y="904572"/>
                  <a:pt x="216925" y="906326"/>
                  <a:pt x="226781" y="909611"/>
                </a:cubicBezTo>
                <a:cubicBezTo>
                  <a:pt x="247588" y="916546"/>
                  <a:pt x="266026" y="926981"/>
                  <a:pt x="287256" y="932288"/>
                </a:cubicBezTo>
                <a:cubicBezTo>
                  <a:pt x="299721" y="935404"/>
                  <a:pt x="312588" y="936731"/>
                  <a:pt x="325053" y="939847"/>
                </a:cubicBezTo>
                <a:cubicBezTo>
                  <a:pt x="332783" y="941779"/>
                  <a:pt x="340001" y="945473"/>
                  <a:pt x="347731" y="947406"/>
                </a:cubicBezTo>
                <a:cubicBezTo>
                  <a:pt x="360196" y="950522"/>
                  <a:pt x="372929" y="952446"/>
                  <a:pt x="385528" y="954966"/>
                </a:cubicBezTo>
                <a:cubicBezTo>
                  <a:pt x="395607" y="960005"/>
                  <a:pt x="405302" y="965899"/>
                  <a:pt x="415765" y="970084"/>
                </a:cubicBezTo>
                <a:cubicBezTo>
                  <a:pt x="430562" y="976002"/>
                  <a:pt x="476748" y="988327"/>
                  <a:pt x="461121" y="985202"/>
                </a:cubicBezTo>
                <a:cubicBezTo>
                  <a:pt x="448522" y="982682"/>
                  <a:pt x="435720" y="981023"/>
                  <a:pt x="423325" y="977643"/>
                </a:cubicBezTo>
                <a:cubicBezTo>
                  <a:pt x="407950" y="973450"/>
                  <a:pt x="393343" y="966718"/>
                  <a:pt x="377968" y="962525"/>
                </a:cubicBezTo>
                <a:cubicBezTo>
                  <a:pt x="353653" y="955894"/>
                  <a:pt x="309966" y="950651"/>
                  <a:pt x="287256" y="947406"/>
                </a:cubicBezTo>
                <a:cubicBezTo>
                  <a:pt x="264578" y="939847"/>
                  <a:pt x="237889" y="939662"/>
                  <a:pt x="219222" y="924729"/>
                </a:cubicBezTo>
                <a:cubicBezTo>
                  <a:pt x="199336" y="908821"/>
                  <a:pt x="157689" y="877787"/>
                  <a:pt x="143628" y="856697"/>
                </a:cubicBezTo>
                <a:cubicBezTo>
                  <a:pt x="123469" y="826461"/>
                  <a:pt x="136068" y="839059"/>
                  <a:pt x="105831" y="818902"/>
                </a:cubicBezTo>
                <a:lnTo>
                  <a:pt x="90712" y="773547"/>
                </a:lnTo>
                <a:cubicBezTo>
                  <a:pt x="88192" y="765988"/>
                  <a:pt x="85085" y="758600"/>
                  <a:pt x="83153" y="750870"/>
                </a:cubicBezTo>
                <a:cubicBezTo>
                  <a:pt x="80729" y="741175"/>
                  <a:pt x="73459" y="708806"/>
                  <a:pt x="68034" y="697956"/>
                </a:cubicBezTo>
                <a:cubicBezTo>
                  <a:pt x="38727" y="639345"/>
                  <a:pt x="64358" y="709601"/>
                  <a:pt x="45356" y="652601"/>
                </a:cubicBezTo>
                <a:cubicBezTo>
                  <a:pt x="46091" y="641571"/>
                  <a:pt x="48231" y="508445"/>
                  <a:pt x="68034" y="478742"/>
                </a:cubicBezTo>
                <a:lnTo>
                  <a:pt x="113391" y="410710"/>
                </a:lnTo>
                <a:cubicBezTo>
                  <a:pt x="118430" y="403151"/>
                  <a:pt x="120950" y="393072"/>
                  <a:pt x="128509" y="388033"/>
                </a:cubicBezTo>
                <a:cubicBezTo>
                  <a:pt x="143628" y="377954"/>
                  <a:pt x="159328" y="368698"/>
                  <a:pt x="173865" y="357796"/>
                </a:cubicBezTo>
                <a:cubicBezTo>
                  <a:pt x="183944" y="350237"/>
                  <a:pt x="193164" y="341370"/>
                  <a:pt x="204103" y="335119"/>
                </a:cubicBezTo>
                <a:cubicBezTo>
                  <a:pt x="211021" y="331166"/>
                  <a:pt x="219222" y="330080"/>
                  <a:pt x="226781" y="327560"/>
                </a:cubicBezTo>
                <a:cubicBezTo>
                  <a:pt x="256311" y="298030"/>
                  <a:pt x="225326" y="324507"/>
                  <a:pt x="264578" y="304882"/>
                </a:cubicBezTo>
                <a:cubicBezTo>
                  <a:pt x="272704" y="300819"/>
                  <a:pt x="279130" y="293827"/>
                  <a:pt x="287256" y="289764"/>
                </a:cubicBezTo>
                <a:cubicBezTo>
                  <a:pt x="294383" y="286201"/>
                  <a:pt x="302807" y="285768"/>
                  <a:pt x="309934" y="282205"/>
                </a:cubicBezTo>
                <a:cubicBezTo>
                  <a:pt x="318060" y="278142"/>
                  <a:pt x="324486" y="271150"/>
                  <a:pt x="332612" y="267087"/>
                </a:cubicBezTo>
                <a:cubicBezTo>
                  <a:pt x="345316" y="260735"/>
                  <a:pt x="373416" y="255602"/>
                  <a:pt x="385528" y="251969"/>
                </a:cubicBezTo>
                <a:cubicBezTo>
                  <a:pt x="400792" y="247390"/>
                  <a:pt x="415765" y="241890"/>
                  <a:pt x="430884" y="236850"/>
                </a:cubicBezTo>
                <a:cubicBezTo>
                  <a:pt x="438443" y="234330"/>
                  <a:pt x="445594" y="229291"/>
                  <a:pt x="453562" y="229291"/>
                </a:cubicBezTo>
                <a:lnTo>
                  <a:pt x="468681" y="229291"/>
                </a:lnTo>
              </a:path>
            </a:pathLst>
          </a:custGeom>
          <a:ln w="76200" cmpd="sng">
            <a:solidFill>
              <a:srgbClr val="00A0A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a:spLocks noChangeArrowheads="1"/>
          </p:cNvSpPr>
          <p:nvPr/>
        </p:nvSpPr>
        <p:spPr bwMode="auto">
          <a:xfrm>
            <a:off x="246416" y="2587625"/>
            <a:ext cx="3371452" cy="849313"/>
          </a:xfrm>
          <a:prstGeom prst="rect">
            <a:avLst/>
          </a:prstGeom>
          <a:solidFill>
            <a:schemeClr val="tx1">
              <a:lumMod val="75000"/>
              <a:lumOff val="25000"/>
            </a:scheme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chemeClr val="tx1">
                  <a:lumMod val="75000"/>
                  <a:lumOff val="25000"/>
                </a:schemeClr>
              </a:solidFill>
              <a:latin typeface="Arial" pitchFamily="34" charset="0"/>
              <a:ea typeface="+mn-ea"/>
              <a:cs typeface="Arial" pitchFamily="34" charset="0"/>
            </a:endParaRPr>
          </a:p>
        </p:txBody>
      </p:sp>
      <p:cxnSp>
        <p:nvCxnSpPr>
          <p:cNvPr id="42" name="Straight Connector 41"/>
          <p:cNvCxnSpPr/>
          <p:nvPr/>
        </p:nvCxnSpPr>
        <p:spPr>
          <a:xfrm>
            <a:off x="922338" y="2408238"/>
            <a:ext cx="0" cy="10001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a:spLocks noChangeArrowheads="1"/>
          </p:cNvSpPr>
          <p:nvPr/>
        </p:nvSpPr>
        <p:spPr bwMode="auto">
          <a:xfrm>
            <a:off x="5468937" y="2584450"/>
            <a:ext cx="3451225" cy="852488"/>
          </a:xfrm>
          <a:prstGeom prst="rect">
            <a:avLst/>
          </a:prstGeom>
          <a:solidFill>
            <a:srgbClr val="25406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chemeClr val="tx2">
                  <a:lumMod val="50000"/>
                </a:schemeClr>
              </a:solidFill>
              <a:latin typeface="Arial" pitchFamily="34" charset="0"/>
              <a:ea typeface="+mn-ea"/>
              <a:cs typeface="Arial" pitchFamily="34" charset="0"/>
            </a:endParaRPr>
          </a:p>
        </p:txBody>
      </p:sp>
      <p:cxnSp>
        <p:nvCxnSpPr>
          <p:cNvPr id="40" name="Straight Connector 39"/>
          <p:cNvCxnSpPr/>
          <p:nvPr/>
        </p:nvCxnSpPr>
        <p:spPr bwMode="auto">
          <a:xfrm>
            <a:off x="8139113" y="2582863"/>
            <a:ext cx="0" cy="852487"/>
          </a:xfrm>
          <a:prstGeom prst="line">
            <a:avLst/>
          </a:prstGeom>
          <a:solidFill>
            <a:schemeClr val="accent5">
              <a:lumMod val="75000"/>
            </a:schemeClr>
          </a:solidFill>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341" name="TextBox 3"/>
          <p:cNvSpPr txBox="1">
            <a:spLocks noChangeArrowheads="1"/>
          </p:cNvSpPr>
          <p:nvPr/>
        </p:nvSpPr>
        <p:spPr bwMode="auto">
          <a:xfrm>
            <a:off x="909969" y="2802577"/>
            <a:ext cx="2939915" cy="369332"/>
          </a:xfrm>
          <a:prstGeom prst="rect">
            <a:avLst/>
          </a:prstGeom>
          <a:noFill/>
          <a:ln>
            <a:noFill/>
          </a:ln>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GB" sz="1800" b="1" dirty="0" smtClean="0">
                <a:solidFill>
                  <a:schemeClr val="bg1"/>
                </a:solidFill>
                <a:latin typeface="+mn-lt"/>
                <a:cs typeface="Arial" pitchFamily="34" charset="0"/>
              </a:rPr>
              <a:t>Environmental Factors</a:t>
            </a:r>
            <a:r>
              <a:rPr lang="en-GB" sz="1800" b="1" baseline="30000" dirty="0" smtClean="0">
                <a:solidFill>
                  <a:schemeClr val="bg1"/>
                </a:solidFill>
                <a:latin typeface="+mn-lt"/>
                <a:cs typeface="Arial" pitchFamily="34" charset="0"/>
              </a:rPr>
              <a:t>1</a:t>
            </a:r>
            <a:endParaRPr lang="en-GB" sz="1800" b="1" dirty="0" smtClean="0">
              <a:solidFill>
                <a:schemeClr val="bg1"/>
              </a:solidFill>
              <a:latin typeface="+mn-lt"/>
              <a:cs typeface="Arial" pitchFamily="34" charset="0"/>
            </a:endParaRPr>
          </a:p>
        </p:txBody>
      </p:sp>
      <p:sp>
        <p:nvSpPr>
          <p:cNvPr id="8" name="TextBox 7"/>
          <p:cNvSpPr txBox="1"/>
          <p:nvPr/>
        </p:nvSpPr>
        <p:spPr bwMode="auto">
          <a:xfrm>
            <a:off x="5796490" y="2806700"/>
            <a:ext cx="2911475" cy="368300"/>
          </a:xfrm>
          <a:prstGeom prst="rect">
            <a:avLst/>
          </a:prstGeom>
          <a:noFill/>
        </p:spPr>
        <p:txBody>
          <a:bodyPr>
            <a:spAutoFit/>
          </a:bodyPr>
          <a:lstStyle>
            <a:lvl1pPr eaLnBrk="0" hangingPunct="0">
              <a:defRPr sz="2400">
                <a:solidFill>
                  <a:schemeClr val="tx1"/>
                </a:solidFill>
                <a:latin typeface="Calibri" pitchFamily="-111" charset="0"/>
                <a:ea typeface="ＭＳ Ｐゴシック" pitchFamily="-111" charset="-128"/>
              </a:defRPr>
            </a:lvl1pPr>
            <a:lvl2pPr marL="37931725" indent="-37474525" eaLnBrk="0" hangingPunct="0">
              <a:defRPr sz="2400">
                <a:solidFill>
                  <a:schemeClr val="tx1"/>
                </a:solidFill>
                <a:latin typeface="Calibri" pitchFamily="-111" charset="0"/>
                <a:ea typeface="ＭＳ Ｐゴシック" pitchFamily="-111" charset="-128"/>
              </a:defRPr>
            </a:lvl2pPr>
            <a:lvl3pPr eaLnBrk="0" hangingPunct="0">
              <a:defRPr sz="2400">
                <a:solidFill>
                  <a:schemeClr val="tx1"/>
                </a:solidFill>
                <a:latin typeface="Calibri" pitchFamily="-111" charset="0"/>
                <a:ea typeface="ＭＳ Ｐゴシック" pitchFamily="-111" charset="-128"/>
              </a:defRPr>
            </a:lvl3pPr>
            <a:lvl4pPr eaLnBrk="0" hangingPunct="0">
              <a:defRPr sz="2400">
                <a:solidFill>
                  <a:schemeClr val="tx1"/>
                </a:solidFill>
                <a:latin typeface="Calibri" pitchFamily="-111" charset="0"/>
                <a:ea typeface="ＭＳ Ｐゴシック" pitchFamily="-111" charset="-128"/>
              </a:defRPr>
            </a:lvl4pPr>
            <a:lvl5pPr eaLnBrk="0" hangingPunct="0">
              <a:defRPr sz="2400">
                <a:solidFill>
                  <a:schemeClr val="tx1"/>
                </a:solidFill>
                <a:latin typeface="Calibri" pitchFamily="-111" charset="0"/>
                <a:ea typeface="ＭＳ Ｐゴシック" pitchFamily="-111" charset="-128"/>
              </a:defRPr>
            </a:lvl5pPr>
            <a:lvl6pPr marL="457200" eaLnBrk="0" fontAlgn="base" hangingPunct="0">
              <a:spcBef>
                <a:spcPct val="0"/>
              </a:spcBef>
              <a:spcAft>
                <a:spcPct val="0"/>
              </a:spcAft>
              <a:defRPr sz="2400">
                <a:solidFill>
                  <a:schemeClr val="tx1"/>
                </a:solidFill>
                <a:latin typeface="Calibri" pitchFamily="-111" charset="0"/>
                <a:ea typeface="ＭＳ Ｐゴシック" pitchFamily="-111" charset="-128"/>
              </a:defRPr>
            </a:lvl6pPr>
            <a:lvl7pPr marL="914400" eaLnBrk="0" fontAlgn="base" hangingPunct="0">
              <a:spcBef>
                <a:spcPct val="0"/>
              </a:spcBef>
              <a:spcAft>
                <a:spcPct val="0"/>
              </a:spcAft>
              <a:defRPr sz="2400">
                <a:solidFill>
                  <a:schemeClr val="tx1"/>
                </a:solidFill>
                <a:latin typeface="Calibri" pitchFamily="-111" charset="0"/>
                <a:ea typeface="ＭＳ Ｐゴシック" pitchFamily="-111" charset="-128"/>
              </a:defRPr>
            </a:lvl7pPr>
            <a:lvl8pPr marL="1371600" eaLnBrk="0" fontAlgn="base" hangingPunct="0">
              <a:spcBef>
                <a:spcPct val="0"/>
              </a:spcBef>
              <a:spcAft>
                <a:spcPct val="0"/>
              </a:spcAft>
              <a:defRPr sz="2400">
                <a:solidFill>
                  <a:schemeClr val="tx1"/>
                </a:solidFill>
                <a:latin typeface="Calibri" pitchFamily="-111" charset="0"/>
                <a:ea typeface="ＭＳ Ｐゴシック" pitchFamily="-111" charset="-128"/>
              </a:defRPr>
            </a:lvl8pPr>
            <a:lvl9pPr marL="1828800" eaLnBrk="0" fontAlgn="base" hangingPunct="0">
              <a:spcBef>
                <a:spcPct val="0"/>
              </a:spcBef>
              <a:spcAft>
                <a:spcPct val="0"/>
              </a:spcAft>
              <a:defRPr sz="2400">
                <a:solidFill>
                  <a:schemeClr val="tx1"/>
                </a:solidFill>
                <a:latin typeface="Calibri" pitchFamily="-111" charset="0"/>
                <a:ea typeface="ＭＳ Ｐゴシック" pitchFamily="-111" charset="-128"/>
              </a:defRPr>
            </a:lvl9pPr>
          </a:lstStyle>
          <a:p>
            <a:pPr eaLnBrk="1" hangingPunct="1">
              <a:defRPr/>
            </a:pPr>
            <a:r>
              <a:rPr lang="en-GB" sz="1800" b="1" dirty="0" smtClean="0">
                <a:solidFill>
                  <a:srgbClr val="FFFFFF"/>
                </a:solidFill>
                <a:latin typeface="+mn-lt"/>
                <a:cs typeface="Arial" pitchFamily="34" charset="0"/>
              </a:rPr>
              <a:t>Genetic Factors</a:t>
            </a:r>
            <a:r>
              <a:rPr lang="en-GB" sz="1800" b="1" baseline="30000" dirty="0" smtClean="0">
                <a:solidFill>
                  <a:srgbClr val="FFFFFF"/>
                </a:solidFill>
                <a:latin typeface="+mn-lt"/>
                <a:cs typeface="Arial" pitchFamily="34" charset="0"/>
              </a:rPr>
              <a:t>2</a:t>
            </a:r>
            <a:endParaRPr lang="en-GB" sz="1800" b="1" dirty="0" smtClean="0">
              <a:solidFill>
                <a:srgbClr val="FFFFFF"/>
              </a:solidFill>
              <a:latin typeface="+mn-lt"/>
              <a:cs typeface="Arial" pitchFamily="34" charset="0"/>
            </a:endParaRPr>
          </a:p>
        </p:txBody>
      </p:sp>
      <p:sp>
        <p:nvSpPr>
          <p:cNvPr id="28681" name="Title 3"/>
          <p:cNvSpPr>
            <a:spLocks noGrp="1"/>
          </p:cNvSpPr>
          <p:nvPr>
            <p:ph type="title"/>
          </p:nvPr>
        </p:nvSpPr>
        <p:spPr>
          <a:xfrm>
            <a:off x="147637" y="99061"/>
            <a:ext cx="5470245" cy="1111173"/>
          </a:xfrm>
        </p:spPr>
        <p:txBody>
          <a:bodyPr>
            <a:noAutofit/>
          </a:bodyPr>
          <a:lstStyle/>
          <a:p>
            <a:pPr eaLnBrk="1" hangingPunct="1">
              <a:lnSpc>
                <a:spcPct val="100000"/>
              </a:lnSpc>
            </a:pPr>
            <a:r>
              <a:rPr lang="en-GB" b="1" dirty="0" smtClean="0">
                <a:latin typeface="+mn-lt"/>
              </a:rPr>
              <a:t>Both Genetic and Environmental factors can lead to “injury” and “abnormal healing” in the lung</a:t>
            </a:r>
          </a:p>
        </p:txBody>
      </p:sp>
      <p:pic>
        <p:nvPicPr>
          <p:cNvPr id="28682" name="Picture 1"/>
          <p:cNvPicPr>
            <a:picLocks noChangeAspect="1"/>
          </p:cNvPicPr>
          <p:nvPr/>
        </p:nvPicPr>
        <p:blipFill>
          <a:blip r:embed="rId3"/>
          <a:srcRect/>
          <a:stretch>
            <a:fillRect/>
          </a:stretch>
        </p:blipFill>
        <p:spPr bwMode="auto">
          <a:xfrm>
            <a:off x="8428038" y="2679700"/>
            <a:ext cx="269875" cy="682625"/>
          </a:xfrm>
          <a:prstGeom prst="rect">
            <a:avLst/>
          </a:prstGeom>
          <a:noFill/>
          <a:ln w="9525">
            <a:noFill/>
            <a:miter lim="800000"/>
            <a:headEnd/>
            <a:tailEnd/>
          </a:ln>
        </p:spPr>
      </p:pic>
      <p:pic>
        <p:nvPicPr>
          <p:cNvPr id="28683" name="Picture 15"/>
          <p:cNvPicPr>
            <a:picLocks noChangeAspect="1"/>
          </p:cNvPicPr>
          <p:nvPr/>
        </p:nvPicPr>
        <p:blipFill>
          <a:blip r:embed="rId4"/>
          <a:srcRect/>
          <a:stretch>
            <a:fillRect/>
          </a:stretch>
        </p:blipFill>
        <p:spPr bwMode="auto">
          <a:xfrm>
            <a:off x="333968" y="2733675"/>
            <a:ext cx="444500" cy="533400"/>
          </a:xfrm>
          <a:prstGeom prst="rect">
            <a:avLst/>
          </a:prstGeom>
          <a:noFill/>
          <a:ln w="9525">
            <a:noFill/>
            <a:miter lim="800000"/>
            <a:headEnd/>
            <a:tailEnd/>
          </a:ln>
        </p:spPr>
      </p:pic>
      <p:pic>
        <p:nvPicPr>
          <p:cNvPr id="28686" name="Picture 16"/>
          <p:cNvPicPr>
            <a:picLocks noChangeAspect="1"/>
          </p:cNvPicPr>
          <p:nvPr/>
        </p:nvPicPr>
        <p:blipFill>
          <a:blip r:embed="rId5"/>
          <a:srcRect/>
          <a:stretch>
            <a:fillRect/>
          </a:stretch>
        </p:blipFill>
        <p:spPr bwMode="auto">
          <a:xfrm>
            <a:off x="3849884" y="1316038"/>
            <a:ext cx="1417637" cy="3532187"/>
          </a:xfrm>
          <a:prstGeom prst="rect">
            <a:avLst/>
          </a:prstGeom>
          <a:noFill/>
          <a:ln w="9525">
            <a:noFill/>
            <a:miter lim="800000"/>
            <a:headEnd/>
            <a:tailEnd/>
          </a:ln>
        </p:spPr>
      </p:pic>
      <p:sp>
        <p:nvSpPr>
          <p:cNvPr id="16" name="TextBox 1"/>
          <p:cNvSpPr txBox="1">
            <a:spLocks noChangeArrowheads="1"/>
          </p:cNvSpPr>
          <p:nvPr/>
        </p:nvSpPr>
        <p:spPr bwMode="auto">
          <a:xfrm>
            <a:off x="1155633" y="5142091"/>
            <a:ext cx="7160904" cy="707886"/>
          </a:xfrm>
          <a:prstGeom prst="rect">
            <a:avLst/>
          </a:prstGeom>
          <a:solidFill>
            <a:schemeClr val="accent5">
              <a:lumMod val="20000"/>
              <a:lumOff val="80000"/>
              <a:alpha val="78822"/>
            </a:schemeClr>
          </a:solidFill>
          <a:ln w="9525">
            <a:solidFill>
              <a:srgbClr val="1F497D"/>
            </a:solidFill>
            <a:miter lim="800000"/>
            <a:headEnd/>
            <a:tailEnd/>
          </a:ln>
        </p:spPr>
        <p:txBody>
          <a:bodyPr wrap="square">
            <a:spAutoFit/>
          </a:bodyPr>
          <a:lstStyle/>
          <a:p>
            <a:pPr algn="ctr"/>
            <a:r>
              <a:rPr lang="en-US" sz="2000" b="1" dirty="0" smtClean="0">
                <a:solidFill>
                  <a:srgbClr val="215968"/>
                </a:solidFill>
                <a:cs typeface="Arial" pitchFamily="34" charset="0"/>
              </a:rPr>
              <a:t>It is not known why some people develop PF </a:t>
            </a:r>
          </a:p>
          <a:p>
            <a:pPr algn="ctr"/>
            <a:r>
              <a:rPr lang="en-US" sz="2000" b="1" dirty="0" smtClean="0">
                <a:solidFill>
                  <a:srgbClr val="215968"/>
                </a:solidFill>
                <a:cs typeface="Arial" pitchFamily="34" charset="0"/>
              </a:rPr>
              <a:t>and others with similar risk factors do not</a:t>
            </a:r>
            <a:endParaRPr lang="en-US" sz="2000" b="1" dirty="0">
              <a:solidFill>
                <a:srgbClr val="215968"/>
              </a:solidFill>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240194"/>
            <a:ext cx="5781180" cy="914227"/>
          </a:xfrm>
        </p:spPr>
        <p:txBody>
          <a:bodyPr>
            <a:noAutofit/>
          </a:bodyPr>
          <a:lstStyle/>
          <a:p>
            <a:pPr>
              <a:lnSpc>
                <a:spcPct val="100000"/>
              </a:lnSpc>
            </a:pPr>
            <a:r>
              <a:rPr lang="en-US" sz="3200" b="1" dirty="0" smtClean="0">
                <a:latin typeface="+mn-lt"/>
              </a:rPr>
              <a:t>Sometimes we can identify </a:t>
            </a:r>
            <a:br>
              <a:rPr lang="en-US" sz="3200" b="1" dirty="0" smtClean="0">
                <a:latin typeface="+mn-lt"/>
              </a:rPr>
            </a:br>
            <a:r>
              <a:rPr lang="en-US" sz="3200" b="1" dirty="0" smtClean="0">
                <a:latin typeface="+mn-lt"/>
              </a:rPr>
              <a:t>the cause of PF</a:t>
            </a:r>
            <a:endParaRPr lang="en-US" sz="3200" b="1" dirty="0">
              <a:latin typeface="+mn-lt"/>
            </a:endParaRPr>
          </a:p>
        </p:txBody>
      </p:sp>
      <p:sp>
        <p:nvSpPr>
          <p:cNvPr id="3" name="Content Placeholder 2"/>
          <p:cNvSpPr>
            <a:spLocks noGrp="1"/>
          </p:cNvSpPr>
          <p:nvPr>
            <p:ph idx="1"/>
          </p:nvPr>
        </p:nvSpPr>
        <p:spPr>
          <a:xfrm>
            <a:off x="378372" y="1600200"/>
            <a:ext cx="8229600" cy="4756150"/>
          </a:xfrm>
        </p:spPr>
        <p:txBody>
          <a:bodyPr>
            <a:normAutofit fontScale="85000" lnSpcReduction="20000"/>
          </a:bodyPr>
          <a:lstStyle/>
          <a:p>
            <a:pPr>
              <a:lnSpc>
                <a:spcPct val="120000"/>
              </a:lnSpc>
              <a:spcBef>
                <a:spcPts val="0"/>
              </a:spcBef>
            </a:pPr>
            <a:r>
              <a:rPr lang="en-US" dirty="0" smtClean="0">
                <a:solidFill>
                  <a:schemeClr val="tx1"/>
                </a:solidFill>
                <a:latin typeface="+mn-lt"/>
              </a:rPr>
              <a:t>Medication side effects</a:t>
            </a:r>
          </a:p>
          <a:p>
            <a:pPr>
              <a:lnSpc>
                <a:spcPct val="120000"/>
              </a:lnSpc>
              <a:spcBef>
                <a:spcPts val="0"/>
              </a:spcBef>
            </a:pPr>
            <a:endParaRPr lang="en-US" dirty="0" smtClean="0">
              <a:solidFill>
                <a:schemeClr val="tx1"/>
              </a:solidFill>
              <a:latin typeface="+mn-lt"/>
            </a:endParaRPr>
          </a:p>
          <a:p>
            <a:pPr>
              <a:lnSpc>
                <a:spcPct val="120000"/>
              </a:lnSpc>
              <a:spcBef>
                <a:spcPts val="0"/>
              </a:spcBef>
            </a:pPr>
            <a:r>
              <a:rPr lang="en-US" dirty="0" smtClean="0">
                <a:solidFill>
                  <a:schemeClr val="tx1"/>
                </a:solidFill>
                <a:latin typeface="+mn-lt"/>
              </a:rPr>
              <a:t>Radiation therapy to the chest</a:t>
            </a:r>
          </a:p>
          <a:p>
            <a:pPr>
              <a:lnSpc>
                <a:spcPct val="120000"/>
              </a:lnSpc>
              <a:spcBef>
                <a:spcPts val="0"/>
              </a:spcBef>
            </a:pPr>
            <a:endParaRPr lang="en-US" dirty="0" smtClean="0">
              <a:solidFill>
                <a:schemeClr val="tx1"/>
              </a:solidFill>
              <a:latin typeface="+mn-lt"/>
            </a:endParaRPr>
          </a:p>
          <a:p>
            <a:pPr>
              <a:lnSpc>
                <a:spcPct val="120000"/>
              </a:lnSpc>
              <a:spcBef>
                <a:spcPts val="0"/>
              </a:spcBef>
            </a:pPr>
            <a:r>
              <a:rPr lang="en-US" dirty="0" smtClean="0">
                <a:solidFill>
                  <a:schemeClr val="tx1"/>
                </a:solidFill>
                <a:latin typeface="+mn-lt"/>
              </a:rPr>
              <a:t>Exposure to mold, birds, fibers, dusts, and other factors</a:t>
            </a:r>
          </a:p>
          <a:p>
            <a:pPr marL="0" indent="0">
              <a:lnSpc>
                <a:spcPct val="120000"/>
              </a:lnSpc>
              <a:spcBef>
                <a:spcPts val="0"/>
              </a:spcBef>
              <a:buNone/>
            </a:pPr>
            <a:endParaRPr lang="en-US" dirty="0" smtClean="0">
              <a:solidFill>
                <a:schemeClr val="tx1"/>
              </a:solidFill>
              <a:latin typeface="+mn-lt"/>
            </a:endParaRPr>
          </a:p>
          <a:p>
            <a:pPr>
              <a:lnSpc>
                <a:spcPct val="120000"/>
              </a:lnSpc>
              <a:spcBef>
                <a:spcPts val="0"/>
              </a:spcBef>
            </a:pPr>
            <a:r>
              <a:rPr lang="en-US" dirty="0" smtClean="0">
                <a:solidFill>
                  <a:schemeClr val="tx1"/>
                </a:solidFill>
                <a:latin typeface="+mn-lt"/>
              </a:rPr>
              <a:t>Autoimmune diseases, such as rheumatoid</a:t>
            </a:r>
          </a:p>
          <a:p>
            <a:pPr marL="0" indent="0">
              <a:lnSpc>
                <a:spcPct val="120000"/>
              </a:lnSpc>
              <a:spcBef>
                <a:spcPts val="0"/>
              </a:spcBef>
              <a:buNone/>
            </a:pPr>
            <a:r>
              <a:rPr lang="en-US" dirty="0">
                <a:solidFill>
                  <a:schemeClr val="tx1"/>
                </a:solidFill>
                <a:latin typeface="+mn-lt"/>
              </a:rPr>
              <a:t>  </a:t>
            </a:r>
            <a:r>
              <a:rPr lang="en-US" dirty="0" smtClean="0">
                <a:solidFill>
                  <a:schemeClr val="tx1"/>
                </a:solidFill>
                <a:latin typeface="+mn-lt"/>
              </a:rPr>
              <a:t>  arthritis, scleroderma, </a:t>
            </a:r>
            <a:r>
              <a:rPr lang="en-US" dirty="0" err="1" smtClean="0">
                <a:solidFill>
                  <a:schemeClr val="tx1"/>
                </a:solidFill>
                <a:latin typeface="+mn-lt"/>
              </a:rPr>
              <a:t>Sjogren’s</a:t>
            </a:r>
            <a:r>
              <a:rPr lang="en-US" dirty="0" smtClean="0">
                <a:solidFill>
                  <a:schemeClr val="tx1"/>
                </a:solidFill>
                <a:latin typeface="+mn-lt"/>
              </a:rPr>
              <a:t> syndrome</a:t>
            </a:r>
          </a:p>
          <a:p>
            <a:pPr marL="0" indent="0">
              <a:lnSpc>
                <a:spcPct val="120000"/>
              </a:lnSpc>
              <a:spcBef>
                <a:spcPts val="0"/>
              </a:spcBef>
              <a:buNone/>
            </a:pPr>
            <a:endParaRPr lang="en-US" dirty="0" smtClean="0">
              <a:solidFill>
                <a:schemeClr val="tx1"/>
              </a:solidFill>
              <a:latin typeface="+mn-lt"/>
            </a:endParaRPr>
          </a:p>
          <a:p>
            <a:pPr>
              <a:lnSpc>
                <a:spcPct val="120000"/>
              </a:lnSpc>
              <a:spcBef>
                <a:spcPts val="0"/>
              </a:spcBef>
            </a:pPr>
            <a:r>
              <a:rPr lang="en-US" dirty="0" smtClean="0">
                <a:solidFill>
                  <a:schemeClr val="tx1"/>
                </a:solidFill>
                <a:latin typeface="+mn-lt"/>
              </a:rPr>
              <a:t>In many cases, however, we cannot identify a</a:t>
            </a:r>
          </a:p>
          <a:p>
            <a:pPr marL="0" indent="0">
              <a:lnSpc>
                <a:spcPct val="120000"/>
              </a:lnSpc>
              <a:spcBef>
                <a:spcPts val="0"/>
              </a:spcBef>
              <a:buNone/>
            </a:pPr>
            <a:r>
              <a:rPr lang="en-US" dirty="0">
                <a:solidFill>
                  <a:schemeClr val="tx1"/>
                </a:solidFill>
                <a:latin typeface="+mn-lt"/>
              </a:rPr>
              <a:t> </a:t>
            </a:r>
            <a:r>
              <a:rPr lang="en-US" dirty="0" smtClean="0">
                <a:solidFill>
                  <a:schemeClr val="tx1"/>
                </a:solidFill>
                <a:latin typeface="+mn-lt"/>
              </a:rPr>
              <a:t>   specific cause of PF</a:t>
            </a:r>
          </a:p>
        </p:txBody>
      </p:sp>
    </p:spTree>
    <p:extLst>
      <p:ext uri="{BB962C8B-B14F-4D97-AF65-F5344CB8AC3E}">
        <p14:creationId xmlns:p14="http://schemas.microsoft.com/office/powerpoint/2010/main" val="1842654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200" b="1" dirty="0" smtClean="0">
                <a:latin typeface="+mn-lt"/>
              </a:rPr>
              <a:t>Sometimes we cannot identify the cause of PF</a:t>
            </a:r>
            <a:endParaRPr lang="en-US" sz="3200" b="1" dirty="0">
              <a:latin typeface="+mn-lt"/>
            </a:endParaRPr>
          </a:p>
        </p:txBody>
      </p:sp>
      <p:sp>
        <p:nvSpPr>
          <p:cNvPr id="3" name="Content Placeholder 2"/>
          <p:cNvSpPr>
            <a:spLocks noGrp="1"/>
          </p:cNvSpPr>
          <p:nvPr>
            <p:ph idx="1"/>
          </p:nvPr>
        </p:nvSpPr>
        <p:spPr>
          <a:xfrm>
            <a:off x="425302" y="1855380"/>
            <a:ext cx="6936828" cy="4564117"/>
          </a:xfrm>
        </p:spPr>
        <p:txBody>
          <a:bodyPr>
            <a:normAutofit fontScale="70000" lnSpcReduction="20000"/>
          </a:bodyPr>
          <a:lstStyle/>
          <a:p>
            <a:pPr>
              <a:lnSpc>
                <a:spcPct val="120000"/>
              </a:lnSpc>
              <a:spcBef>
                <a:spcPts val="0"/>
              </a:spcBef>
            </a:pPr>
            <a:r>
              <a:rPr lang="en-US" dirty="0" smtClean="0">
                <a:solidFill>
                  <a:schemeClr val="tx1"/>
                </a:solidFill>
                <a:latin typeface="+mn-lt"/>
              </a:rPr>
              <a:t>The </a:t>
            </a:r>
            <a:r>
              <a:rPr lang="en-US" dirty="0">
                <a:solidFill>
                  <a:schemeClr val="tx1"/>
                </a:solidFill>
                <a:latin typeface="+mn-lt"/>
              </a:rPr>
              <a:t>word “idiopathic” means “the cause is unknown</a:t>
            </a:r>
            <a:r>
              <a:rPr lang="en-US" dirty="0" smtClean="0">
                <a:solidFill>
                  <a:schemeClr val="tx1"/>
                </a:solidFill>
                <a:latin typeface="+mn-lt"/>
              </a:rPr>
              <a:t>”</a:t>
            </a:r>
            <a:endParaRPr lang="en-US" dirty="0">
              <a:solidFill>
                <a:schemeClr val="tx1"/>
              </a:solidFill>
              <a:latin typeface="+mn-lt"/>
            </a:endParaRPr>
          </a:p>
          <a:p>
            <a:pPr>
              <a:lnSpc>
                <a:spcPct val="120000"/>
              </a:lnSpc>
              <a:spcBef>
                <a:spcPts val="0"/>
              </a:spcBef>
            </a:pPr>
            <a:endParaRPr lang="en-US" dirty="0">
              <a:solidFill>
                <a:schemeClr val="tx1"/>
              </a:solidFill>
              <a:latin typeface="+mn-lt"/>
            </a:endParaRPr>
          </a:p>
          <a:p>
            <a:pPr>
              <a:lnSpc>
                <a:spcPct val="120000"/>
              </a:lnSpc>
              <a:spcBef>
                <a:spcPts val="0"/>
              </a:spcBef>
            </a:pPr>
            <a:r>
              <a:rPr lang="en-US" dirty="0">
                <a:solidFill>
                  <a:schemeClr val="tx1"/>
                </a:solidFill>
                <a:latin typeface="+mn-lt"/>
              </a:rPr>
              <a:t>We don’t </a:t>
            </a:r>
            <a:r>
              <a:rPr lang="en-US" dirty="0" smtClean="0">
                <a:solidFill>
                  <a:schemeClr val="tx1"/>
                </a:solidFill>
                <a:latin typeface="+mn-lt"/>
              </a:rPr>
              <a:t>know the </a:t>
            </a:r>
            <a:r>
              <a:rPr lang="en-US" dirty="0">
                <a:solidFill>
                  <a:schemeClr val="tx1"/>
                </a:solidFill>
                <a:latin typeface="+mn-lt"/>
              </a:rPr>
              <a:t>cause of Idiopathic Pulmonary </a:t>
            </a:r>
            <a:r>
              <a:rPr lang="en-US" dirty="0" smtClean="0">
                <a:solidFill>
                  <a:schemeClr val="tx1"/>
                </a:solidFill>
                <a:latin typeface="+mn-lt"/>
              </a:rPr>
              <a:t>Fibrosis (IPF)</a:t>
            </a:r>
            <a:endParaRPr lang="en-US" dirty="0">
              <a:solidFill>
                <a:schemeClr val="tx1"/>
              </a:solidFill>
              <a:latin typeface="+mn-lt"/>
            </a:endParaRPr>
          </a:p>
          <a:p>
            <a:pPr>
              <a:lnSpc>
                <a:spcPct val="120000"/>
              </a:lnSpc>
              <a:spcBef>
                <a:spcPts val="0"/>
              </a:spcBef>
            </a:pPr>
            <a:endParaRPr lang="en-US" dirty="0" smtClean="0">
              <a:solidFill>
                <a:schemeClr val="tx1"/>
              </a:solidFill>
              <a:latin typeface="+mn-lt"/>
            </a:endParaRPr>
          </a:p>
          <a:p>
            <a:pPr>
              <a:lnSpc>
                <a:spcPct val="120000"/>
              </a:lnSpc>
              <a:spcBef>
                <a:spcPts val="0"/>
              </a:spcBef>
            </a:pPr>
            <a:r>
              <a:rPr lang="en-US" dirty="0" smtClean="0">
                <a:solidFill>
                  <a:schemeClr val="tx1"/>
                </a:solidFill>
                <a:latin typeface="+mn-lt"/>
              </a:rPr>
              <a:t>There are many </a:t>
            </a:r>
            <a:r>
              <a:rPr lang="en-US" dirty="0">
                <a:solidFill>
                  <a:schemeClr val="tx1"/>
                </a:solidFill>
                <a:latin typeface="+mn-lt"/>
              </a:rPr>
              <a:t>other types of </a:t>
            </a:r>
            <a:r>
              <a:rPr lang="en-US" dirty="0" smtClean="0">
                <a:solidFill>
                  <a:schemeClr val="tx1"/>
                </a:solidFill>
                <a:latin typeface="+mn-lt"/>
              </a:rPr>
              <a:t>PF </a:t>
            </a:r>
            <a:r>
              <a:rPr lang="en-US" dirty="0">
                <a:solidFill>
                  <a:schemeClr val="tx1"/>
                </a:solidFill>
                <a:latin typeface="+mn-lt"/>
              </a:rPr>
              <a:t>for which the cause is also </a:t>
            </a:r>
            <a:r>
              <a:rPr lang="en-US" dirty="0" smtClean="0">
                <a:solidFill>
                  <a:schemeClr val="tx1"/>
                </a:solidFill>
                <a:latin typeface="+mn-lt"/>
              </a:rPr>
              <a:t>unknown</a:t>
            </a:r>
            <a:br>
              <a:rPr lang="en-US" dirty="0" smtClean="0">
                <a:solidFill>
                  <a:schemeClr val="tx1"/>
                </a:solidFill>
                <a:latin typeface="+mn-lt"/>
              </a:rPr>
            </a:br>
            <a:endParaRPr lang="en-US" dirty="0" smtClean="0">
              <a:solidFill>
                <a:schemeClr val="tx1"/>
              </a:solidFill>
              <a:latin typeface="+mn-lt"/>
            </a:endParaRPr>
          </a:p>
          <a:p>
            <a:pPr>
              <a:lnSpc>
                <a:spcPct val="120000"/>
              </a:lnSpc>
              <a:spcBef>
                <a:spcPts val="0"/>
              </a:spcBef>
            </a:pPr>
            <a:r>
              <a:rPr lang="en-US" dirty="0" smtClean="0">
                <a:solidFill>
                  <a:schemeClr val="tx1"/>
                </a:solidFill>
                <a:latin typeface="+mn-lt"/>
              </a:rPr>
              <a:t>Even when we might know the “cause” of someone’s PF, we often still don’t understand why they were susceptible to that “cause” and others were not</a:t>
            </a:r>
            <a:endParaRPr lang="en-US" dirty="0">
              <a:solidFill>
                <a:schemeClr val="tx1"/>
              </a:solidFill>
              <a:latin typeface="+mn-lt"/>
            </a:endParaRPr>
          </a:p>
          <a:p>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635" y="1590346"/>
            <a:ext cx="1720413" cy="1720413"/>
          </a:xfrm>
          <a:prstGeom prst="rect">
            <a:avLst/>
          </a:prstGeom>
        </p:spPr>
      </p:pic>
    </p:spTree>
    <p:extLst>
      <p:ext uri="{BB962C8B-B14F-4D97-AF65-F5344CB8AC3E}">
        <p14:creationId xmlns:p14="http://schemas.microsoft.com/office/powerpoint/2010/main" val="1994873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23645" y="1195294"/>
            <a:ext cx="8481998" cy="5422478"/>
          </a:xfrm>
          <a:solidFill>
            <a:schemeClr val="bg1"/>
          </a:solidFill>
        </p:spPr>
        <p:txBody>
          <a:bodyPr rtlCol="0">
            <a:normAutofit/>
          </a:bodyPr>
          <a:lstStyle/>
          <a:p>
            <a:pPr marL="365760" lvl="1" indent="-274320" eaLnBrk="1" fontAlgn="auto" hangingPunct="1">
              <a:lnSpc>
                <a:spcPct val="100000"/>
              </a:lnSpc>
              <a:spcBef>
                <a:spcPts val="0"/>
              </a:spcBef>
              <a:buClr>
                <a:schemeClr val="tx2"/>
              </a:buClr>
              <a:buFont typeface="Arial" pitchFamily="34" charset="0"/>
              <a:buChar char="•"/>
              <a:defRPr/>
            </a:pPr>
            <a:r>
              <a:rPr lang="en-US" sz="2400" dirty="0" smtClean="0">
                <a:solidFill>
                  <a:schemeClr val="tx1"/>
                </a:solidFill>
                <a:latin typeface="+mn-lt"/>
                <a:ea typeface="+mn-ea"/>
              </a:rPr>
              <a:t>If there is one other family member with IPF or pulmonary fibrosis (PF), the disease may be an inherited form</a:t>
            </a:r>
          </a:p>
          <a:p>
            <a:pPr marL="365760" lvl="1" indent="-274320" eaLnBrk="1" fontAlgn="auto" hangingPunct="1">
              <a:lnSpc>
                <a:spcPct val="100000"/>
              </a:lnSpc>
              <a:spcBef>
                <a:spcPts val="0"/>
              </a:spcBef>
              <a:buClr>
                <a:schemeClr val="tx2"/>
              </a:buClr>
              <a:buFont typeface="Arial" pitchFamily="34" charset="0"/>
              <a:buChar char="•"/>
              <a:defRPr/>
            </a:pPr>
            <a:endParaRPr lang="en-US" sz="2400" dirty="0" smtClean="0">
              <a:solidFill>
                <a:schemeClr val="tx1"/>
              </a:solidFill>
              <a:latin typeface="+mn-lt"/>
              <a:ea typeface="+mn-ea"/>
            </a:endParaRPr>
          </a:p>
          <a:p>
            <a:pPr marL="365760" lvl="1" indent="-274320" eaLnBrk="1" fontAlgn="auto" hangingPunct="1">
              <a:lnSpc>
                <a:spcPct val="100000"/>
              </a:lnSpc>
              <a:spcBef>
                <a:spcPts val="0"/>
              </a:spcBef>
              <a:buClr>
                <a:schemeClr val="tx2"/>
              </a:buClr>
              <a:buFont typeface="Arial" pitchFamily="34" charset="0"/>
              <a:buChar char="•"/>
              <a:defRPr/>
            </a:pPr>
            <a:r>
              <a:rPr lang="en-US" sz="2400" dirty="0" smtClean="0">
                <a:solidFill>
                  <a:schemeClr val="tx1"/>
                </a:solidFill>
                <a:latin typeface="+mn-lt"/>
                <a:ea typeface="+mn-ea"/>
              </a:rPr>
              <a:t>Up to 20% of cases of IPF may be due to inherited forms of the disease</a:t>
            </a:r>
          </a:p>
          <a:p>
            <a:pPr marL="365760" lvl="1" indent="-274320" eaLnBrk="1" fontAlgn="auto" hangingPunct="1">
              <a:lnSpc>
                <a:spcPct val="100000"/>
              </a:lnSpc>
              <a:spcBef>
                <a:spcPts val="0"/>
              </a:spcBef>
              <a:buClr>
                <a:schemeClr val="tx2"/>
              </a:buClr>
              <a:buFont typeface="Arial" pitchFamily="34" charset="0"/>
              <a:buChar char="•"/>
              <a:defRPr/>
            </a:pPr>
            <a:endParaRPr lang="en-US" sz="2400" dirty="0" smtClean="0">
              <a:solidFill>
                <a:schemeClr val="tx1"/>
              </a:solidFill>
              <a:latin typeface="+mn-lt"/>
              <a:ea typeface="+mn-ea"/>
            </a:endParaRPr>
          </a:p>
          <a:p>
            <a:pPr marL="365760" lvl="1" indent="-274320" eaLnBrk="1" fontAlgn="auto" hangingPunct="1">
              <a:lnSpc>
                <a:spcPct val="100000"/>
              </a:lnSpc>
              <a:spcBef>
                <a:spcPts val="0"/>
              </a:spcBef>
              <a:buClr>
                <a:schemeClr val="tx2"/>
              </a:buClr>
              <a:buFont typeface="Arial" pitchFamily="34" charset="0"/>
              <a:buChar char="•"/>
              <a:defRPr/>
            </a:pPr>
            <a:r>
              <a:rPr lang="en-US" sz="2400" dirty="0" smtClean="0">
                <a:solidFill>
                  <a:schemeClr val="tx1"/>
                </a:solidFill>
                <a:latin typeface="+mn-lt"/>
                <a:ea typeface="+mn-ea"/>
              </a:rPr>
              <a:t>Even when IPF is inherited, outward symptoms and underlying disease progression may be different between affected family members</a:t>
            </a:r>
          </a:p>
          <a:p>
            <a:pPr marL="442913" lvl="1" indent="-171450" eaLnBrk="1" fontAlgn="auto" hangingPunct="1">
              <a:spcAft>
                <a:spcPts val="0"/>
              </a:spcAft>
              <a:buFont typeface="Arial" pitchFamily="34" charset="0"/>
              <a:buChar char="•"/>
              <a:defRPr/>
            </a:pPr>
            <a:endParaRPr lang="en-US" dirty="0" smtClean="0">
              <a:solidFill>
                <a:srgbClr val="58585A"/>
              </a:solidFill>
              <a:ea typeface="+mn-ea"/>
            </a:endParaRPr>
          </a:p>
          <a:p>
            <a:pPr marL="171450" indent="-171450" eaLnBrk="1" fontAlgn="auto" hangingPunct="1">
              <a:spcAft>
                <a:spcPts val="0"/>
              </a:spcAft>
              <a:buFont typeface="Arial" pitchFamily="34" charset="0"/>
              <a:buChar char="•"/>
              <a:defRPr/>
            </a:pPr>
            <a:endParaRPr lang="en-US" sz="1800" dirty="0" smtClean="0">
              <a:solidFill>
                <a:srgbClr val="58585A"/>
              </a:solidFill>
              <a:ea typeface="+mn-ea"/>
            </a:endParaRPr>
          </a:p>
          <a:p>
            <a:pPr eaLnBrk="1" fontAlgn="auto" hangingPunct="1">
              <a:spcAft>
                <a:spcPts val="0"/>
              </a:spcAft>
              <a:buFont typeface="Arial" pitchFamily="34" charset="0"/>
              <a:buChar char="•"/>
              <a:defRPr/>
            </a:pPr>
            <a:endParaRPr lang="en-US" dirty="0" smtClean="0">
              <a:solidFill>
                <a:srgbClr val="58585A"/>
              </a:solidFill>
              <a:ea typeface="+mn-ea"/>
            </a:endParaRPr>
          </a:p>
        </p:txBody>
      </p:sp>
      <p:sp>
        <p:nvSpPr>
          <p:cNvPr id="32770" name="Title 1"/>
          <p:cNvSpPr>
            <a:spLocks noGrp="1"/>
          </p:cNvSpPr>
          <p:nvPr>
            <p:ph type="title"/>
          </p:nvPr>
        </p:nvSpPr>
        <p:spPr>
          <a:xfrm>
            <a:off x="468313" y="522941"/>
            <a:ext cx="5508158" cy="672353"/>
          </a:xfrm>
        </p:spPr>
        <p:txBody>
          <a:bodyPr>
            <a:normAutofit/>
          </a:bodyPr>
          <a:lstStyle/>
          <a:p>
            <a:pPr eaLnBrk="1" hangingPunct="1"/>
            <a:r>
              <a:rPr lang="en-US" sz="3200" b="1" dirty="0" smtClean="0">
                <a:latin typeface="+mn-lt"/>
              </a:rPr>
              <a:t>Genetic Risk of PF and IPF</a:t>
            </a:r>
          </a:p>
        </p:txBody>
      </p:sp>
      <p:grpSp>
        <p:nvGrpSpPr>
          <p:cNvPr id="32774" name="Group 3"/>
          <p:cNvGrpSpPr>
            <a:grpSpLocks/>
          </p:cNvGrpSpPr>
          <p:nvPr/>
        </p:nvGrpSpPr>
        <p:grpSpPr bwMode="auto">
          <a:xfrm>
            <a:off x="508000" y="5128045"/>
            <a:ext cx="1162050" cy="1165225"/>
            <a:chOff x="2832100" y="4167188"/>
            <a:chExt cx="1161288" cy="1165225"/>
          </a:xfrm>
        </p:grpSpPr>
        <p:sp>
          <p:nvSpPr>
            <p:cNvPr id="11" name="Oval 10"/>
            <p:cNvSpPr>
              <a:spLocks noChangeArrowheads="1"/>
            </p:cNvSpPr>
            <p:nvPr/>
          </p:nvSpPr>
          <p:spPr bwMode="auto">
            <a:xfrm>
              <a:off x="2832100" y="4167188"/>
              <a:ext cx="1161288" cy="1165225"/>
            </a:xfrm>
            <a:prstGeom prst="ellipse">
              <a:avLst/>
            </a:prstGeom>
            <a:solidFill>
              <a:srgbClr val="31859C"/>
            </a:solidFill>
            <a:ln w="9525">
              <a:noFill/>
              <a:round/>
              <a:headEnd/>
              <a:tailEnd/>
            </a:ln>
            <a:effectLst>
              <a:outerShdw dist="23000" dir="5400000" rotWithShape="0">
                <a:srgbClr val="808080">
                  <a:alpha val="34999"/>
                </a:srgbClr>
              </a:outerShdw>
            </a:effectLst>
          </p:spPr>
          <p:txBody>
            <a:bodyPr anchor="ctr"/>
            <a:lstStyle/>
            <a:p>
              <a:pPr algn="ctr">
                <a:defRPr/>
              </a:pPr>
              <a:endParaRPr lang="en-US" sz="1800" dirty="0">
                <a:solidFill>
                  <a:schemeClr val="lt1"/>
                </a:solidFill>
                <a:latin typeface="Arial" pitchFamily="34" charset="0"/>
                <a:ea typeface="+mn-ea"/>
                <a:cs typeface="Arial" pitchFamily="34" charset="0"/>
              </a:endParaRPr>
            </a:p>
          </p:txBody>
        </p:sp>
        <p:pic>
          <p:nvPicPr>
            <p:cNvPr id="32777" name="Picture 14"/>
            <p:cNvPicPr>
              <a:picLocks noChangeAspect="1"/>
            </p:cNvPicPr>
            <p:nvPr/>
          </p:nvPicPr>
          <p:blipFill>
            <a:blip r:embed="rId3"/>
            <a:srcRect/>
            <a:stretch>
              <a:fillRect/>
            </a:stretch>
          </p:blipFill>
          <p:spPr bwMode="auto">
            <a:xfrm>
              <a:off x="3229865" y="4319348"/>
              <a:ext cx="365758" cy="860904"/>
            </a:xfrm>
            <a:prstGeom prst="rect">
              <a:avLst/>
            </a:prstGeom>
            <a:noFill/>
            <a:ln w="9525">
              <a:noFill/>
              <a:miter lim="800000"/>
              <a:headEnd/>
              <a:tailEnd/>
            </a:ln>
          </p:spPr>
        </p:pic>
      </p:grpSp>
      <p:sp>
        <p:nvSpPr>
          <p:cNvPr id="32775" name="Rectangle 3"/>
          <p:cNvSpPr>
            <a:spLocks noChangeArrowheads="1"/>
          </p:cNvSpPr>
          <p:nvPr/>
        </p:nvSpPr>
        <p:spPr bwMode="auto">
          <a:xfrm>
            <a:off x="1935126" y="5202825"/>
            <a:ext cx="6921796" cy="1015663"/>
          </a:xfrm>
          <a:prstGeom prst="rect">
            <a:avLst/>
          </a:prstGeom>
          <a:solidFill>
            <a:schemeClr val="accent5">
              <a:lumMod val="20000"/>
              <a:lumOff val="80000"/>
            </a:schemeClr>
          </a:solidFill>
          <a:ln w="9525">
            <a:solidFill>
              <a:srgbClr val="1F497D"/>
            </a:solidFill>
            <a:miter lim="800000"/>
            <a:headEnd/>
            <a:tailEnd/>
          </a:ln>
        </p:spPr>
        <p:txBody>
          <a:bodyPr wrap="square">
            <a:spAutoFit/>
          </a:bodyPr>
          <a:lstStyle/>
          <a:p>
            <a:pPr marL="271463" lvl="1" algn="ctr"/>
            <a:r>
              <a:rPr lang="en-US" sz="2000" b="1" dirty="0">
                <a:solidFill>
                  <a:srgbClr val="215968"/>
                </a:solidFill>
                <a:cs typeface="Arial" pitchFamily="34" charset="0"/>
              </a:rPr>
              <a:t>The Pulmonary Fibrosis Foundation (PFF) </a:t>
            </a:r>
            <a:r>
              <a:rPr lang="en-US" sz="2000" b="1" dirty="0" smtClean="0">
                <a:solidFill>
                  <a:srgbClr val="215968"/>
                </a:solidFill>
                <a:cs typeface="Arial" pitchFamily="34" charset="0"/>
              </a:rPr>
              <a:t>supports </a:t>
            </a:r>
            <a:r>
              <a:rPr lang="en-US" sz="2000" b="1" dirty="0">
                <a:solidFill>
                  <a:srgbClr val="215968"/>
                </a:solidFill>
                <a:cs typeface="Arial" pitchFamily="34" charset="0"/>
              </a:rPr>
              <a:t>a genetics counseling program to help family members understand the disease and their risks of becoming sick with </a:t>
            </a:r>
            <a:r>
              <a:rPr lang="en-US" sz="2000" b="1" dirty="0" smtClean="0">
                <a:solidFill>
                  <a:srgbClr val="215968"/>
                </a:solidFill>
                <a:cs typeface="Arial" pitchFamily="34" charset="0"/>
              </a:rPr>
              <a:t>PF</a:t>
            </a:r>
            <a:endParaRPr lang="en-US" sz="2000" b="1" dirty="0">
              <a:solidFill>
                <a:srgbClr val="215968"/>
              </a:solidFill>
              <a:cs typeface="Arial" pitchFamily="34" charset="0"/>
            </a:endParaRPr>
          </a:p>
        </p:txBody>
      </p:sp>
    </p:spTree>
    <p:extLst>
      <p:ext uri="{BB962C8B-B14F-4D97-AF65-F5344CB8AC3E}">
        <p14:creationId xmlns:p14="http://schemas.microsoft.com/office/powerpoint/2010/main" val="4913202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2"/>
          <p:cNvSpPr>
            <a:spLocks noGrp="1"/>
          </p:cNvSpPr>
          <p:nvPr>
            <p:ph type="title"/>
          </p:nvPr>
        </p:nvSpPr>
        <p:spPr/>
        <p:txBody>
          <a:bodyPr>
            <a:normAutofit/>
          </a:bodyPr>
          <a:lstStyle/>
          <a:p>
            <a:pPr>
              <a:lnSpc>
                <a:spcPct val="100000"/>
              </a:lnSpc>
            </a:pPr>
            <a:r>
              <a:rPr lang="en-US" sz="3200" b="1" dirty="0" smtClean="0">
                <a:latin typeface="+mn-lt"/>
              </a:rPr>
              <a:t>Who Gets PF?</a:t>
            </a:r>
          </a:p>
        </p:txBody>
      </p:sp>
      <p:sp>
        <p:nvSpPr>
          <p:cNvPr id="2" name="Content Placeholder 1"/>
          <p:cNvSpPr>
            <a:spLocks noGrp="1"/>
          </p:cNvSpPr>
          <p:nvPr>
            <p:ph idx="1"/>
          </p:nvPr>
        </p:nvSpPr>
        <p:spPr>
          <a:xfrm>
            <a:off x="457200" y="1600200"/>
            <a:ext cx="6337738" cy="4525963"/>
          </a:xfrm>
        </p:spPr>
        <p:txBody>
          <a:bodyPr>
            <a:normAutofit/>
          </a:bodyPr>
          <a:lstStyle/>
          <a:p>
            <a:pPr>
              <a:lnSpc>
                <a:spcPct val="100000"/>
              </a:lnSpc>
              <a:spcBef>
                <a:spcPts val="0"/>
              </a:spcBef>
              <a:buClr>
                <a:schemeClr val="tx2"/>
              </a:buClr>
              <a:defRPr/>
            </a:pPr>
            <a:r>
              <a:rPr lang="en-US" sz="2000" dirty="0" smtClean="0">
                <a:solidFill>
                  <a:schemeClr val="tx1"/>
                </a:solidFill>
                <a:latin typeface="+mn-lt"/>
                <a:ea typeface="ＭＳ Ｐゴシック" charset="0"/>
                <a:cs typeface="Arial"/>
              </a:rPr>
              <a:t>PF affects up to 200,000 people in the U.S.</a:t>
            </a:r>
          </a:p>
          <a:p>
            <a:pPr>
              <a:lnSpc>
                <a:spcPct val="100000"/>
              </a:lnSpc>
              <a:spcBef>
                <a:spcPts val="0"/>
              </a:spcBef>
              <a:buClr>
                <a:schemeClr val="tx2"/>
              </a:buClr>
              <a:defRPr/>
            </a:pPr>
            <a:endParaRPr lang="en-US" sz="2000" dirty="0">
              <a:solidFill>
                <a:schemeClr val="tx1"/>
              </a:solidFill>
              <a:latin typeface="+mn-lt"/>
              <a:ea typeface="ＭＳ Ｐゴシック" charset="0"/>
              <a:cs typeface="Arial"/>
            </a:endParaRPr>
          </a:p>
          <a:p>
            <a:pPr>
              <a:lnSpc>
                <a:spcPct val="100000"/>
              </a:lnSpc>
              <a:spcBef>
                <a:spcPts val="0"/>
              </a:spcBef>
              <a:buClr>
                <a:schemeClr val="tx2"/>
              </a:buClr>
              <a:defRPr/>
            </a:pPr>
            <a:r>
              <a:rPr lang="en-US" sz="2000" dirty="0" smtClean="0">
                <a:solidFill>
                  <a:schemeClr val="tx1"/>
                </a:solidFill>
                <a:latin typeface="+mn-lt"/>
                <a:ea typeface="ＭＳ Ｐゴシック" charset="0"/>
                <a:cs typeface="Arial"/>
              </a:rPr>
              <a:t>Nearly 1 in 200 people age 65 and older carried a diagnosis of Idiopathic Pulmonary Fibrosis (IPF) in 2011 in the US</a:t>
            </a:r>
          </a:p>
          <a:p>
            <a:pPr marL="0" indent="0">
              <a:lnSpc>
                <a:spcPct val="100000"/>
              </a:lnSpc>
              <a:spcBef>
                <a:spcPts val="0"/>
              </a:spcBef>
              <a:buClr>
                <a:schemeClr val="tx2"/>
              </a:buClr>
              <a:buNone/>
              <a:defRPr/>
            </a:pPr>
            <a:endParaRPr lang="en-US" sz="2000" dirty="0">
              <a:solidFill>
                <a:schemeClr val="tx1"/>
              </a:solidFill>
              <a:latin typeface="+mn-lt"/>
              <a:ea typeface="ＭＳ Ｐゴシック" charset="0"/>
              <a:cs typeface="Arial"/>
            </a:endParaRPr>
          </a:p>
          <a:p>
            <a:pPr>
              <a:lnSpc>
                <a:spcPct val="100000"/>
              </a:lnSpc>
              <a:spcBef>
                <a:spcPts val="0"/>
              </a:spcBef>
              <a:buClr>
                <a:schemeClr val="tx2"/>
              </a:buClr>
              <a:defRPr/>
            </a:pPr>
            <a:r>
              <a:rPr lang="en-US" sz="2000" dirty="0" smtClean="0">
                <a:solidFill>
                  <a:schemeClr val="tx1"/>
                </a:solidFill>
                <a:latin typeface="+mn-lt"/>
                <a:ea typeface="MS PGothic" charset="0"/>
                <a:cs typeface="Arial"/>
              </a:rPr>
              <a:t>Approximately </a:t>
            </a:r>
            <a:r>
              <a:rPr lang="en-US" sz="2000" dirty="0">
                <a:solidFill>
                  <a:schemeClr val="tx1"/>
                </a:solidFill>
                <a:latin typeface="+mn-lt"/>
                <a:ea typeface="MS PGothic" charset="0"/>
                <a:cs typeface="Arial"/>
              </a:rPr>
              <a:t>40,000 </a:t>
            </a:r>
            <a:r>
              <a:rPr lang="en-US" sz="2000" dirty="0" smtClean="0">
                <a:solidFill>
                  <a:schemeClr val="tx1"/>
                </a:solidFill>
                <a:latin typeface="+mn-lt"/>
                <a:ea typeface="MS PGothic" charset="0"/>
                <a:cs typeface="Arial"/>
              </a:rPr>
              <a:t>people over 18 years of age are diagnosed with IPF each year</a:t>
            </a:r>
            <a:endParaRPr lang="en-US" sz="2000" baseline="30000" dirty="0" smtClean="0">
              <a:solidFill>
                <a:schemeClr val="tx1"/>
              </a:solidFill>
              <a:latin typeface="+mn-lt"/>
              <a:ea typeface="MS PGothic" charset="0"/>
              <a:cs typeface="Arial"/>
            </a:endParaRPr>
          </a:p>
          <a:p>
            <a:pPr marL="0" indent="0">
              <a:lnSpc>
                <a:spcPct val="100000"/>
              </a:lnSpc>
              <a:spcBef>
                <a:spcPts val="0"/>
              </a:spcBef>
              <a:buClr>
                <a:schemeClr val="tx2"/>
              </a:buClr>
              <a:buNone/>
              <a:defRPr/>
            </a:pPr>
            <a:endParaRPr lang="en-US" sz="2000" dirty="0" smtClean="0">
              <a:solidFill>
                <a:schemeClr val="tx1"/>
              </a:solidFill>
              <a:latin typeface="+mn-lt"/>
              <a:ea typeface="MS PGothic" charset="0"/>
              <a:cs typeface="Arial"/>
            </a:endParaRPr>
          </a:p>
          <a:p>
            <a:pPr>
              <a:lnSpc>
                <a:spcPct val="100000"/>
              </a:lnSpc>
              <a:spcBef>
                <a:spcPts val="0"/>
              </a:spcBef>
              <a:buClr>
                <a:schemeClr val="tx2"/>
              </a:buClr>
              <a:defRPr/>
            </a:pPr>
            <a:r>
              <a:rPr lang="en-US" sz="2000" dirty="0" smtClean="0">
                <a:solidFill>
                  <a:schemeClr val="tx1"/>
                </a:solidFill>
                <a:latin typeface="+mn-lt"/>
                <a:ea typeface="ＭＳ Ｐゴシック" charset="0"/>
                <a:cs typeface="Arial"/>
              </a:rPr>
              <a:t>PF affects people of all ages, including children</a:t>
            </a:r>
          </a:p>
          <a:p>
            <a:pPr marL="0" indent="0">
              <a:lnSpc>
                <a:spcPct val="100000"/>
              </a:lnSpc>
              <a:spcBef>
                <a:spcPts val="0"/>
              </a:spcBef>
              <a:buClr>
                <a:schemeClr val="tx2"/>
              </a:buClr>
              <a:buNone/>
              <a:defRPr/>
            </a:pPr>
            <a:endParaRPr lang="en-US" sz="2000" baseline="30000" dirty="0" smtClean="0">
              <a:solidFill>
                <a:schemeClr val="tx1"/>
              </a:solidFill>
              <a:latin typeface="+mn-lt"/>
              <a:ea typeface="ＭＳ Ｐゴシック" charset="0"/>
              <a:cs typeface="Arial"/>
            </a:endParaRPr>
          </a:p>
          <a:p>
            <a:pPr>
              <a:lnSpc>
                <a:spcPct val="100000"/>
              </a:lnSpc>
              <a:spcBef>
                <a:spcPts val="0"/>
              </a:spcBef>
              <a:buClr>
                <a:schemeClr val="tx2"/>
              </a:buClr>
              <a:defRPr/>
            </a:pPr>
            <a:r>
              <a:rPr lang="en-US" sz="2000" dirty="0" smtClean="0">
                <a:solidFill>
                  <a:schemeClr val="tx1"/>
                </a:solidFill>
                <a:latin typeface="+mn-lt"/>
                <a:ea typeface="ＭＳ Ｐゴシック" charset="0"/>
              </a:rPr>
              <a:t>IPF is more common in older adults</a:t>
            </a:r>
            <a:endParaRPr lang="en-US" sz="2000" dirty="0">
              <a:solidFill>
                <a:schemeClr val="tx1"/>
              </a:solidFill>
              <a:latin typeface="+mn-lt"/>
              <a:ea typeface="ＭＳ Ｐゴシック" charset="0"/>
            </a:endParaRPr>
          </a:p>
          <a:p>
            <a:pPr marL="0" indent="0">
              <a:buClr>
                <a:schemeClr val="tx2"/>
              </a:buClr>
              <a:buNone/>
              <a:defRPr/>
            </a:pPr>
            <a:endParaRPr lang="en-US" sz="2400" dirty="0" smtClean="0">
              <a:solidFill>
                <a:srgbClr val="58585A"/>
              </a:solidFill>
              <a:latin typeface="Arial"/>
              <a:ea typeface="ＭＳ Ｐゴシック" charset="0"/>
              <a:cs typeface="Arial"/>
            </a:endParaRPr>
          </a:p>
          <a:p>
            <a:pPr marL="0" indent="0">
              <a:buClr>
                <a:schemeClr val="tx2"/>
              </a:buClr>
              <a:defRPr/>
            </a:pPr>
            <a:endParaRPr lang="en-US" sz="2400" dirty="0">
              <a:solidFill>
                <a:srgbClr val="58585A"/>
              </a:solidFill>
              <a:ea typeface="ＭＳ Ｐゴシック"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655" t="527" r="5038"/>
          <a:stretch/>
        </p:blipFill>
        <p:spPr>
          <a:xfrm>
            <a:off x="5834466" y="4310102"/>
            <a:ext cx="2992011" cy="1959642"/>
          </a:xfrm>
          <a:prstGeom prst="rect">
            <a:avLst/>
          </a:prstGeom>
        </p:spPr>
      </p:pic>
    </p:spTree>
    <p:extLst>
      <p:ext uri="{BB962C8B-B14F-4D97-AF65-F5344CB8AC3E}">
        <p14:creationId xmlns:p14="http://schemas.microsoft.com/office/powerpoint/2010/main" val="13662029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1" y="2764117"/>
            <a:ext cx="7848598" cy="2338107"/>
          </a:xfrm>
        </p:spPr>
        <p:txBody>
          <a:bodyPr>
            <a:normAutofit/>
          </a:bodyPr>
          <a:lstStyle/>
          <a:p>
            <a:pPr algn="ctr"/>
            <a:r>
              <a:rPr lang="en-US" sz="4800" dirty="0" smtClean="0">
                <a:latin typeface="+mn-lt"/>
              </a:rPr>
              <a:t>How is PF Diagnosed?</a:t>
            </a:r>
            <a:endParaRPr lang="en-US" sz="4800" dirty="0">
              <a:latin typeface="+mn-lt"/>
            </a:endParaRPr>
          </a:p>
        </p:txBody>
      </p:sp>
    </p:spTree>
    <p:extLst>
      <p:ext uri="{BB962C8B-B14F-4D97-AF65-F5344CB8AC3E}">
        <p14:creationId xmlns:p14="http://schemas.microsoft.com/office/powerpoint/2010/main" val="3043704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4"/>
          <p:cNvSpPr>
            <a:spLocks noGrp="1"/>
          </p:cNvSpPr>
          <p:nvPr>
            <p:ph idx="1"/>
          </p:nvPr>
        </p:nvSpPr>
        <p:spPr>
          <a:xfrm>
            <a:off x="468313" y="1327849"/>
            <a:ext cx="6697258" cy="5289081"/>
          </a:xfrm>
        </p:spPr>
        <p:txBody>
          <a:bodyPr>
            <a:noAutofit/>
          </a:bodyPr>
          <a:lstStyle/>
          <a:p>
            <a:pPr eaLnBrk="1" hangingPunct="1">
              <a:lnSpc>
                <a:spcPct val="100000"/>
              </a:lnSpc>
              <a:spcBef>
                <a:spcPts val="0"/>
              </a:spcBef>
              <a:buClr>
                <a:schemeClr val="tx2"/>
              </a:buClr>
            </a:pPr>
            <a:r>
              <a:rPr lang="en-US" sz="2000" dirty="0" smtClean="0">
                <a:solidFill>
                  <a:schemeClr val="tx1"/>
                </a:solidFill>
                <a:latin typeface="+mn-lt"/>
              </a:rPr>
              <a:t>PF can only be identified on a </a:t>
            </a:r>
            <a:r>
              <a:rPr lang="en-US" sz="2000" b="1" dirty="0" smtClean="0">
                <a:solidFill>
                  <a:schemeClr val="tx1"/>
                </a:solidFill>
                <a:latin typeface="+mn-lt"/>
              </a:rPr>
              <a:t>CAT scan of the chest </a:t>
            </a:r>
            <a:r>
              <a:rPr lang="en-US" sz="2000" dirty="0" smtClean="0">
                <a:solidFill>
                  <a:schemeClr val="tx1"/>
                </a:solidFill>
                <a:latin typeface="+mn-lt"/>
              </a:rPr>
              <a:t>or by examining </a:t>
            </a:r>
            <a:r>
              <a:rPr lang="en-US" sz="2000" b="1" dirty="0" smtClean="0">
                <a:solidFill>
                  <a:schemeClr val="tx1"/>
                </a:solidFill>
                <a:latin typeface="+mn-lt"/>
              </a:rPr>
              <a:t>lung tissue under a microscope </a:t>
            </a:r>
            <a:r>
              <a:rPr lang="en-US" sz="2000" dirty="0" smtClean="0">
                <a:solidFill>
                  <a:schemeClr val="tx1"/>
                </a:solidFill>
                <a:latin typeface="+mn-lt"/>
              </a:rPr>
              <a:t>(like after a lung biopsy)</a:t>
            </a:r>
          </a:p>
          <a:p>
            <a:pPr eaLnBrk="1" hangingPunct="1">
              <a:lnSpc>
                <a:spcPct val="100000"/>
              </a:lnSpc>
              <a:spcBef>
                <a:spcPts val="0"/>
              </a:spcBef>
              <a:buClr>
                <a:schemeClr val="tx2"/>
              </a:buClr>
            </a:pPr>
            <a:endParaRPr lang="en-US" sz="2000" dirty="0">
              <a:solidFill>
                <a:schemeClr val="tx1"/>
              </a:solidFill>
              <a:latin typeface="+mn-lt"/>
            </a:endParaRPr>
          </a:p>
          <a:p>
            <a:pPr eaLnBrk="1" hangingPunct="1">
              <a:lnSpc>
                <a:spcPct val="100000"/>
              </a:lnSpc>
              <a:spcBef>
                <a:spcPts val="0"/>
              </a:spcBef>
              <a:buClr>
                <a:schemeClr val="tx2"/>
              </a:buClr>
            </a:pPr>
            <a:r>
              <a:rPr lang="en-US" sz="2000" dirty="0" smtClean="0">
                <a:solidFill>
                  <a:schemeClr val="tx1"/>
                </a:solidFill>
                <a:latin typeface="+mn-lt"/>
              </a:rPr>
              <a:t>The most common symptoms are:</a:t>
            </a:r>
          </a:p>
          <a:p>
            <a:pPr lvl="1">
              <a:lnSpc>
                <a:spcPct val="100000"/>
              </a:lnSpc>
              <a:spcBef>
                <a:spcPts val="0"/>
              </a:spcBef>
              <a:buClr>
                <a:schemeClr val="tx2"/>
              </a:buClr>
              <a:buFont typeface="Wingdings" pitchFamily="2" charset="2"/>
              <a:buChar char="Ø"/>
            </a:pPr>
            <a:r>
              <a:rPr lang="en-US" sz="1800" dirty="0" smtClean="0">
                <a:solidFill>
                  <a:schemeClr val="tx1"/>
                </a:solidFill>
                <a:latin typeface="+mn-lt"/>
              </a:rPr>
              <a:t>Breathlessness during exertion</a:t>
            </a:r>
          </a:p>
          <a:p>
            <a:pPr lvl="1">
              <a:lnSpc>
                <a:spcPct val="100000"/>
              </a:lnSpc>
              <a:spcBef>
                <a:spcPts val="0"/>
              </a:spcBef>
              <a:buClr>
                <a:schemeClr val="tx2"/>
              </a:buClr>
              <a:buFont typeface="Wingdings" pitchFamily="2" charset="2"/>
              <a:buChar char="Ø"/>
            </a:pPr>
            <a:r>
              <a:rPr lang="en-US" sz="1800" dirty="0" smtClean="0">
                <a:solidFill>
                  <a:schemeClr val="tx1"/>
                </a:solidFill>
                <a:latin typeface="+mn-lt"/>
              </a:rPr>
              <a:t>Bothersome “dry” cough</a:t>
            </a:r>
          </a:p>
          <a:p>
            <a:pPr lvl="1">
              <a:lnSpc>
                <a:spcPct val="100000"/>
              </a:lnSpc>
              <a:spcBef>
                <a:spcPts val="0"/>
              </a:spcBef>
              <a:buClr>
                <a:schemeClr val="tx2"/>
              </a:buClr>
              <a:buFont typeface="Wingdings" pitchFamily="2" charset="2"/>
              <a:buChar char="Ø"/>
            </a:pPr>
            <a:r>
              <a:rPr lang="en-US" sz="1800" dirty="0" smtClean="0">
                <a:solidFill>
                  <a:schemeClr val="tx1"/>
                </a:solidFill>
                <a:latin typeface="+mn-lt"/>
              </a:rPr>
              <a:t>Fatigue</a:t>
            </a:r>
            <a:r>
              <a:rPr lang="en-US" sz="1800" dirty="0">
                <a:solidFill>
                  <a:schemeClr val="tx1"/>
                </a:solidFill>
                <a:latin typeface="+mn-lt"/>
              </a:rPr>
              <a:t> </a:t>
            </a:r>
            <a:r>
              <a:rPr lang="en-US" sz="1800" dirty="0" smtClean="0">
                <a:solidFill>
                  <a:schemeClr val="tx1"/>
                </a:solidFill>
                <a:latin typeface="+mn-lt"/>
              </a:rPr>
              <a:t>(low energy)</a:t>
            </a:r>
          </a:p>
          <a:p>
            <a:pPr marL="0" indent="0">
              <a:lnSpc>
                <a:spcPct val="100000"/>
              </a:lnSpc>
              <a:spcBef>
                <a:spcPts val="0"/>
              </a:spcBef>
              <a:buClr>
                <a:schemeClr val="tx2"/>
              </a:buClr>
              <a:buNone/>
            </a:pPr>
            <a:endParaRPr lang="en-US" sz="2000" dirty="0">
              <a:solidFill>
                <a:schemeClr val="tx1"/>
              </a:solidFill>
              <a:latin typeface="+mn-lt"/>
            </a:endParaRPr>
          </a:p>
          <a:p>
            <a:pPr>
              <a:lnSpc>
                <a:spcPct val="100000"/>
              </a:lnSpc>
              <a:spcBef>
                <a:spcPts val="0"/>
              </a:spcBef>
              <a:buClr>
                <a:schemeClr val="tx2"/>
              </a:buClr>
            </a:pPr>
            <a:r>
              <a:rPr lang="en-US" sz="2000" dirty="0" smtClean="0">
                <a:solidFill>
                  <a:schemeClr val="tx1"/>
                </a:solidFill>
                <a:latin typeface="+mn-lt"/>
              </a:rPr>
              <a:t>Sometimes PF is found on a CAT scan of the chest performed for other reasons or because a health care provider heard “crackles” in the lungs during a physical exam</a:t>
            </a:r>
          </a:p>
          <a:p>
            <a:pPr>
              <a:lnSpc>
                <a:spcPct val="100000"/>
              </a:lnSpc>
              <a:spcBef>
                <a:spcPts val="0"/>
              </a:spcBef>
              <a:buClr>
                <a:schemeClr val="tx2"/>
              </a:buClr>
            </a:pPr>
            <a:endParaRPr lang="en-US" sz="2000" dirty="0">
              <a:solidFill>
                <a:schemeClr val="tx1"/>
              </a:solidFill>
              <a:latin typeface="+mn-lt"/>
            </a:endParaRPr>
          </a:p>
          <a:p>
            <a:pPr>
              <a:lnSpc>
                <a:spcPct val="100000"/>
              </a:lnSpc>
              <a:spcBef>
                <a:spcPts val="0"/>
              </a:spcBef>
              <a:buClr>
                <a:schemeClr val="tx2"/>
              </a:buClr>
            </a:pPr>
            <a:r>
              <a:rPr lang="en-US" sz="2000" dirty="0" smtClean="0">
                <a:solidFill>
                  <a:schemeClr val="tx1"/>
                </a:solidFill>
                <a:latin typeface="+mn-lt"/>
              </a:rPr>
              <a:t>Half of people with PF are diagnosed only after 2 or more years of breathlessness! </a:t>
            </a:r>
          </a:p>
          <a:p>
            <a:pPr lvl="1">
              <a:lnSpc>
                <a:spcPct val="100000"/>
              </a:lnSpc>
              <a:spcBef>
                <a:spcPts val="0"/>
              </a:spcBef>
              <a:buClr>
                <a:schemeClr val="tx2"/>
              </a:buClr>
            </a:pPr>
            <a:endParaRPr lang="en-US" sz="1600" dirty="0" smtClean="0">
              <a:solidFill>
                <a:schemeClr val="tx1">
                  <a:lumMod val="65000"/>
                  <a:lumOff val="35000"/>
                </a:schemeClr>
              </a:solidFill>
            </a:endParaRPr>
          </a:p>
        </p:txBody>
      </p:sp>
      <p:sp>
        <p:nvSpPr>
          <p:cNvPr id="15362" name="Title 1"/>
          <p:cNvSpPr>
            <a:spLocks noGrp="1"/>
          </p:cNvSpPr>
          <p:nvPr>
            <p:ph type="title"/>
          </p:nvPr>
        </p:nvSpPr>
        <p:spPr>
          <a:xfrm>
            <a:off x="468313" y="480176"/>
            <a:ext cx="5665117" cy="681541"/>
          </a:xfrm>
        </p:spPr>
        <p:txBody>
          <a:bodyPr>
            <a:normAutofit/>
          </a:bodyPr>
          <a:lstStyle/>
          <a:p>
            <a:pPr eaLnBrk="1" hangingPunct="1">
              <a:lnSpc>
                <a:spcPct val="100000"/>
              </a:lnSpc>
            </a:pPr>
            <a:r>
              <a:rPr lang="en-US" sz="3200" b="1" dirty="0" smtClean="0">
                <a:latin typeface="+mn-lt"/>
              </a:rPr>
              <a:t>How is PF first identified?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339" y="2068731"/>
            <a:ext cx="2619375" cy="1743075"/>
          </a:xfrm>
          <a:prstGeom prst="rect">
            <a:avLst/>
          </a:prstGeom>
        </p:spPr>
      </p:pic>
    </p:spTree>
    <p:extLst>
      <p:ext uri="{BB962C8B-B14F-4D97-AF65-F5344CB8AC3E}">
        <p14:creationId xmlns:p14="http://schemas.microsoft.com/office/powerpoint/2010/main" val="153824431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4"/>
          <p:cNvSpPr>
            <a:spLocks noGrp="1"/>
          </p:cNvSpPr>
          <p:nvPr>
            <p:ph idx="1"/>
          </p:nvPr>
        </p:nvSpPr>
        <p:spPr>
          <a:xfrm>
            <a:off x="468312" y="1229710"/>
            <a:ext cx="8218487" cy="4616856"/>
          </a:xfrm>
        </p:spPr>
        <p:txBody>
          <a:bodyPr>
            <a:noAutofit/>
          </a:bodyPr>
          <a:lstStyle/>
          <a:p>
            <a:pPr eaLnBrk="1" hangingPunct="1">
              <a:lnSpc>
                <a:spcPct val="100000"/>
              </a:lnSpc>
              <a:spcBef>
                <a:spcPts val="0"/>
              </a:spcBef>
              <a:buClr>
                <a:schemeClr val="tx2"/>
              </a:buClr>
            </a:pPr>
            <a:r>
              <a:rPr lang="en-US" sz="2000" dirty="0" smtClean="0">
                <a:solidFill>
                  <a:schemeClr val="tx1"/>
                </a:solidFill>
                <a:latin typeface="+mn-lt"/>
              </a:rPr>
              <a:t>A focused history and physical examination is important to help identify some of the “known causes” of PF</a:t>
            </a:r>
          </a:p>
          <a:p>
            <a:pPr eaLnBrk="1" hangingPunct="1">
              <a:lnSpc>
                <a:spcPct val="100000"/>
              </a:lnSpc>
              <a:spcBef>
                <a:spcPts val="0"/>
              </a:spcBef>
              <a:buClr>
                <a:schemeClr val="tx2"/>
              </a:buClr>
            </a:pPr>
            <a:endParaRPr lang="en-US" sz="2000" dirty="0">
              <a:solidFill>
                <a:schemeClr val="tx1"/>
              </a:solidFill>
              <a:latin typeface="+mn-lt"/>
            </a:endParaRPr>
          </a:p>
          <a:p>
            <a:pPr eaLnBrk="1" hangingPunct="1">
              <a:lnSpc>
                <a:spcPct val="100000"/>
              </a:lnSpc>
              <a:spcBef>
                <a:spcPts val="0"/>
              </a:spcBef>
              <a:buClr>
                <a:schemeClr val="tx2"/>
              </a:buClr>
            </a:pPr>
            <a:r>
              <a:rPr lang="en-US" sz="2000" dirty="0" smtClean="0">
                <a:solidFill>
                  <a:schemeClr val="tx1"/>
                </a:solidFill>
                <a:latin typeface="+mn-lt"/>
              </a:rPr>
              <a:t>A High-Resolution CAT scan (HRCT) of the chest is a critical test to help diagnose PF correctly</a:t>
            </a:r>
          </a:p>
          <a:p>
            <a:pPr lvl="1">
              <a:lnSpc>
                <a:spcPct val="100000"/>
              </a:lnSpc>
              <a:spcBef>
                <a:spcPts val="0"/>
              </a:spcBef>
              <a:buClr>
                <a:schemeClr val="tx2"/>
              </a:buClr>
              <a:buFont typeface="Wingdings" pitchFamily="2" charset="2"/>
              <a:buChar char="Ø"/>
            </a:pPr>
            <a:r>
              <a:rPr lang="en-US" sz="2000" dirty="0" smtClean="0">
                <a:solidFill>
                  <a:schemeClr val="tx1"/>
                </a:solidFill>
                <a:latin typeface="+mn-lt"/>
              </a:rPr>
              <a:t>A regular CAT scan can </a:t>
            </a:r>
            <a:r>
              <a:rPr lang="en-US" sz="2000" b="1" dirty="0" smtClean="0">
                <a:solidFill>
                  <a:schemeClr val="tx1"/>
                </a:solidFill>
                <a:latin typeface="+mn-lt"/>
              </a:rPr>
              <a:t>identify the presence of PF</a:t>
            </a:r>
          </a:p>
          <a:p>
            <a:pPr lvl="1">
              <a:lnSpc>
                <a:spcPct val="100000"/>
              </a:lnSpc>
              <a:spcBef>
                <a:spcPts val="0"/>
              </a:spcBef>
              <a:buClr>
                <a:schemeClr val="tx2"/>
              </a:buClr>
              <a:buFont typeface="Wingdings" pitchFamily="2" charset="2"/>
              <a:buChar char="Ø"/>
            </a:pPr>
            <a:r>
              <a:rPr lang="en-US" sz="2000" dirty="0" smtClean="0">
                <a:solidFill>
                  <a:schemeClr val="tx1"/>
                </a:solidFill>
                <a:latin typeface="+mn-lt"/>
              </a:rPr>
              <a:t>An HRCT can help </a:t>
            </a:r>
            <a:r>
              <a:rPr lang="en-US" sz="2000" b="1" dirty="0" smtClean="0">
                <a:solidFill>
                  <a:schemeClr val="tx1"/>
                </a:solidFill>
                <a:latin typeface="+mn-lt"/>
              </a:rPr>
              <a:t>diagnose the type of PF</a:t>
            </a:r>
          </a:p>
          <a:p>
            <a:pPr lvl="1">
              <a:lnSpc>
                <a:spcPct val="100000"/>
              </a:lnSpc>
              <a:spcBef>
                <a:spcPts val="0"/>
              </a:spcBef>
              <a:buClr>
                <a:schemeClr val="tx2"/>
              </a:buClr>
            </a:pPr>
            <a:endParaRPr lang="en-US" sz="2000" b="1" dirty="0">
              <a:solidFill>
                <a:schemeClr val="tx1"/>
              </a:solidFill>
              <a:latin typeface="+mn-lt"/>
            </a:endParaRPr>
          </a:p>
          <a:p>
            <a:pPr>
              <a:lnSpc>
                <a:spcPct val="100000"/>
              </a:lnSpc>
              <a:spcBef>
                <a:spcPts val="0"/>
              </a:spcBef>
              <a:buClr>
                <a:schemeClr val="tx2"/>
              </a:buClr>
            </a:pPr>
            <a:r>
              <a:rPr lang="en-US" sz="2000" dirty="0" smtClean="0">
                <a:solidFill>
                  <a:schemeClr val="tx1"/>
                </a:solidFill>
                <a:latin typeface="+mn-lt"/>
              </a:rPr>
              <a:t>Blood tests are also important, since they can point your doctor to some of the “known causes” of PF</a:t>
            </a:r>
          </a:p>
          <a:p>
            <a:pPr>
              <a:lnSpc>
                <a:spcPct val="100000"/>
              </a:lnSpc>
              <a:spcBef>
                <a:spcPts val="0"/>
              </a:spcBef>
              <a:buClr>
                <a:schemeClr val="tx2"/>
              </a:buClr>
            </a:pPr>
            <a:endParaRPr lang="en-US" sz="2000" dirty="0">
              <a:solidFill>
                <a:schemeClr val="tx1"/>
              </a:solidFill>
              <a:latin typeface="+mn-lt"/>
            </a:endParaRPr>
          </a:p>
          <a:p>
            <a:pPr>
              <a:lnSpc>
                <a:spcPct val="100000"/>
              </a:lnSpc>
              <a:spcBef>
                <a:spcPts val="0"/>
              </a:spcBef>
              <a:buClr>
                <a:schemeClr val="tx2"/>
              </a:buClr>
            </a:pPr>
            <a:r>
              <a:rPr lang="en-US" sz="2000" dirty="0" smtClean="0">
                <a:solidFill>
                  <a:schemeClr val="tx1"/>
                </a:solidFill>
                <a:latin typeface="+mn-lt"/>
              </a:rPr>
              <a:t>If a firm diagnosis cannot be reached after a history and physical, an HRCT, and blood tests, your doctors might consider performing a biopsy of the lung</a:t>
            </a:r>
          </a:p>
        </p:txBody>
      </p:sp>
      <p:sp>
        <p:nvSpPr>
          <p:cNvPr id="15362" name="Title 1"/>
          <p:cNvSpPr>
            <a:spLocks noGrp="1"/>
          </p:cNvSpPr>
          <p:nvPr>
            <p:ph type="title"/>
          </p:nvPr>
        </p:nvSpPr>
        <p:spPr>
          <a:xfrm>
            <a:off x="468313" y="480176"/>
            <a:ext cx="5665117" cy="681541"/>
          </a:xfrm>
        </p:spPr>
        <p:txBody>
          <a:bodyPr>
            <a:noAutofit/>
          </a:bodyPr>
          <a:lstStyle/>
          <a:p>
            <a:pPr eaLnBrk="1" hangingPunct="1">
              <a:lnSpc>
                <a:spcPct val="100000"/>
              </a:lnSpc>
            </a:pPr>
            <a:r>
              <a:rPr lang="en-US" sz="2800" b="1" dirty="0" smtClean="0">
                <a:latin typeface="+mn-lt"/>
              </a:rPr>
              <a:t>How do doctors diagnose PF?</a:t>
            </a:r>
          </a:p>
        </p:txBody>
      </p:sp>
      <p:pic>
        <p:nvPicPr>
          <p:cNvPr id="10" name="Picture 1"/>
          <p:cNvPicPr>
            <a:picLocks noChangeAspect="1"/>
          </p:cNvPicPr>
          <p:nvPr/>
        </p:nvPicPr>
        <p:blipFill>
          <a:blip r:embed="rId3"/>
          <a:srcRect/>
          <a:stretch>
            <a:fillRect/>
          </a:stretch>
        </p:blipFill>
        <p:spPr bwMode="auto">
          <a:xfrm>
            <a:off x="7066114" y="5244570"/>
            <a:ext cx="1907283" cy="1487306"/>
          </a:xfrm>
          <a:prstGeom prst="rect">
            <a:avLst/>
          </a:prstGeom>
          <a:noFill/>
          <a:ln w="9525">
            <a:noFill/>
            <a:miter lim="800000"/>
            <a:headEnd/>
            <a:tailEnd/>
          </a:ln>
        </p:spPr>
      </p:pic>
    </p:spTree>
    <p:extLst>
      <p:ext uri="{BB962C8B-B14F-4D97-AF65-F5344CB8AC3E}">
        <p14:creationId xmlns:p14="http://schemas.microsoft.com/office/powerpoint/2010/main" val="39823668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41300" y="295732"/>
            <a:ext cx="5508625" cy="824856"/>
          </a:xfrm>
        </p:spPr>
        <p:txBody>
          <a:bodyPr>
            <a:normAutofit/>
          </a:bodyPr>
          <a:lstStyle/>
          <a:p>
            <a:pPr marL="342900" indent="-342900" eaLnBrk="1" hangingPunct="1">
              <a:lnSpc>
                <a:spcPct val="100000"/>
              </a:lnSpc>
            </a:pPr>
            <a:r>
              <a:rPr lang="en-US" sz="3200" b="1" dirty="0" smtClean="0">
                <a:latin typeface="+mn-lt"/>
              </a:rPr>
              <a:t>HRCT appearance of PF</a:t>
            </a:r>
          </a:p>
        </p:txBody>
      </p:sp>
      <p:sp>
        <p:nvSpPr>
          <p:cNvPr id="18" name="TextBox 3"/>
          <p:cNvSpPr txBox="1">
            <a:spLocks noChangeArrowheads="1"/>
          </p:cNvSpPr>
          <p:nvPr/>
        </p:nvSpPr>
        <p:spPr bwMode="auto">
          <a:xfrm>
            <a:off x="1262063" y="6270625"/>
            <a:ext cx="6361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indent="1527175"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fontAlgn="auto" hangingPunct="1">
              <a:lnSpc>
                <a:spcPct val="95000"/>
              </a:lnSpc>
              <a:spcBef>
                <a:spcPts val="0"/>
              </a:spcBef>
              <a:spcAft>
                <a:spcPts val="0"/>
              </a:spcAft>
              <a:defRPr/>
            </a:pPr>
            <a:r>
              <a:rPr lang="en-GB" sz="1000" dirty="0" smtClean="0">
                <a:solidFill>
                  <a:schemeClr val="bg1"/>
                </a:solidFill>
                <a:latin typeface="Arial" pitchFamily="34" charset="0"/>
                <a:cs typeface="Arial" pitchFamily="34" charset="0"/>
              </a:rPr>
              <a:t>.</a:t>
            </a:r>
          </a:p>
        </p:txBody>
      </p:sp>
      <p:sp>
        <p:nvSpPr>
          <p:cNvPr id="23561" name="TextBox 18"/>
          <p:cNvSpPr txBox="1">
            <a:spLocks noChangeArrowheads="1"/>
          </p:cNvSpPr>
          <p:nvPr/>
        </p:nvSpPr>
        <p:spPr bwMode="auto">
          <a:xfrm>
            <a:off x="241300" y="5862677"/>
            <a:ext cx="70469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p>
            <a:pPr marL="228600" indent="-228600"/>
            <a:r>
              <a:rPr lang="en-US" sz="1400" dirty="0" smtClean="0">
                <a:cs typeface="Arial" pitchFamily="34" charset="0"/>
              </a:rPr>
              <a:t>*Image courtesy of: Kevin O. Leslie, MD </a:t>
            </a:r>
            <a:endParaRPr lang="en-GB" sz="1400" dirty="0" smtClean="0">
              <a:cs typeface="Arial" pitchFamily="34" charset="0"/>
            </a:endParaRPr>
          </a:p>
          <a:p>
            <a:pPr marL="228600" indent="-228600"/>
            <a:endParaRPr lang="en-US" sz="1000" dirty="0" smtClean="0">
              <a:solidFill>
                <a:srgbClr val="000000"/>
              </a:solidFill>
              <a:latin typeface="Arial" pitchFamily="34" charset="0"/>
              <a:cs typeface="Arial" pitchFamily="34" charset="0"/>
            </a:endParaRPr>
          </a:p>
          <a:p>
            <a:pPr marL="228600" indent="-228600"/>
            <a:endParaRPr lang="en-US" sz="1000" dirty="0">
              <a:solidFill>
                <a:srgbClr val="000000"/>
              </a:solidFill>
              <a:latin typeface="Arial" pitchFamily="34" charset="0"/>
              <a:cs typeface="Arial" pitchFamily="34" charset="0"/>
            </a:endParaRPr>
          </a:p>
        </p:txBody>
      </p:sp>
      <p:pic>
        <p:nvPicPr>
          <p:cNvPr id="23563" name="Picture 3"/>
          <p:cNvPicPr>
            <a:picLocks noChangeAspect="1" noChangeArrowheads="1"/>
          </p:cNvPicPr>
          <p:nvPr/>
        </p:nvPicPr>
        <p:blipFill>
          <a:blip r:embed="rId3"/>
          <a:srcRect t="4868" r="6509"/>
          <a:stretch>
            <a:fillRect/>
          </a:stretch>
        </p:blipFill>
        <p:spPr bwMode="auto">
          <a:xfrm>
            <a:off x="626332" y="1182937"/>
            <a:ext cx="5592231" cy="4219694"/>
          </a:xfrm>
          <a:prstGeom prst="rect">
            <a:avLst/>
          </a:prstGeom>
          <a:noFill/>
          <a:ln w="9525">
            <a:solidFill>
              <a:schemeClr val="tx2"/>
            </a:solidFill>
            <a:miter lim="800000"/>
            <a:headEnd/>
            <a:tailEnd/>
          </a:ln>
        </p:spPr>
      </p:pic>
      <p:sp>
        <p:nvSpPr>
          <p:cNvPr id="23569" name="TextBox 8"/>
          <p:cNvSpPr txBox="1">
            <a:spLocks noChangeArrowheads="1"/>
          </p:cNvSpPr>
          <p:nvPr/>
        </p:nvSpPr>
        <p:spPr bwMode="auto">
          <a:xfrm>
            <a:off x="6533511" y="3292784"/>
            <a:ext cx="2408237" cy="307777"/>
          </a:xfrm>
          <a:prstGeom prst="rect">
            <a:avLst/>
          </a:prstGeom>
          <a:noFill/>
          <a:ln w="9525">
            <a:noFill/>
            <a:miter lim="800000"/>
            <a:headEnd/>
            <a:tailEnd/>
          </a:ln>
        </p:spPr>
        <p:txBody>
          <a:bodyPr>
            <a:spAutoFit/>
          </a:bodyPr>
          <a:lstStyle/>
          <a:p>
            <a:r>
              <a:rPr lang="en-US" sz="1400" b="1" dirty="0">
                <a:solidFill>
                  <a:srgbClr val="FFFFFF"/>
                </a:solidFill>
                <a:latin typeface="Arial" pitchFamily="34" charset="0"/>
                <a:cs typeface="Arial" pitchFamily="34" charset="0"/>
              </a:rPr>
              <a:t>Dense scarring</a:t>
            </a:r>
          </a:p>
        </p:txBody>
      </p:sp>
      <p:cxnSp>
        <p:nvCxnSpPr>
          <p:cNvPr id="6" name="Straight Arrow Connector 5"/>
          <p:cNvCxnSpPr/>
          <p:nvPr/>
        </p:nvCxnSpPr>
        <p:spPr>
          <a:xfrm flipH="1">
            <a:off x="5826636" y="2282850"/>
            <a:ext cx="1029710" cy="65482"/>
          </a:xfrm>
          <a:prstGeom prst="straightConnector1">
            <a:avLst/>
          </a:prstGeom>
          <a:ln w="57150" cmpd="sng">
            <a:solidFill>
              <a:srgbClr val="F26649"/>
            </a:solidFill>
            <a:tailEnd type="arrow"/>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6468393" y="1782719"/>
            <a:ext cx="2436529" cy="523220"/>
          </a:xfrm>
          <a:prstGeom prst="rect">
            <a:avLst/>
          </a:prstGeom>
          <a:noFill/>
        </p:spPr>
        <p:txBody>
          <a:bodyPr wrap="square" rtlCol="0">
            <a:spAutoFit/>
          </a:bodyPr>
          <a:lstStyle/>
          <a:p>
            <a:pPr algn="ctr"/>
            <a:r>
              <a:rPr lang="en-US" sz="2800" dirty="0" smtClean="0">
                <a:solidFill>
                  <a:srgbClr val="F26649"/>
                </a:solidFill>
                <a:cs typeface="Arial" panose="020B0604020202020204" pitchFamily="34" charset="0"/>
              </a:rPr>
              <a:t>SCAR TISSUE</a:t>
            </a:r>
            <a:endParaRPr lang="en-US" sz="2800" dirty="0">
              <a:solidFill>
                <a:srgbClr val="F26649"/>
              </a:solidFill>
              <a:cs typeface="Arial" panose="020B0604020202020204" pitchFamily="34" charset="0"/>
            </a:endParaRPr>
          </a:p>
        </p:txBody>
      </p:sp>
      <p:cxnSp>
        <p:nvCxnSpPr>
          <p:cNvPr id="31" name="Straight Arrow Connector 30"/>
          <p:cNvCxnSpPr/>
          <p:nvPr/>
        </p:nvCxnSpPr>
        <p:spPr>
          <a:xfrm flipH="1">
            <a:off x="2737828" y="2267732"/>
            <a:ext cx="4148756" cy="2153059"/>
          </a:xfrm>
          <a:prstGeom prst="straightConnector1">
            <a:avLst/>
          </a:prstGeom>
          <a:ln w="57150" cmpd="sng">
            <a:solidFill>
              <a:srgbClr val="F26649"/>
            </a:solidFill>
            <a:tailEnd type="arrow"/>
          </a:ln>
        </p:spPr>
        <p:style>
          <a:lnRef idx="1">
            <a:schemeClr val="accent6"/>
          </a:lnRef>
          <a:fillRef idx="0">
            <a:schemeClr val="accent6"/>
          </a:fillRef>
          <a:effectRef idx="0">
            <a:schemeClr val="accent6"/>
          </a:effectRef>
          <a:fontRef idx="minor">
            <a:schemeClr val="tx1"/>
          </a:fontRef>
        </p:style>
      </p:cxnSp>
      <p:cxnSp>
        <p:nvCxnSpPr>
          <p:cNvPr id="36" name="Straight Arrow Connector 35"/>
          <p:cNvCxnSpPr/>
          <p:nvPr/>
        </p:nvCxnSpPr>
        <p:spPr>
          <a:xfrm flipH="1">
            <a:off x="5228460" y="2260173"/>
            <a:ext cx="1665683" cy="2820438"/>
          </a:xfrm>
          <a:prstGeom prst="straightConnector1">
            <a:avLst/>
          </a:prstGeom>
          <a:ln w="57150" cmpd="sng">
            <a:solidFill>
              <a:srgbClr val="F26649"/>
            </a:solidFill>
            <a:tailEnd type="arrow"/>
          </a:ln>
        </p:spPr>
        <p:style>
          <a:lnRef idx="1">
            <a:schemeClr val="accent6"/>
          </a:lnRef>
          <a:fillRef idx="0">
            <a:schemeClr val="accent6"/>
          </a:fillRef>
          <a:effectRef idx="0">
            <a:schemeClr val="accent6"/>
          </a:effectRef>
          <a:fontRef idx="minor">
            <a:schemeClr val="tx1"/>
          </a:fontRef>
        </p:style>
      </p:cxnSp>
      <p:sp>
        <p:nvSpPr>
          <p:cNvPr id="39" name="TextBox 38"/>
          <p:cNvSpPr txBox="1"/>
          <p:nvPr/>
        </p:nvSpPr>
        <p:spPr>
          <a:xfrm>
            <a:off x="6879863" y="3254595"/>
            <a:ext cx="1486624" cy="1384995"/>
          </a:xfrm>
          <a:prstGeom prst="rect">
            <a:avLst/>
          </a:prstGeom>
          <a:noFill/>
        </p:spPr>
        <p:txBody>
          <a:bodyPr wrap="none" rtlCol="0">
            <a:spAutoFit/>
          </a:bodyPr>
          <a:lstStyle/>
          <a:p>
            <a:pPr algn="ctr"/>
            <a:r>
              <a:rPr lang="en-US" sz="2800" dirty="0" smtClean="0">
                <a:solidFill>
                  <a:srgbClr val="00A0AF"/>
                </a:solidFill>
                <a:cs typeface="Arial" panose="020B0604020202020204" pitchFamily="34" charset="0"/>
              </a:rPr>
              <a:t>HEALTHY</a:t>
            </a:r>
          </a:p>
          <a:p>
            <a:pPr algn="ctr"/>
            <a:r>
              <a:rPr lang="en-US" sz="2800" dirty="0" smtClean="0">
                <a:solidFill>
                  <a:srgbClr val="00A0AF"/>
                </a:solidFill>
                <a:cs typeface="Arial" panose="020B0604020202020204" pitchFamily="34" charset="0"/>
              </a:rPr>
              <a:t>LUNG</a:t>
            </a:r>
          </a:p>
          <a:p>
            <a:pPr algn="ctr"/>
            <a:r>
              <a:rPr lang="en-US" sz="2800" dirty="0" smtClean="0">
                <a:solidFill>
                  <a:srgbClr val="00A0AF"/>
                </a:solidFill>
                <a:cs typeface="Arial" panose="020B0604020202020204" pitchFamily="34" charset="0"/>
              </a:rPr>
              <a:t>TISSUE</a:t>
            </a:r>
            <a:endParaRPr lang="en-US" sz="2800" dirty="0">
              <a:solidFill>
                <a:srgbClr val="00A0AF"/>
              </a:solidFill>
              <a:cs typeface="Arial" panose="020B0604020202020204" pitchFamily="34" charset="0"/>
            </a:endParaRPr>
          </a:p>
        </p:txBody>
      </p:sp>
      <p:cxnSp>
        <p:nvCxnSpPr>
          <p:cNvPr id="40" name="Straight Arrow Connector 39"/>
          <p:cNvCxnSpPr>
            <a:stCxn id="39" idx="1"/>
          </p:cNvCxnSpPr>
          <p:nvPr/>
        </p:nvCxnSpPr>
        <p:spPr>
          <a:xfrm flipH="1" flipV="1">
            <a:off x="5261668" y="3899689"/>
            <a:ext cx="1618195" cy="47404"/>
          </a:xfrm>
          <a:prstGeom prst="straightConnector1">
            <a:avLst/>
          </a:prstGeom>
          <a:ln w="57150" cmpd="sng">
            <a:solidFill>
              <a:srgbClr val="00A0AF"/>
            </a:solidFill>
            <a:tailEnd type="arrow"/>
          </a:ln>
        </p:spPr>
        <p:style>
          <a:lnRef idx="1">
            <a:schemeClr val="accent6"/>
          </a:lnRef>
          <a:fillRef idx="0">
            <a:schemeClr val="accent6"/>
          </a:fillRef>
          <a:effectRef idx="0">
            <a:schemeClr val="accent6"/>
          </a:effectRef>
          <a:fontRef idx="minor">
            <a:schemeClr val="tx1"/>
          </a:fontRef>
        </p:style>
      </p:cxnSp>
      <p:cxnSp>
        <p:nvCxnSpPr>
          <p:cNvPr id="43" name="Straight Arrow Connector 42"/>
          <p:cNvCxnSpPr>
            <a:stCxn id="39" idx="1"/>
          </p:cNvCxnSpPr>
          <p:nvPr/>
        </p:nvCxnSpPr>
        <p:spPr>
          <a:xfrm flipH="1">
            <a:off x="2045288" y="3947093"/>
            <a:ext cx="4834575" cy="877162"/>
          </a:xfrm>
          <a:prstGeom prst="straightConnector1">
            <a:avLst/>
          </a:prstGeom>
          <a:ln w="57150" cmpd="sng">
            <a:solidFill>
              <a:srgbClr val="00A0AF"/>
            </a:solidFill>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Disclaimer</a:t>
            </a:r>
            <a:endParaRPr lang="en-US" sz="3200" b="1" dirty="0">
              <a:latin typeface="+mn-lt"/>
            </a:endParaRPr>
          </a:p>
        </p:txBody>
      </p:sp>
      <p:sp>
        <p:nvSpPr>
          <p:cNvPr id="3" name="Content Placeholder 2"/>
          <p:cNvSpPr>
            <a:spLocks noGrp="1"/>
          </p:cNvSpPr>
          <p:nvPr>
            <p:ph idx="1"/>
          </p:nvPr>
        </p:nvSpPr>
        <p:spPr>
          <a:xfrm>
            <a:off x="457200" y="1499042"/>
            <a:ext cx="8204200" cy="4596958"/>
          </a:xfrm>
          <a:prstGeom prst="rect">
            <a:avLst/>
          </a:prstGeom>
          <a:solidFill>
            <a:schemeClr val="accent5">
              <a:lumMod val="20000"/>
              <a:lumOff val="80000"/>
            </a:schemeClr>
          </a:solidFill>
          <a:ln>
            <a:solidFill>
              <a:srgbClr val="1F497D"/>
            </a:solidFill>
          </a:ln>
        </p:spPr>
        <p:txBody>
          <a:bodyPr anchor="ctr">
            <a:normAutofit/>
          </a:bodyPr>
          <a:lstStyle/>
          <a:p>
            <a:pPr marL="290513" indent="0"/>
            <a:endParaRPr lang="en-US" sz="200" dirty="0" smtClean="0">
              <a:solidFill>
                <a:schemeClr val="tx1"/>
              </a:solidFill>
              <a:latin typeface="+mn-lt"/>
            </a:endParaRPr>
          </a:p>
          <a:p>
            <a:pPr marL="290513" indent="0">
              <a:buNone/>
            </a:pPr>
            <a:r>
              <a:rPr lang="en-US" sz="2000" b="1" dirty="0" smtClean="0">
                <a:solidFill>
                  <a:schemeClr val="tx1"/>
                </a:solidFill>
                <a:latin typeface="+mn-lt"/>
              </a:rPr>
              <a:t>Medical Advice Disclaimer</a:t>
            </a:r>
          </a:p>
          <a:p>
            <a:pPr marL="290513" indent="0">
              <a:lnSpc>
                <a:spcPct val="100000"/>
              </a:lnSpc>
              <a:spcBef>
                <a:spcPts val="0"/>
              </a:spcBef>
              <a:buNone/>
            </a:pPr>
            <a:endParaRPr lang="en-US" sz="2000" b="1" dirty="0" smtClean="0">
              <a:solidFill>
                <a:schemeClr val="tx1"/>
              </a:solidFill>
              <a:latin typeface="+mn-lt"/>
            </a:endParaRPr>
          </a:p>
          <a:p>
            <a:pPr marL="290513" indent="0">
              <a:lnSpc>
                <a:spcPct val="100000"/>
              </a:lnSpc>
              <a:spcBef>
                <a:spcPts val="0"/>
              </a:spcBef>
              <a:buNone/>
            </a:pPr>
            <a:r>
              <a:rPr lang="en-US" sz="2000" dirty="0" smtClean="0">
                <a:solidFill>
                  <a:schemeClr val="tx1"/>
                </a:solidFill>
                <a:latin typeface="+mn-lt"/>
              </a:rPr>
              <a:t>The goal of this presentation is to create awareness, foster </a:t>
            </a:r>
            <a:r>
              <a:rPr lang="en-US" sz="2000" dirty="0">
                <a:solidFill>
                  <a:schemeClr val="tx1"/>
                </a:solidFill>
                <a:latin typeface="+mn-lt"/>
              </a:rPr>
              <a:t>discussion </a:t>
            </a:r>
            <a:r>
              <a:rPr lang="en-US" sz="2000" dirty="0" smtClean="0">
                <a:solidFill>
                  <a:schemeClr val="tx1"/>
                </a:solidFill>
                <a:latin typeface="+mn-lt"/>
              </a:rPr>
              <a:t>and share medically accurate </a:t>
            </a:r>
            <a:r>
              <a:rPr lang="en-US" sz="2000" dirty="0">
                <a:solidFill>
                  <a:schemeClr val="tx1"/>
                </a:solidFill>
                <a:latin typeface="+mn-lt"/>
              </a:rPr>
              <a:t>information </a:t>
            </a:r>
            <a:r>
              <a:rPr lang="en-US" sz="2000" dirty="0" smtClean="0">
                <a:solidFill>
                  <a:schemeClr val="tx1"/>
                </a:solidFill>
                <a:latin typeface="+mn-lt"/>
              </a:rPr>
              <a:t>about pulmonary fibrosis (PF). </a:t>
            </a:r>
          </a:p>
          <a:p>
            <a:pPr marL="290513" indent="0">
              <a:lnSpc>
                <a:spcPct val="100000"/>
              </a:lnSpc>
              <a:spcBef>
                <a:spcPts val="0"/>
              </a:spcBef>
              <a:buNone/>
            </a:pPr>
            <a:endParaRPr lang="en-US" sz="2000" dirty="0" smtClean="0">
              <a:solidFill>
                <a:schemeClr val="tx1"/>
              </a:solidFill>
              <a:latin typeface="+mn-lt"/>
            </a:endParaRPr>
          </a:p>
          <a:p>
            <a:pPr marL="290513" indent="0">
              <a:lnSpc>
                <a:spcPct val="100000"/>
              </a:lnSpc>
              <a:spcBef>
                <a:spcPts val="0"/>
              </a:spcBef>
              <a:buNone/>
            </a:pPr>
            <a:r>
              <a:rPr lang="en-US" sz="2000" dirty="0" smtClean="0">
                <a:solidFill>
                  <a:schemeClr val="tx1"/>
                </a:solidFill>
                <a:latin typeface="+mn-lt"/>
              </a:rPr>
              <a:t>This information is not intended to be a substitute for medical advice offered by a health care professional. </a:t>
            </a:r>
          </a:p>
          <a:p>
            <a:pPr marL="290513" indent="0">
              <a:lnSpc>
                <a:spcPct val="100000"/>
              </a:lnSpc>
              <a:spcBef>
                <a:spcPts val="0"/>
              </a:spcBef>
              <a:buNone/>
            </a:pPr>
            <a:endParaRPr lang="en-US" sz="2000" dirty="0" smtClean="0">
              <a:solidFill>
                <a:schemeClr val="tx1"/>
              </a:solidFill>
              <a:latin typeface="+mn-lt"/>
            </a:endParaRPr>
          </a:p>
          <a:p>
            <a:pPr marL="290513" indent="0">
              <a:lnSpc>
                <a:spcPct val="100000"/>
              </a:lnSpc>
              <a:spcBef>
                <a:spcPts val="0"/>
              </a:spcBef>
              <a:buNone/>
            </a:pPr>
            <a:r>
              <a:rPr lang="en-US" sz="2000" dirty="0" smtClean="0">
                <a:solidFill>
                  <a:schemeClr val="tx1"/>
                </a:solidFill>
                <a:latin typeface="+mn-lt"/>
              </a:rPr>
              <a:t>If you desire or need advice or referral information, please consult your health care provider or contact the PFF Patient Communication Center (PCC).</a:t>
            </a:r>
          </a:p>
          <a:p>
            <a:pPr marL="290513" indent="0">
              <a:lnSpc>
                <a:spcPct val="100000"/>
              </a:lnSpc>
              <a:spcBef>
                <a:spcPts val="0"/>
              </a:spcBef>
              <a:buNone/>
            </a:pPr>
            <a:r>
              <a:rPr lang="en-US" sz="2000" dirty="0" smtClean="0">
                <a:solidFill>
                  <a:schemeClr val="tx1"/>
                </a:solidFill>
                <a:latin typeface="+mn-lt"/>
              </a:rPr>
              <a:t> </a:t>
            </a:r>
          </a:p>
          <a:p>
            <a:pPr marL="290513" indent="0">
              <a:lnSpc>
                <a:spcPct val="100000"/>
              </a:lnSpc>
              <a:spcBef>
                <a:spcPts val="0"/>
              </a:spcBef>
              <a:buNone/>
            </a:pPr>
            <a:r>
              <a:rPr lang="en-US" sz="2000" i="1" dirty="0" smtClean="0">
                <a:solidFill>
                  <a:schemeClr val="tx1"/>
                </a:solidFill>
                <a:latin typeface="+mn-lt"/>
              </a:rPr>
              <a:t>(Toll Free) 844-Talk-PFF </a:t>
            </a:r>
            <a:r>
              <a:rPr lang="en-US" sz="2000" dirty="0" smtClean="0">
                <a:solidFill>
                  <a:schemeClr val="tx1"/>
                </a:solidFill>
                <a:latin typeface="+mn-lt"/>
              </a:rPr>
              <a:t>or </a:t>
            </a:r>
            <a:r>
              <a:rPr lang="en-US" sz="2000" i="1" dirty="0" smtClean="0">
                <a:solidFill>
                  <a:schemeClr val="tx1"/>
                </a:solidFill>
                <a:latin typeface="+mn-lt"/>
                <a:hlinkClick r:id="rId3"/>
              </a:rPr>
              <a:t>pcc@pulmonaryfibrosis.org</a:t>
            </a:r>
            <a:endParaRPr lang="en-US" sz="2000" dirty="0">
              <a:solidFill>
                <a:schemeClr val="tx1"/>
              </a:solidFill>
              <a:latin typeface="+mn-lt"/>
            </a:endParaRPr>
          </a:p>
          <a:p>
            <a:pPr marL="290513" indent="0">
              <a:buNone/>
            </a:pPr>
            <a:endParaRPr lang="en-US" sz="2200" dirty="0" smtClean="0">
              <a:solidFill>
                <a:srgbClr val="215968"/>
              </a:solidFill>
            </a:endParaRPr>
          </a:p>
          <a:p>
            <a:pPr marL="290513" indent="0"/>
            <a:endParaRPr lang="en-US" sz="200" dirty="0">
              <a:solidFill>
                <a:srgbClr val="215968"/>
              </a:solidFill>
            </a:endParaRPr>
          </a:p>
        </p:txBody>
      </p:sp>
    </p:spTree>
    <p:extLst>
      <p:ext uri="{BB962C8B-B14F-4D97-AF65-F5344CB8AC3E}">
        <p14:creationId xmlns:p14="http://schemas.microsoft.com/office/powerpoint/2010/main" val="3879834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1" y="2644587"/>
            <a:ext cx="7848598" cy="2457637"/>
          </a:xfrm>
        </p:spPr>
        <p:txBody>
          <a:bodyPr>
            <a:normAutofit/>
          </a:bodyPr>
          <a:lstStyle/>
          <a:p>
            <a:pPr algn="ctr">
              <a:lnSpc>
                <a:spcPct val="100000"/>
              </a:lnSpc>
              <a:spcBef>
                <a:spcPts val="0"/>
              </a:spcBef>
            </a:pPr>
            <a:r>
              <a:rPr lang="en-US" sz="4800" dirty="0" smtClean="0">
                <a:latin typeface="+mn-lt"/>
              </a:rPr>
              <a:t>What Happens After Diagnosis?</a:t>
            </a:r>
            <a:endParaRPr lang="en-US" sz="4800" dirty="0">
              <a:latin typeface="+mn-lt"/>
            </a:endParaRPr>
          </a:p>
        </p:txBody>
      </p:sp>
    </p:spTree>
    <p:extLst>
      <p:ext uri="{BB962C8B-B14F-4D97-AF65-F5344CB8AC3E}">
        <p14:creationId xmlns:p14="http://schemas.microsoft.com/office/powerpoint/2010/main" val="3611999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44475" y="80289"/>
            <a:ext cx="5785264" cy="861774"/>
          </a:xfrm>
        </p:spPr>
        <p:txBody>
          <a:bodyPr>
            <a:normAutofit/>
          </a:bodyPr>
          <a:lstStyle/>
          <a:p>
            <a:pPr eaLnBrk="1" hangingPunct="1">
              <a:lnSpc>
                <a:spcPct val="100000"/>
              </a:lnSpc>
            </a:pPr>
            <a:r>
              <a:rPr lang="en-US" sz="2800" b="1" dirty="0" smtClean="0">
                <a:latin typeface="+mn-lt"/>
              </a:rPr>
              <a:t>A Team of Health Professionals Will Support You</a:t>
            </a:r>
          </a:p>
        </p:txBody>
      </p:sp>
      <p:sp>
        <p:nvSpPr>
          <p:cNvPr id="2" name="TextBox 1"/>
          <p:cNvSpPr txBox="1"/>
          <p:nvPr/>
        </p:nvSpPr>
        <p:spPr>
          <a:xfrm>
            <a:off x="4067238" y="1621633"/>
            <a:ext cx="4842013" cy="1600438"/>
          </a:xfrm>
          <a:prstGeom prst="rect">
            <a:avLst/>
          </a:prstGeom>
          <a:noFill/>
        </p:spPr>
        <p:txBody>
          <a:bodyPr wrap="square">
            <a:spAutoFit/>
          </a:bodyPr>
          <a:lstStyle/>
          <a:p>
            <a:pPr>
              <a:buClr>
                <a:schemeClr val="tx2"/>
              </a:buClr>
              <a:defRPr/>
            </a:pPr>
            <a:r>
              <a:rPr lang="en-US" sz="2000" dirty="0">
                <a:ea typeface="ＭＳ Ｐゴシック" charset="0"/>
                <a:cs typeface="Arial"/>
              </a:rPr>
              <a:t>You will encounter a number of health professionals who will monitor your disease, help you manage your </a:t>
            </a:r>
            <a:r>
              <a:rPr lang="en-US" sz="2000" dirty="0" smtClean="0">
                <a:ea typeface="ＭＳ Ｐゴシック" charset="0"/>
                <a:cs typeface="Arial"/>
              </a:rPr>
              <a:t>symptoms, </a:t>
            </a:r>
            <a:r>
              <a:rPr lang="en-US" sz="2000" dirty="0">
                <a:ea typeface="ＭＳ Ｐゴシック" charset="0"/>
                <a:cs typeface="Arial"/>
              </a:rPr>
              <a:t>and provide support for your </a:t>
            </a:r>
            <a:r>
              <a:rPr lang="en-US" sz="2000" dirty="0" smtClean="0">
                <a:ea typeface="ＭＳ Ｐゴシック" charset="0"/>
                <a:cs typeface="Arial"/>
              </a:rPr>
              <a:t>journey.</a:t>
            </a:r>
            <a:endParaRPr lang="en-US" sz="2000" dirty="0">
              <a:ea typeface="ＭＳ Ｐゴシック" charset="0"/>
              <a:cs typeface="Arial"/>
            </a:endParaRPr>
          </a:p>
          <a:p>
            <a:pPr>
              <a:buClr>
                <a:schemeClr val="tx2"/>
              </a:buClr>
              <a:defRPr/>
            </a:pPr>
            <a:endParaRPr lang="en-US" dirty="0">
              <a:solidFill>
                <a:srgbClr val="58585A"/>
              </a:solidFill>
              <a:latin typeface="Arial" pitchFamily="34" charset="0"/>
              <a:ea typeface="ＭＳ Ｐゴシック" charset="0"/>
              <a:cs typeface="Arial" pitchFamily="34" charset="0"/>
            </a:endParaRPr>
          </a:p>
        </p:txBody>
      </p:sp>
      <p:sp>
        <p:nvSpPr>
          <p:cNvPr id="4" name="TextBox 3"/>
          <p:cNvSpPr txBox="1"/>
          <p:nvPr/>
        </p:nvSpPr>
        <p:spPr>
          <a:xfrm>
            <a:off x="4134568" y="3311625"/>
            <a:ext cx="4707351" cy="2862322"/>
          </a:xfrm>
          <a:prstGeom prst="rect">
            <a:avLst/>
          </a:prstGeom>
          <a:solidFill>
            <a:schemeClr val="accent5">
              <a:lumMod val="20000"/>
              <a:lumOff val="80000"/>
            </a:schemeClr>
          </a:solidFill>
          <a:ln>
            <a:solidFill>
              <a:srgbClr val="1F497D"/>
            </a:solidFill>
          </a:ln>
        </p:spPr>
        <p:txBody>
          <a:bodyPr wrap="square">
            <a:spAutoFit/>
          </a:bodyPr>
          <a:lstStyle/>
          <a:p>
            <a:pPr>
              <a:defRPr/>
            </a:pPr>
            <a:r>
              <a:rPr lang="en-US" sz="2000" b="1" dirty="0">
                <a:solidFill>
                  <a:srgbClr val="215968"/>
                </a:solidFill>
                <a:ea typeface="ＭＳ Ｐゴシック" charset="0"/>
                <a:cs typeface="Georgia"/>
              </a:rPr>
              <a:t>Your team may include:</a:t>
            </a:r>
          </a:p>
          <a:p>
            <a:pPr marL="800100" lvl="1" indent="-342900">
              <a:buClr>
                <a:schemeClr val="tx2"/>
              </a:buClr>
              <a:buFont typeface="Wingdings" pitchFamily="2" charset="2"/>
              <a:buChar char="Ø"/>
              <a:defRPr/>
            </a:pPr>
            <a:r>
              <a:rPr lang="en-US" sz="2000" dirty="0" smtClean="0">
                <a:solidFill>
                  <a:srgbClr val="215968"/>
                </a:solidFill>
                <a:ea typeface="ＭＳ Ｐゴシック" charset="0"/>
                <a:cs typeface="Georgia"/>
              </a:rPr>
              <a:t>Pulmonologist (lung doctor)</a:t>
            </a:r>
          </a:p>
          <a:p>
            <a:pPr marL="800100" lvl="1" indent="-342900">
              <a:buClr>
                <a:schemeClr val="tx2"/>
              </a:buClr>
              <a:buFont typeface="Wingdings" pitchFamily="2" charset="2"/>
              <a:buChar char="Ø"/>
              <a:defRPr/>
            </a:pPr>
            <a:r>
              <a:rPr lang="en-US" sz="2000" dirty="0" smtClean="0">
                <a:solidFill>
                  <a:srgbClr val="215968"/>
                </a:solidFill>
                <a:ea typeface="ＭＳ Ｐゴシック" charset="0"/>
                <a:cs typeface="Georgia"/>
              </a:rPr>
              <a:t>Primary care physician</a:t>
            </a:r>
            <a:endParaRPr lang="en-US" sz="2000" dirty="0">
              <a:solidFill>
                <a:srgbClr val="215968"/>
              </a:solidFill>
              <a:ea typeface="ＭＳ Ｐゴシック" charset="0"/>
              <a:cs typeface="Georgia"/>
            </a:endParaRPr>
          </a:p>
          <a:p>
            <a:pPr marL="800100" lvl="1" indent="-342900">
              <a:buClr>
                <a:schemeClr val="tx2"/>
              </a:buClr>
              <a:buFont typeface="Wingdings" pitchFamily="2" charset="2"/>
              <a:buChar char="Ø"/>
              <a:defRPr/>
            </a:pPr>
            <a:r>
              <a:rPr lang="en-US" sz="2000" dirty="0" smtClean="0">
                <a:solidFill>
                  <a:srgbClr val="215968"/>
                </a:solidFill>
                <a:ea typeface="ＭＳ Ｐゴシック" charset="0"/>
                <a:cs typeface="Georgia"/>
              </a:rPr>
              <a:t>Radiologist</a:t>
            </a:r>
          </a:p>
          <a:p>
            <a:pPr marL="800100" lvl="1" indent="-342900">
              <a:buClr>
                <a:schemeClr val="tx2"/>
              </a:buClr>
              <a:buFont typeface="Wingdings" pitchFamily="2" charset="2"/>
              <a:buChar char="Ø"/>
              <a:defRPr/>
            </a:pPr>
            <a:r>
              <a:rPr lang="en-US" sz="2000" dirty="0" smtClean="0">
                <a:solidFill>
                  <a:srgbClr val="215968"/>
                </a:solidFill>
                <a:ea typeface="ＭＳ Ｐゴシック" charset="0"/>
                <a:cs typeface="Georgia"/>
              </a:rPr>
              <a:t>Rheumatologist</a:t>
            </a:r>
          </a:p>
          <a:p>
            <a:pPr marL="800100" lvl="1" indent="-342900">
              <a:buClr>
                <a:schemeClr val="tx2"/>
              </a:buClr>
              <a:buFont typeface="Wingdings" pitchFamily="2" charset="2"/>
              <a:buChar char="Ø"/>
              <a:defRPr/>
            </a:pPr>
            <a:r>
              <a:rPr lang="en-US" sz="2000" dirty="0" smtClean="0">
                <a:solidFill>
                  <a:srgbClr val="215968"/>
                </a:solidFill>
                <a:ea typeface="ＭＳ Ｐゴシック" charset="0"/>
                <a:cs typeface="Georgia"/>
              </a:rPr>
              <a:t>Nutritionist/dietician </a:t>
            </a:r>
            <a:endParaRPr lang="en-US" sz="2000" dirty="0">
              <a:solidFill>
                <a:srgbClr val="215968"/>
              </a:solidFill>
              <a:ea typeface="ＭＳ Ｐゴシック" charset="0"/>
              <a:cs typeface="Georgia"/>
            </a:endParaRPr>
          </a:p>
          <a:p>
            <a:pPr marL="800100" lvl="1" indent="-342900">
              <a:buClr>
                <a:schemeClr val="tx2"/>
              </a:buClr>
              <a:buFont typeface="Wingdings" pitchFamily="2" charset="2"/>
              <a:buChar char="Ø"/>
              <a:defRPr/>
            </a:pPr>
            <a:r>
              <a:rPr lang="en-US" sz="2000" dirty="0">
                <a:solidFill>
                  <a:srgbClr val="215968"/>
                </a:solidFill>
                <a:ea typeface="ＭＳ Ｐゴシック" charset="0"/>
                <a:cs typeface="Georgia"/>
              </a:rPr>
              <a:t>Respiratory nurse</a:t>
            </a:r>
          </a:p>
          <a:p>
            <a:pPr marL="800100" lvl="1" indent="-342900">
              <a:buClr>
                <a:schemeClr val="tx2"/>
              </a:buClr>
              <a:buFont typeface="Wingdings" pitchFamily="2" charset="2"/>
              <a:buChar char="Ø"/>
              <a:defRPr/>
            </a:pPr>
            <a:r>
              <a:rPr lang="en-US" sz="2000" dirty="0" smtClean="0">
                <a:solidFill>
                  <a:srgbClr val="215968"/>
                </a:solidFill>
                <a:ea typeface="ＭＳ Ｐゴシック" charset="0"/>
                <a:cs typeface="Georgia"/>
              </a:rPr>
              <a:t>Respiratory therapist</a:t>
            </a:r>
          </a:p>
          <a:p>
            <a:pPr marL="800100" lvl="1" indent="-342900">
              <a:buClr>
                <a:schemeClr val="tx2"/>
              </a:buClr>
              <a:buFont typeface="Wingdings" pitchFamily="2" charset="2"/>
              <a:buChar char="Ø"/>
              <a:defRPr/>
            </a:pPr>
            <a:r>
              <a:rPr lang="en-US" sz="2000" dirty="0" smtClean="0">
                <a:solidFill>
                  <a:srgbClr val="215968"/>
                </a:solidFill>
                <a:ea typeface="ＭＳ Ｐゴシック" charset="0"/>
                <a:cs typeface="Georgia"/>
              </a:rPr>
              <a:t>Physical therapist</a:t>
            </a:r>
            <a:endParaRPr lang="en-US" sz="2000" dirty="0">
              <a:solidFill>
                <a:srgbClr val="215968"/>
              </a:solidFill>
              <a:ea typeface="ＭＳ Ｐゴシック" charset="0"/>
              <a:cs typeface="Georgia"/>
            </a:endParaRPr>
          </a:p>
        </p:txBody>
      </p:sp>
      <p:pic>
        <p:nvPicPr>
          <p:cNvPr id="35849" name="Picture 9" descr="C:\Users\cmancarella\AppData\Local\Microsoft\Windows\Temporary Internet Files\Content.IE5\FZCMYAHZ\MP900400941[1].jpg"/>
          <p:cNvPicPr>
            <a:picLocks noChangeAspect="1" noChangeArrowheads="1"/>
          </p:cNvPicPr>
          <p:nvPr/>
        </p:nvPicPr>
        <p:blipFill>
          <a:blip r:embed="rId3"/>
          <a:srcRect/>
          <a:stretch>
            <a:fillRect/>
          </a:stretch>
        </p:blipFill>
        <p:spPr bwMode="auto">
          <a:xfrm>
            <a:off x="94160" y="1621634"/>
            <a:ext cx="3901440" cy="3121152"/>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72" y="432791"/>
            <a:ext cx="7306016" cy="914227"/>
          </a:xfrm>
        </p:spPr>
        <p:txBody>
          <a:bodyPr rtlCol="0">
            <a:normAutofit/>
          </a:bodyPr>
          <a:lstStyle/>
          <a:p>
            <a:pPr eaLnBrk="1" fontAlgn="auto" hangingPunct="1">
              <a:lnSpc>
                <a:spcPct val="100000"/>
              </a:lnSpc>
              <a:spcAft>
                <a:spcPts val="0"/>
              </a:spcAft>
              <a:defRPr/>
            </a:pPr>
            <a:r>
              <a:rPr lang="en-US" sz="2800" b="1" dirty="0" smtClean="0">
                <a:latin typeface="+mn-lt"/>
                <a:ea typeface="+mj-ea"/>
                <a:cs typeface="+mj-cs"/>
              </a:rPr>
              <a:t>The Exact Course of Disease </a:t>
            </a:r>
            <a:br>
              <a:rPr lang="en-US" sz="2800" b="1" dirty="0" smtClean="0">
                <a:latin typeface="+mn-lt"/>
                <a:ea typeface="+mj-ea"/>
                <a:cs typeface="+mj-cs"/>
              </a:rPr>
            </a:br>
            <a:r>
              <a:rPr lang="en-US" sz="2800" b="1" dirty="0" smtClean="0">
                <a:latin typeface="+mn-lt"/>
                <a:ea typeface="+mj-ea"/>
                <a:cs typeface="+mj-cs"/>
              </a:rPr>
              <a:t>Progression in PF Is Unpredictable</a:t>
            </a:r>
          </a:p>
        </p:txBody>
      </p:sp>
      <p:sp>
        <p:nvSpPr>
          <p:cNvPr id="3" name="Content Placeholder 2"/>
          <p:cNvSpPr>
            <a:spLocks noGrp="1"/>
          </p:cNvSpPr>
          <p:nvPr>
            <p:ph idx="1"/>
          </p:nvPr>
        </p:nvSpPr>
        <p:spPr>
          <a:xfrm>
            <a:off x="457200" y="1491021"/>
            <a:ext cx="8229600" cy="4597309"/>
          </a:xfrm>
        </p:spPr>
        <p:txBody>
          <a:bodyPr>
            <a:normAutofit fontScale="92500" lnSpcReduction="10000"/>
          </a:bodyPr>
          <a:lstStyle/>
          <a:p>
            <a:pPr marL="228600" indent="-228600" defTabSz="914400">
              <a:lnSpc>
                <a:spcPct val="110000"/>
              </a:lnSpc>
              <a:spcBef>
                <a:spcPts val="0"/>
              </a:spcBef>
              <a:buClr>
                <a:schemeClr val="tx2"/>
              </a:buClr>
              <a:buFont typeface="Arial" pitchFamily="34" charset="0"/>
              <a:buChar char="•"/>
              <a:defRPr/>
            </a:pPr>
            <a:r>
              <a:rPr lang="en-US" sz="2400" dirty="0">
                <a:solidFill>
                  <a:schemeClr val="tx1"/>
                </a:solidFill>
                <a:latin typeface="+mn-lt"/>
                <a:ea typeface="ＭＳ Ｐゴシック" charset="0"/>
                <a:cs typeface="Arial"/>
              </a:rPr>
              <a:t>There is no known way to reverse the scar tissue that is already present in the </a:t>
            </a:r>
            <a:r>
              <a:rPr lang="en-US" sz="2400" dirty="0" smtClean="0">
                <a:solidFill>
                  <a:schemeClr val="tx1"/>
                </a:solidFill>
                <a:latin typeface="+mn-lt"/>
                <a:ea typeface="ＭＳ Ｐゴシック" charset="0"/>
                <a:cs typeface="Arial"/>
              </a:rPr>
              <a:t>lungs</a:t>
            </a:r>
          </a:p>
          <a:p>
            <a:pPr marL="228600" indent="-228600" defTabSz="914400">
              <a:lnSpc>
                <a:spcPct val="110000"/>
              </a:lnSpc>
              <a:spcBef>
                <a:spcPts val="0"/>
              </a:spcBef>
              <a:buClr>
                <a:schemeClr val="tx2"/>
              </a:buClr>
              <a:buFont typeface="Arial" pitchFamily="34" charset="0"/>
              <a:buChar char="•"/>
              <a:defRPr/>
            </a:pPr>
            <a:endParaRPr lang="en-US" sz="2400" dirty="0">
              <a:solidFill>
                <a:schemeClr val="tx1"/>
              </a:solidFill>
              <a:latin typeface="+mn-lt"/>
              <a:ea typeface="ＭＳ Ｐゴシック" charset="0"/>
              <a:cs typeface="Arial"/>
            </a:endParaRPr>
          </a:p>
          <a:p>
            <a:pPr marL="228600" indent="-228600" defTabSz="914400">
              <a:lnSpc>
                <a:spcPct val="110000"/>
              </a:lnSpc>
              <a:spcBef>
                <a:spcPts val="0"/>
              </a:spcBef>
              <a:buClr>
                <a:schemeClr val="tx2"/>
              </a:buClr>
              <a:buFont typeface="Arial" pitchFamily="34" charset="0"/>
              <a:buChar char="•"/>
              <a:defRPr/>
            </a:pPr>
            <a:r>
              <a:rPr lang="en-US" sz="2400" dirty="0">
                <a:solidFill>
                  <a:schemeClr val="tx1"/>
                </a:solidFill>
                <a:latin typeface="+mn-lt"/>
                <a:ea typeface="ＭＳ Ｐゴシック" charset="0"/>
                <a:cs typeface="Arial"/>
              </a:rPr>
              <a:t>Inflammation, on the other hand, can sometimes improve or even go away </a:t>
            </a:r>
            <a:r>
              <a:rPr lang="en-US" sz="2400" dirty="0" smtClean="0">
                <a:solidFill>
                  <a:schemeClr val="tx1"/>
                </a:solidFill>
                <a:latin typeface="+mn-lt"/>
                <a:ea typeface="ＭＳ Ｐゴシック" charset="0"/>
                <a:cs typeface="Arial"/>
              </a:rPr>
              <a:t>completely</a:t>
            </a:r>
          </a:p>
          <a:p>
            <a:pPr marL="228600" indent="-228600" defTabSz="914400">
              <a:lnSpc>
                <a:spcPct val="110000"/>
              </a:lnSpc>
              <a:spcBef>
                <a:spcPts val="0"/>
              </a:spcBef>
              <a:buClr>
                <a:schemeClr val="tx2"/>
              </a:buClr>
              <a:buFont typeface="Arial" pitchFamily="34" charset="0"/>
              <a:buChar char="•"/>
              <a:defRPr/>
            </a:pPr>
            <a:endParaRPr lang="en-US" sz="2400" dirty="0">
              <a:solidFill>
                <a:schemeClr val="tx1"/>
              </a:solidFill>
              <a:latin typeface="+mn-lt"/>
              <a:ea typeface="ＭＳ Ｐゴシック" charset="0"/>
              <a:cs typeface="Arial"/>
            </a:endParaRPr>
          </a:p>
          <a:p>
            <a:pPr marL="228600" indent="-228600" defTabSz="914400">
              <a:lnSpc>
                <a:spcPct val="110000"/>
              </a:lnSpc>
              <a:spcBef>
                <a:spcPts val="0"/>
              </a:spcBef>
              <a:buClr>
                <a:schemeClr val="tx2"/>
              </a:buClr>
              <a:buFont typeface="Arial" pitchFamily="34" charset="0"/>
              <a:buChar char="•"/>
              <a:defRPr/>
            </a:pPr>
            <a:r>
              <a:rPr lang="en-US" sz="2400" dirty="0" smtClean="0">
                <a:solidFill>
                  <a:schemeClr val="tx1"/>
                </a:solidFill>
                <a:latin typeface="+mn-lt"/>
                <a:ea typeface="ＭＳ Ｐゴシック" charset="0"/>
                <a:cs typeface="Arial"/>
              </a:rPr>
              <a:t>No </a:t>
            </a:r>
            <a:r>
              <a:rPr lang="en-US" sz="2400" dirty="0">
                <a:solidFill>
                  <a:schemeClr val="tx1"/>
                </a:solidFill>
                <a:latin typeface="+mn-lt"/>
                <a:ea typeface="ＭＳ Ｐゴシック" charset="0"/>
                <a:cs typeface="Arial"/>
              </a:rPr>
              <a:t>one can predict how your disease will change over time. Some people will get worse quickly,  others will remain stable for some time, and other will </a:t>
            </a:r>
            <a:r>
              <a:rPr lang="en-US" sz="2400" dirty="0" smtClean="0">
                <a:solidFill>
                  <a:schemeClr val="tx1"/>
                </a:solidFill>
                <a:latin typeface="+mn-lt"/>
                <a:ea typeface="ＭＳ Ｐゴシック" charset="0"/>
                <a:cs typeface="Arial"/>
              </a:rPr>
              <a:t>improve</a:t>
            </a:r>
          </a:p>
          <a:p>
            <a:pPr marL="228600" indent="-228600" defTabSz="914400">
              <a:lnSpc>
                <a:spcPct val="110000"/>
              </a:lnSpc>
              <a:spcBef>
                <a:spcPts val="0"/>
              </a:spcBef>
              <a:buClr>
                <a:schemeClr val="tx2"/>
              </a:buClr>
              <a:buFont typeface="Arial" pitchFamily="34" charset="0"/>
              <a:buChar char="•"/>
              <a:defRPr/>
            </a:pPr>
            <a:endParaRPr lang="en-US" sz="2400" dirty="0">
              <a:solidFill>
                <a:schemeClr val="tx1"/>
              </a:solidFill>
              <a:latin typeface="+mn-lt"/>
              <a:ea typeface="ＭＳ Ｐゴシック" charset="0"/>
              <a:cs typeface="Arial"/>
            </a:endParaRPr>
          </a:p>
          <a:p>
            <a:pPr marL="228600" indent="-228600" defTabSz="914400">
              <a:lnSpc>
                <a:spcPct val="110000"/>
              </a:lnSpc>
              <a:spcBef>
                <a:spcPts val="0"/>
              </a:spcBef>
              <a:buClr>
                <a:schemeClr val="tx2"/>
              </a:buClr>
              <a:buFont typeface="Arial" pitchFamily="34" charset="0"/>
              <a:buChar char="•"/>
              <a:defRPr/>
            </a:pPr>
            <a:r>
              <a:rPr lang="en-US" sz="2400" dirty="0">
                <a:solidFill>
                  <a:schemeClr val="tx1"/>
                </a:solidFill>
                <a:latin typeface="+mn-lt"/>
                <a:ea typeface="ＭＳ Ｐゴシック" charset="0"/>
                <a:cs typeface="Arial"/>
              </a:rPr>
              <a:t>Based on an individual’s unique characteristics, your doctor might be able to give you a sense of best and worst case scenarios of what the future may hold for </a:t>
            </a:r>
            <a:r>
              <a:rPr lang="en-US" sz="2400" dirty="0" smtClean="0">
                <a:solidFill>
                  <a:schemeClr val="tx1"/>
                </a:solidFill>
                <a:latin typeface="+mn-lt"/>
                <a:ea typeface="ＭＳ Ｐゴシック" charset="0"/>
                <a:cs typeface="Arial"/>
              </a:rPr>
              <a:t>you</a:t>
            </a:r>
            <a:endParaRPr lang="en-US" sz="2400" dirty="0">
              <a:solidFill>
                <a:schemeClr val="tx1"/>
              </a:solidFill>
              <a:latin typeface="+mn-lt"/>
              <a:ea typeface="ＭＳ Ｐゴシック" charset="0"/>
              <a:cs typeface="Arial"/>
            </a:endParaRPr>
          </a:p>
          <a:p>
            <a:endParaRPr lang="en-US" dirty="0"/>
          </a:p>
        </p:txBody>
      </p:sp>
      <p:sp>
        <p:nvSpPr>
          <p:cNvPr id="30" name="CasellaDiTesto 22"/>
          <p:cNvSpPr txBox="1"/>
          <p:nvPr/>
        </p:nvSpPr>
        <p:spPr bwMode="auto">
          <a:xfrm>
            <a:off x="4938071" y="3307228"/>
            <a:ext cx="4369404" cy="307777"/>
          </a:xfrm>
          <a:prstGeom prst="rect">
            <a:avLst/>
          </a:prstGeom>
          <a:noFill/>
          <a:ln>
            <a:noFill/>
          </a:ln>
        </p:spPr>
        <p:txBody>
          <a:bodyPr wrap="square">
            <a:spAutoFit/>
          </a:bodyPr>
          <a:lstStyle/>
          <a:p>
            <a:pPr algn="ctr" fontAlgn="base">
              <a:spcBef>
                <a:spcPct val="0"/>
              </a:spcBef>
              <a:spcAft>
                <a:spcPct val="0"/>
              </a:spcAft>
              <a:defRPr/>
            </a:pPr>
            <a:endParaRPr lang="en-US" sz="1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668095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a:xfrm>
            <a:off x="182563" y="379110"/>
            <a:ext cx="5928378" cy="861774"/>
          </a:xfrm>
        </p:spPr>
        <p:txBody>
          <a:bodyPr>
            <a:normAutofit/>
          </a:bodyPr>
          <a:lstStyle/>
          <a:p>
            <a:pPr eaLnBrk="1" hangingPunct="1">
              <a:lnSpc>
                <a:spcPct val="100000"/>
              </a:lnSpc>
            </a:pPr>
            <a:r>
              <a:rPr lang="en-GB" sz="2800" b="1" dirty="0" smtClean="0">
                <a:latin typeface="+mn-lt"/>
              </a:rPr>
              <a:t>Progression of Symptoms </a:t>
            </a:r>
            <a:br>
              <a:rPr lang="en-GB" sz="2800" b="1" dirty="0" smtClean="0">
                <a:latin typeface="+mn-lt"/>
              </a:rPr>
            </a:br>
            <a:r>
              <a:rPr lang="en-GB" sz="2800" b="1" dirty="0" smtClean="0">
                <a:latin typeface="+mn-lt"/>
              </a:rPr>
              <a:t>Varies From PERSON to PERSON</a:t>
            </a:r>
            <a:endParaRPr lang="en-GB" sz="2800" b="1" baseline="80000" dirty="0" smtClean="0">
              <a:latin typeface="+mn-lt"/>
            </a:endParaRPr>
          </a:p>
        </p:txBody>
      </p:sp>
      <p:sp>
        <p:nvSpPr>
          <p:cNvPr id="14" name="Rectangular Callout 13"/>
          <p:cNvSpPr>
            <a:spLocks noChangeArrowheads="1"/>
          </p:cNvSpPr>
          <p:nvPr/>
        </p:nvSpPr>
        <p:spPr bwMode="auto">
          <a:xfrm rot="-5400000">
            <a:off x="1680645" y="67558"/>
            <a:ext cx="3636622" cy="6486736"/>
          </a:xfrm>
          <a:prstGeom prst="wedgeRectCallout">
            <a:avLst>
              <a:gd name="adj1" fmla="val 36400"/>
              <a:gd name="adj2" fmla="val 59868"/>
            </a:avLst>
          </a:prstGeom>
          <a:no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rgbClr val="215968"/>
              </a:solidFill>
              <a:latin typeface="Arial" pitchFamily="34" charset="0"/>
              <a:ea typeface="+mn-ea"/>
              <a:cs typeface="Arial" pitchFamily="34" charset="0"/>
            </a:endParaRPr>
          </a:p>
        </p:txBody>
      </p:sp>
      <p:sp>
        <p:nvSpPr>
          <p:cNvPr id="36873" name="TextBox 2"/>
          <p:cNvSpPr txBox="1">
            <a:spLocks noChangeArrowheads="1"/>
          </p:cNvSpPr>
          <p:nvPr/>
        </p:nvSpPr>
        <p:spPr bwMode="auto">
          <a:xfrm>
            <a:off x="182563" y="1573983"/>
            <a:ext cx="6929437" cy="4154984"/>
          </a:xfrm>
          <a:prstGeom prst="rect">
            <a:avLst/>
          </a:prstGeom>
          <a:noFill/>
          <a:ln w="9525">
            <a:noFill/>
            <a:miter lim="800000"/>
            <a:headEnd/>
            <a:tailEnd/>
          </a:ln>
        </p:spPr>
        <p:txBody>
          <a:bodyPr wrap="square">
            <a:spAutoFit/>
          </a:bodyPr>
          <a:lstStyle/>
          <a:p>
            <a:pPr marL="285750" indent="-285750">
              <a:buClr>
                <a:schemeClr val="tx2"/>
              </a:buClr>
              <a:buFont typeface="Arial" pitchFamily="34" charset="0"/>
              <a:buChar char="•"/>
            </a:pPr>
            <a:r>
              <a:rPr lang="en-US" sz="2400" dirty="0">
                <a:cs typeface="Arial" pitchFamily="34" charset="0"/>
              </a:rPr>
              <a:t>As PF progresses, symptoms will increase</a:t>
            </a:r>
            <a:endParaRPr lang="en-US" sz="3200" dirty="0">
              <a:cs typeface="Arial" pitchFamily="34" charset="0"/>
            </a:endParaRPr>
          </a:p>
          <a:p>
            <a:pPr marL="285750" indent="-285750">
              <a:buClr>
                <a:schemeClr val="tx2"/>
              </a:buClr>
              <a:buFont typeface="Arial" pitchFamily="34" charset="0"/>
              <a:buChar char="•"/>
            </a:pPr>
            <a:endParaRPr lang="en-US" sz="2400" dirty="0" smtClean="0">
              <a:cs typeface="Arial" pitchFamily="34" charset="0"/>
            </a:endParaRPr>
          </a:p>
          <a:p>
            <a:pPr marL="285750" indent="-285750">
              <a:buClr>
                <a:schemeClr val="tx2"/>
              </a:buClr>
              <a:buFont typeface="Arial" pitchFamily="34" charset="0"/>
              <a:buChar char="•"/>
            </a:pPr>
            <a:r>
              <a:rPr lang="en-US" sz="2400" dirty="0" smtClean="0">
                <a:cs typeface="Arial" pitchFamily="34" charset="0"/>
              </a:rPr>
              <a:t>Increased breathlessness with exertion, eventually even </a:t>
            </a:r>
            <a:r>
              <a:rPr lang="en-US" sz="2400" dirty="0">
                <a:cs typeface="Arial" pitchFamily="34" charset="0"/>
              </a:rPr>
              <a:t>at </a:t>
            </a:r>
            <a:r>
              <a:rPr lang="en-US" sz="2400" dirty="0" smtClean="0">
                <a:cs typeface="Arial" pitchFamily="34" charset="0"/>
              </a:rPr>
              <a:t>rest</a:t>
            </a:r>
            <a:endParaRPr lang="en-US" sz="2400" dirty="0">
              <a:cs typeface="Arial" pitchFamily="34" charset="0"/>
            </a:endParaRPr>
          </a:p>
          <a:p>
            <a:pPr marL="285750" indent="-285750">
              <a:buClr>
                <a:schemeClr val="tx2"/>
              </a:buClr>
              <a:buFont typeface="Arial" pitchFamily="34" charset="0"/>
              <a:buChar char="•"/>
            </a:pPr>
            <a:endParaRPr lang="en-US" sz="2400" dirty="0" smtClean="0">
              <a:cs typeface="Arial" pitchFamily="34" charset="0"/>
            </a:endParaRPr>
          </a:p>
          <a:p>
            <a:pPr marL="285750" indent="-285750">
              <a:buClr>
                <a:schemeClr val="tx2"/>
              </a:buClr>
              <a:buFont typeface="Arial" pitchFamily="34" charset="0"/>
              <a:buChar char="•"/>
            </a:pPr>
            <a:r>
              <a:rPr lang="en-US" sz="2400" dirty="0" smtClean="0">
                <a:cs typeface="Arial" pitchFamily="34" charset="0"/>
              </a:rPr>
              <a:t>Dry cough </a:t>
            </a:r>
            <a:r>
              <a:rPr lang="en-US" sz="2400" dirty="0">
                <a:cs typeface="Arial" pitchFamily="34" charset="0"/>
              </a:rPr>
              <a:t>may become more </a:t>
            </a:r>
            <a:r>
              <a:rPr lang="en-US" sz="2400" dirty="0" smtClean="0">
                <a:cs typeface="Arial" pitchFamily="34" charset="0"/>
              </a:rPr>
              <a:t>hacking, </a:t>
            </a:r>
            <a:r>
              <a:rPr lang="en-US" sz="2400" dirty="0">
                <a:cs typeface="Arial" pitchFamily="34" charset="0"/>
              </a:rPr>
              <a:t>and </a:t>
            </a:r>
            <a:r>
              <a:rPr lang="en-US" sz="2400" dirty="0" smtClean="0">
                <a:cs typeface="Arial" pitchFamily="34" charset="0"/>
              </a:rPr>
              <a:t>may include </a:t>
            </a:r>
            <a:r>
              <a:rPr lang="en-US" sz="2400" dirty="0">
                <a:cs typeface="Arial" pitchFamily="34" charset="0"/>
              </a:rPr>
              <a:t>bouts of coughing that </a:t>
            </a:r>
            <a:r>
              <a:rPr lang="en-US" sz="2400" dirty="0" smtClean="0">
                <a:cs typeface="Arial" pitchFamily="34" charset="0"/>
              </a:rPr>
              <a:t>cannot be controlled</a:t>
            </a:r>
            <a:endParaRPr lang="en-US" sz="2400" baseline="30000" dirty="0" smtClean="0">
              <a:cs typeface="Arial" pitchFamily="34" charset="0"/>
            </a:endParaRPr>
          </a:p>
          <a:p>
            <a:pPr marL="285750" indent="-285750">
              <a:buClr>
                <a:schemeClr val="tx2"/>
              </a:buClr>
              <a:buFont typeface="Arial" pitchFamily="34" charset="0"/>
              <a:buChar char="•"/>
            </a:pPr>
            <a:endParaRPr lang="en-US" sz="2400" dirty="0" smtClean="0">
              <a:cs typeface="Arial" pitchFamily="34" charset="0"/>
            </a:endParaRPr>
          </a:p>
          <a:p>
            <a:pPr marL="285750" indent="-285750">
              <a:buClr>
                <a:schemeClr val="tx2"/>
              </a:buClr>
              <a:buFont typeface="Arial" pitchFamily="34" charset="0"/>
              <a:buChar char="•"/>
            </a:pPr>
            <a:r>
              <a:rPr lang="en-US" sz="2400" dirty="0" smtClean="0">
                <a:cs typeface="Arial" pitchFamily="34" charset="0"/>
              </a:rPr>
              <a:t>Many will require supplemental oxygen as the disease progresses. At first with exertion and/or sleep, but eventually even at rest</a:t>
            </a:r>
            <a:endParaRPr lang="en-US" sz="2400" dirty="0">
              <a:cs typeface="Arial" pitchFamily="34" charset="0"/>
            </a:endParaRPr>
          </a:p>
        </p:txBody>
      </p:sp>
      <p:pic>
        <p:nvPicPr>
          <p:cNvPr id="36875" name="Picture 12"/>
          <p:cNvPicPr>
            <a:picLocks noChangeAspect="1"/>
          </p:cNvPicPr>
          <p:nvPr/>
        </p:nvPicPr>
        <p:blipFill>
          <a:blip r:embed="rId3"/>
          <a:srcRect/>
          <a:stretch>
            <a:fillRect/>
          </a:stretch>
        </p:blipFill>
        <p:spPr bwMode="auto">
          <a:xfrm>
            <a:off x="7112000" y="1492615"/>
            <a:ext cx="1587388" cy="36366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ingle Corner Rectangle 16"/>
          <p:cNvSpPr>
            <a:spLocks/>
          </p:cNvSpPr>
          <p:nvPr/>
        </p:nvSpPr>
        <p:spPr bwMode="auto">
          <a:xfrm rot="10800000" flipH="1">
            <a:off x="146122" y="2868844"/>
            <a:ext cx="8233433" cy="3413126"/>
          </a:xfrm>
          <a:custGeom>
            <a:avLst/>
            <a:gdLst>
              <a:gd name="T0" fmla="*/ 0 w 8266113"/>
              <a:gd name="T1" fmla="*/ 0 h 3648075"/>
              <a:gd name="T2" fmla="*/ 7658088 w 8266113"/>
              <a:gd name="T3" fmla="*/ 0 h 3648075"/>
              <a:gd name="T4" fmla="*/ 8266113 w 8266113"/>
              <a:gd name="T5" fmla="*/ 608025 h 3648075"/>
              <a:gd name="T6" fmla="*/ 8266113 w 8266113"/>
              <a:gd name="T7" fmla="*/ 3648075 h 3648075"/>
              <a:gd name="T8" fmla="*/ 0 w 8266113"/>
              <a:gd name="T9" fmla="*/ 3648075 h 3648075"/>
              <a:gd name="T10" fmla="*/ 0 w 8266113"/>
              <a:gd name="T11" fmla="*/ 0 h 36480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66113" h="3648075">
                <a:moveTo>
                  <a:pt x="0" y="0"/>
                </a:moveTo>
                <a:lnTo>
                  <a:pt x="7658088" y="0"/>
                </a:lnTo>
                <a:cubicBezTo>
                  <a:pt x="7993891" y="0"/>
                  <a:pt x="8266113" y="272222"/>
                  <a:pt x="8266113" y="608025"/>
                </a:cubicBezTo>
                <a:lnTo>
                  <a:pt x="8266113" y="3648075"/>
                </a:lnTo>
                <a:lnTo>
                  <a:pt x="0" y="3648075"/>
                </a:lnTo>
                <a:lnTo>
                  <a:pt x="0" y="0"/>
                </a:lnTo>
                <a:close/>
              </a:path>
            </a:pathLst>
          </a:custGeom>
          <a:solidFill>
            <a:schemeClr val="accent5">
              <a:lumMod val="20000"/>
              <a:lumOff val="80000"/>
            </a:schemeClr>
          </a:solidFill>
          <a:ln w="9525" cap="flat" cmpd="sng">
            <a:solidFill>
              <a:schemeClr val="accent5">
                <a:lumMod val="40000"/>
                <a:lumOff val="60000"/>
              </a:schemeClr>
            </a:solidFill>
            <a:prstDash val="solid"/>
            <a:round/>
            <a:headEnd/>
            <a:tailEnd/>
          </a:ln>
          <a:effectLst>
            <a:outerShdw dist="23000" dir="5400000" rotWithShape="0">
              <a:srgbClr val="000000">
                <a:alpha val="34999"/>
              </a:srgbClr>
            </a:outerShdw>
          </a:effectLst>
        </p:spPr>
        <p:txBody>
          <a:bodyPr anchor="ctr"/>
          <a:lstStyle/>
          <a:p>
            <a:endParaRPr lang="en-US" sz="2000" dirty="0">
              <a:latin typeface="Arial" pitchFamily="34" charset="0"/>
              <a:cs typeface="Arial" pitchFamily="34" charset="0"/>
            </a:endParaRPr>
          </a:p>
        </p:txBody>
      </p:sp>
      <p:sp>
        <p:nvSpPr>
          <p:cNvPr id="41987" name="Title 1"/>
          <p:cNvSpPr>
            <a:spLocks noGrp="1"/>
          </p:cNvSpPr>
          <p:nvPr>
            <p:ph type="title"/>
          </p:nvPr>
        </p:nvSpPr>
        <p:spPr>
          <a:xfrm>
            <a:off x="316628" y="546396"/>
            <a:ext cx="5510431" cy="430887"/>
          </a:xfrm>
        </p:spPr>
        <p:txBody>
          <a:bodyPr vert="horz" lIns="91440" tIns="0" rIns="91440" bIns="0" rtlCol="0" anchor="t">
            <a:noAutofit/>
          </a:bodyPr>
          <a:lstStyle/>
          <a:p>
            <a:pPr fontAlgn="auto">
              <a:lnSpc>
                <a:spcPct val="100000"/>
              </a:lnSpc>
              <a:spcAft>
                <a:spcPts val="0"/>
              </a:spcAft>
              <a:defRPr/>
            </a:pPr>
            <a:r>
              <a:rPr lang="en-US" sz="2800" b="1" dirty="0" smtClean="0">
                <a:latin typeface="+mn-lt"/>
              </a:rPr>
              <a:t>Disease Progression Requires Monitoring</a:t>
            </a:r>
            <a:endParaRPr lang="en-US" sz="2800" b="1" dirty="0">
              <a:latin typeface="+mn-lt"/>
            </a:endParaRPr>
          </a:p>
        </p:txBody>
      </p:sp>
      <p:sp>
        <p:nvSpPr>
          <p:cNvPr id="4" name="Rectangle 3"/>
          <p:cNvSpPr>
            <a:spLocks noChangeArrowheads="1"/>
          </p:cNvSpPr>
          <p:nvPr/>
        </p:nvSpPr>
        <p:spPr bwMode="auto">
          <a:xfrm>
            <a:off x="549274" y="3151749"/>
            <a:ext cx="2614613" cy="792162"/>
          </a:xfrm>
          <a:prstGeom prst="rect">
            <a:avLst/>
          </a:prstGeom>
          <a:solidFill>
            <a:srgbClr val="31859C"/>
          </a:solidFill>
          <a:ln w="9525">
            <a:solidFill>
              <a:srgbClr val="31859C"/>
            </a:solidFill>
            <a:miter lim="800000"/>
            <a:headEnd/>
            <a:tailEnd/>
          </a:ln>
          <a:effectLst>
            <a:outerShdw dist="23000" dir="5400000" rotWithShape="0">
              <a:srgbClr val="808080">
                <a:alpha val="34999"/>
              </a:srgbClr>
            </a:outerShdw>
          </a:effectLst>
        </p:spPr>
        <p:txBody>
          <a:bodyPr anchor="ctr"/>
          <a:lstStyle/>
          <a:p>
            <a:pPr algn="ctr">
              <a:defRPr/>
            </a:pPr>
            <a:endParaRPr lang="en-US" sz="2000" dirty="0">
              <a:solidFill>
                <a:schemeClr val="bg1"/>
              </a:solidFill>
              <a:latin typeface="Arial" pitchFamily="34" charset="0"/>
              <a:ea typeface="+mn-ea"/>
              <a:cs typeface="Arial" pitchFamily="34" charset="0"/>
            </a:endParaRPr>
          </a:p>
        </p:txBody>
      </p:sp>
      <p:sp>
        <p:nvSpPr>
          <p:cNvPr id="12" name="Rectangle 11"/>
          <p:cNvSpPr>
            <a:spLocks noChangeArrowheads="1"/>
          </p:cNvSpPr>
          <p:nvPr/>
        </p:nvSpPr>
        <p:spPr bwMode="auto">
          <a:xfrm>
            <a:off x="549275" y="4312594"/>
            <a:ext cx="2614613" cy="792162"/>
          </a:xfrm>
          <a:prstGeom prst="rect">
            <a:avLst/>
          </a:prstGeom>
          <a:solidFill>
            <a:srgbClr val="31859C"/>
          </a:solidFill>
          <a:ln w="9525">
            <a:solidFill>
              <a:srgbClr val="31859C"/>
            </a:solidFill>
            <a:miter lim="800000"/>
            <a:headEnd/>
            <a:tailEnd/>
          </a:ln>
          <a:effectLst>
            <a:outerShdw dist="23000" dir="5400000" rotWithShape="0">
              <a:srgbClr val="808080">
                <a:alpha val="34999"/>
              </a:srgbClr>
            </a:outerShdw>
          </a:effectLst>
        </p:spPr>
        <p:txBody>
          <a:bodyPr anchor="ctr"/>
          <a:lstStyle/>
          <a:p>
            <a:pPr algn="ctr">
              <a:defRPr/>
            </a:pPr>
            <a:r>
              <a:rPr lang="en-US" sz="2000" dirty="0" smtClean="0">
                <a:solidFill>
                  <a:schemeClr val="bg1"/>
                </a:solidFill>
                <a:ea typeface="+mn-ea"/>
                <a:cs typeface="Arial" pitchFamily="34" charset="0"/>
              </a:rPr>
              <a:t>       </a:t>
            </a:r>
            <a:r>
              <a:rPr lang="en-US" sz="2000" b="1" dirty="0">
                <a:solidFill>
                  <a:schemeClr val="bg1"/>
                </a:solidFill>
                <a:ea typeface="+mn-ea"/>
                <a:cs typeface="Arial" pitchFamily="34" charset="0"/>
              </a:rPr>
              <a:t>Exercise Tests</a:t>
            </a:r>
          </a:p>
        </p:txBody>
      </p:sp>
      <p:sp>
        <p:nvSpPr>
          <p:cNvPr id="13" name="Rectangle 12"/>
          <p:cNvSpPr>
            <a:spLocks noChangeArrowheads="1"/>
          </p:cNvSpPr>
          <p:nvPr/>
        </p:nvSpPr>
        <p:spPr bwMode="auto">
          <a:xfrm>
            <a:off x="612775" y="5416816"/>
            <a:ext cx="2614613" cy="792163"/>
          </a:xfrm>
          <a:prstGeom prst="rect">
            <a:avLst/>
          </a:prstGeom>
          <a:solidFill>
            <a:srgbClr val="31859C"/>
          </a:solidFill>
          <a:ln w="9525">
            <a:solidFill>
              <a:srgbClr val="31859C"/>
            </a:solidFill>
            <a:miter lim="800000"/>
            <a:headEnd/>
            <a:tailEnd/>
          </a:ln>
          <a:effectLst>
            <a:outerShdw dist="23000" dir="5400000" rotWithShape="0">
              <a:srgbClr val="808080">
                <a:alpha val="34999"/>
              </a:srgbClr>
            </a:outerShdw>
          </a:effectLst>
        </p:spPr>
        <p:txBody>
          <a:bodyPr anchor="ctr"/>
          <a:lstStyle/>
          <a:p>
            <a:pPr algn="ctr">
              <a:defRPr/>
            </a:pPr>
            <a:r>
              <a:rPr lang="en-US" sz="2000" dirty="0">
                <a:solidFill>
                  <a:schemeClr val="bg1"/>
                </a:solidFill>
                <a:ea typeface="+mn-ea"/>
                <a:cs typeface="Arial" pitchFamily="34" charset="0"/>
              </a:rPr>
              <a:t>          </a:t>
            </a:r>
            <a:r>
              <a:rPr lang="en-US" sz="2000" b="1" dirty="0">
                <a:solidFill>
                  <a:schemeClr val="bg1"/>
                </a:solidFill>
                <a:ea typeface="+mn-ea"/>
                <a:cs typeface="Arial" pitchFamily="34" charset="0"/>
              </a:rPr>
              <a:t>Lung Scans</a:t>
            </a:r>
          </a:p>
        </p:txBody>
      </p:sp>
      <p:sp>
        <p:nvSpPr>
          <p:cNvPr id="41991" name="Rectangle 10"/>
          <p:cNvSpPr>
            <a:spLocks noChangeArrowheads="1"/>
          </p:cNvSpPr>
          <p:nvPr/>
        </p:nvSpPr>
        <p:spPr bwMode="auto">
          <a:xfrm>
            <a:off x="3332162" y="3192643"/>
            <a:ext cx="5047393" cy="3416320"/>
          </a:xfrm>
          <a:prstGeom prst="rect">
            <a:avLst/>
          </a:prstGeom>
          <a:noFill/>
          <a:ln w="9525">
            <a:noFill/>
            <a:miter lim="800000"/>
            <a:headEnd/>
            <a:tailEnd/>
          </a:ln>
        </p:spPr>
        <p:txBody>
          <a:bodyPr wrap="square">
            <a:spAutoFit/>
          </a:bodyPr>
          <a:lstStyle/>
          <a:p>
            <a:r>
              <a:rPr lang="en-US" b="1" dirty="0">
                <a:solidFill>
                  <a:srgbClr val="376092"/>
                </a:solidFill>
                <a:cs typeface="Arial" pitchFamily="34" charset="0"/>
              </a:rPr>
              <a:t>Spirometry </a:t>
            </a:r>
            <a:r>
              <a:rPr lang="en-US" dirty="0">
                <a:solidFill>
                  <a:srgbClr val="376092"/>
                </a:solidFill>
                <a:cs typeface="Arial" pitchFamily="34" charset="0"/>
              </a:rPr>
              <a:t>to measure how much air </a:t>
            </a:r>
            <a:r>
              <a:rPr lang="en-US" dirty="0" smtClean="0">
                <a:solidFill>
                  <a:srgbClr val="376092"/>
                </a:solidFill>
                <a:cs typeface="Arial" pitchFamily="34" charset="0"/>
              </a:rPr>
              <a:t>can be held</a:t>
            </a:r>
            <a:r>
              <a:rPr lang="en-US" dirty="0">
                <a:solidFill>
                  <a:srgbClr val="376092"/>
                </a:solidFill>
                <a:cs typeface="Arial" pitchFamily="34" charset="0"/>
              </a:rPr>
              <a:t>, and how quickly </a:t>
            </a:r>
            <a:r>
              <a:rPr lang="en-US" dirty="0" smtClean="0">
                <a:solidFill>
                  <a:srgbClr val="376092"/>
                </a:solidFill>
                <a:cs typeface="Arial" pitchFamily="34" charset="0"/>
              </a:rPr>
              <a:t>the patient </a:t>
            </a:r>
            <a:r>
              <a:rPr lang="en-US" dirty="0">
                <a:solidFill>
                  <a:srgbClr val="376092"/>
                </a:solidFill>
                <a:cs typeface="Arial" pitchFamily="34" charset="0"/>
              </a:rPr>
              <a:t>can move air in and out of </a:t>
            </a:r>
            <a:r>
              <a:rPr lang="en-US" dirty="0" smtClean="0">
                <a:solidFill>
                  <a:srgbClr val="376092"/>
                </a:solidFill>
                <a:cs typeface="Arial" pitchFamily="34" charset="0"/>
              </a:rPr>
              <a:t>the lungs</a:t>
            </a:r>
            <a:endParaRPr lang="en-US" dirty="0">
              <a:solidFill>
                <a:srgbClr val="376092"/>
              </a:solidFill>
              <a:cs typeface="Arial" pitchFamily="34" charset="0"/>
            </a:endParaRPr>
          </a:p>
          <a:p>
            <a:endParaRPr lang="en-US" b="1" dirty="0" smtClean="0">
              <a:solidFill>
                <a:srgbClr val="376092"/>
              </a:solidFill>
              <a:cs typeface="Arial" pitchFamily="34" charset="0"/>
            </a:endParaRPr>
          </a:p>
          <a:p>
            <a:r>
              <a:rPr lang="en-US" b="1" dirty="0" smtClean="0">
                <a:solidFill>
                  <a:srgbClr val="376092"/>
                </a:solidFill>
                <a:cs typeface="Arial" pitchFamily="34" charset="0"/>
              </a:rPr>
              <a:t>Walking </a:t>
            </a:r>
            <a:r>
              <a:rPr lang="en-US" b="1" dirty="0">
                <a:solidFill>
                  <a:srgbClr val="376092"/>
                </a:solidFill>
                <a:cs typeface="Arial" pitchFamily="34" charset="0"/>
              </a:rPr>
              <a:t>tests </a:t>
            </a:r>
            <a:r>
              <a:rPr lang="en-US" dirty="0">
                <a:solidFill>
                  <a:srgbClr val="376092"/>
                </a:solidFill>
                <a:cs typeface="Arial" pitchFamily="34" charset="0"/>
              </a:rPr>
              <a:t>to see how far </a:t>
            </a:r>
            <a:r>
              <a:rPr lang="en-US" dirty="0" smtClean="0">
                <a:solidFill>
                  <a:srgbClr val="376092"/>
                </a:solidFill>
                <a:cs typeface="Arial" pitchFamily="34" charset="0"/>
              </a:rPr>
              <a:t>a patient </a:t>
            </a:r>
            <a:r>
              <a:rPr lang="en-US" dirty="0">
                <a:solidFill>
                  <a:srgbClr val="376092"/>
                </a:solidFill>
                <a:cs typeface="Arial" pitchFamily="34" charset="0"/>
              </a:rPr>
              <a:t>can walk and </a:t>
            </a:r>
            <a:r>
              <a:rPr lang="en-US" dirty="0" smtClean="0">
                <a:solidFill>
                  <a:srgbClr val="376092"/>
                </a:solidFill>
                <a:cs typeface="Arial" pitchFamily="34" charset="0"/>
              </a:rPr>
              <a:t>the changes in oxygen levels during exertion</a:t>
            </a:r>
            <a:endParaRPr lang="en-US" dirty="0">
              <a:solidFill>
                <a:srgbClr val="376092"/>
              </a:solidFill>
              <a:cs typeface="Arial" pitchFamily="34" charset="0"/>
            </a:endParaRPr>
          </a:p>
          <a:p>
            <a:endParaRPr lang="en-US" b="1" dirty="0" smtClean="0">
              <a:solidFill>
                <a:srgbClr val="376092"/>
              </a:solidFill>
              <a:cs typeface="Arial" pitchFamily="34" charset="0"/>
            </a:endParaRPr>
          </a:p>
          <a:p>
            <a:endParaRPr lang="en-US" b="1" dirty="0">
              <a:solidFill>
                <a:srgbClr val="376092"/>
              </a:solidFill>
              <a:cs typeface="Arial" pitchFamily="34" charset="0"/>
            </a:endParaRPr>
          </a:p>
          <a:p>
            <a:r>
              <a:rPr lang="en-US" b="1" dirty="0" smtClean="0">
                <a:solidFill>
                  <a:srgbClr val="376092"/>
                </a:solidFill>
                <a:cs typeface="Arial" pitchFamily="34" charset="0"/>
              </a:rPr>
              <a:t>CT </a:t>
            </a:r>
            <a:r>
              <a:rPr lang="en-US" b="1" dirty="0">
                <a:solidFill>
                  <a:srgbClr val="376092"/>
                </a:solidFill>
                <a:cs typeface="Arial" pitchFamily="34" charset="0"/>
              </a:rPr>
              <a:t>scans </a:t>
            </a:r>
            <a:r>
              <a:rPr lang="en-US" dirty="0">
                <a:solidFill>
                  <a:srgbClr val="376092"/>
                </a:solidFill>
                <a:cs typeface="Arial" pitchFamily="34" charset="0"/>
              </a:rPr>
              <a:t>to monitor the progression of the scarring in </a:t>
            </a:r>
            <a:r>
              <a:rPr lang="en-US" dirty="0" smtClean="0">
                <a:solidFill>
                  <a:srgbClr val="376092"/>
                </a:solidFill>
                <a:cs typeface="Arial" pitchFamily="34" charset="0"/>
              </a:rPr>
              <a:t>the </a:t>
            </a:r>
            <a:r>
              <a:rPr lang="en-US" dirty="0">
                <a:solidFill>
                  <a:srgbClr val="376092"/>
                </a:solidFill>
                <a:cs typeface="Arial" pitchFamily="34" charset="0"/>
              </a:rPr>
              <a:t>lungs</a:t>
            </a:r>
          </a:p>
          <a:p>
            <a:endParaRPr lang="en-US" dirty="0">
              <a:solidFill>
                <a:srgbClr val="376092"/>
              </a:solidFill>
            </a:endParaRPr>
          </a:p>
          <a:p>
            <a:endParaRPr lang="en-US" dirty="0">
              <a:solidFill>
                <a:srgbClr val="376092"/>
              </a:solidFill>
            </a:endParaRPr>
          </a:p>
        </p:txBody>
      </p:sp>
      <p:pic>
        <p:nvPicPr>
          <p:cNvPr id="41993" name="Picture 4" descr="lungs.png"/>
          <p:cNvPicPr>
            <a:picLocks noChangeAspect="1"/>
          </p:cNvPicPr>
          <p:nvPr/>
        </p:nvPicPr>
        <p:blipFill>
          <a:blip r:embed="rId3"/>
          <a:srcRect/>
          <a:stretch>
            <a:fillRect/>
          </a:stretch>
        </p:blipFill>
        <p:spPr bwMode="auto">
          <a:xfrm>
            <a:off x="764519" y="5520003"/>
            <a:ext cx="584200" cy="585787"/>
          </a:xfrm>
          <a:prstGeom prst="rect">
            <a:avLst/>
          </a:prstGeom>
          <a:noFill/>
          <a:ln w="9525">
            <a:noFill/>
            <a:miter lim="800000"/>
            <a:headEnd/>
            <a:tailEnd/>
          </a:ln>
        </p:spPr>
      </p:pic>
      <p:pic>
        <p:nvPicPr>
          <p:cNvPr id="41994" name="Picture 14" descr="2614-06-05.png"/>
          <p:cNvPicPr>
            <a:picLocks noChangeAspect="1"/>
          </p:cNvPicPr>
          <p:nvPr/>
        </p:nvPicPr>
        <p:blipFill>
          <a:blip r:embed="rId4"/>
          <a:srcRect l="24049" r="13710"/>
          <a:stretch>
            <a:fillRect/>
          </a:stretch>
        </p:blipFill>
        <p:spPr bwMode="auto">
          <a:xfrm>
            <a:off x="751791" y="4401973"/>
            <a:ext cx="430213" cy="690562"/>
          </a:xfrm>
          <a:prstGeom prst="rect">
            <a:avLst/>
          </a:prstGeom>
          <a:noFill/>
          <a:ln w="9525">
            <a:noFill/>
            <a:miter lim="800000"/>
            <a:headEnd/>
            <a:tailEnd/>
          </a:ln>
        </p:spPr>
      </p:pic>
      <p:sp>
        <p:nvSpPr>
          <p:cNvPr id="41995" name="Rectangle 5"/>
          <p:cNvSpPr>
            <a:spLocks noChangeArrowheads="1"/>
          </p:cNvSpPr>
          <p:nvPr/>
        </p:nvSpPr>
        <p:spPr bwMode="auto">
          <a:xfrm>
            <a:off x="1348719" y="3240053"/>
            <a:ext cx="1793875" cy="615553"/>
          </a:xfrm>
          <a:prstGeom prst="rect">
            <a:avLst/>
          </a:prstGeom>
          <a:noFill/>
          <a:ln w="9525">
            <a:noFill/>
            <a:miter lim="800000"/>
            <a:headEnd/>
            <a:tailEnd/>
          </a:ln>
        </p:spPr>
        <p:txBody>
          <a:bodyPr lIns="0" tIns="0" rIns="0" bIns="0">
            <a:spAutoFit/>
          </a:bodyPr>
          <a:lstStyle/>
          <a:p>
            <a:pPr algn="ctr"/>
            <a:r>
              <a:rPr lang="en-US" sz="2000" b="1" dirty="0">
                <a:solidFill>
                  <a:schemeClr val="bg1"/>
                </a:solidFill>
                <a:cs typeface="Arial" pitchFamily="34" charset="0"/>
              </a:rPr>
              <a:t>Lung </a:t>
            </a:r>
            <a:endParaRPr lang="en-US" sz="2000" b="1" dirty="0" smtClean="0">
              <a:solidFill>
                <a:schemeClr val="bg1"/>
              </a:solidFill>
              <a:cs typeface="Arial" pitchFamily="34" charset="0"/>
            </a:endParaRPr>
          </a:p>
          <a:p>
            <a:pPr algn="ctr"/>
            <a:r>
              <a:rPr lang="en-US" sz="2000" b="1" dirty="0" smtClean="0">
                <a:solidFill>
                  <a:schemeClr val="bg1"/>
                </a:solidFill>
                <a:cs typeface="Arial" pitchFamily="34" charset="0"/>
              </a:rPr>
              <a:t>Function </a:t>
            </a:r>
            <a:r>
              <a:rPr lang="en-US" sz="2000" b="1" dirty="0">
                <a:solidFill>
                  <a:schemeClr val="bg1"/>
                </a:solidFill>
                <a:cs typeface="Arial" pitchFamily="34" charset="0"/>
              </a:rPr>
              <a:t>Tests</a:t>
            </a:r>
          </a:p>
        </p:txBody>
      </p:sp>
      <p:pic>
        <p:nvPicPr>
          <p:cNvPr id="41996" name="Picture 15" descr="spirometry_graph.png"/>
          <p:cNvPicPr>
            <a:picLocks noChangeAspect="1"/>
          </p:cNvPicPr>
          <p:nvPr/>
        </p:nvPicPr>
        <p:blipFill>
          <a:blip r:embed="rId5"/>
          <a:srcRect/>
          <a:stretch>
            <a:fillRect/>
          </a:stretch>
        </p:blipFill>
        <p:spPr bwMode="auto">
          <a:xfrm>
            <a:off x="666065" y="3333413"/>
            <a:ext cx="601663" cy="604838"/>
          </a:xfrm>
          <a:prstGeom prst="rect">
            <a:avLst/>
          </a:prstGeom>
          <a:noFill/>
          <a:ln w="9525">
            <a:noFill/>
            <a:miter lim="800000"/>
            <a:headEnd/>
            <a:tailEnd/>
          </a:ln>
        </p:spPr>
      </p:pic>
      <p:sp>
        <p:nvSpPr>
          <p:cNvPr id="19" name="Rectangle 18"/>
          <p:cNvSpPr/>
          <p:nvPr/>
        </p:nvSpPr>
        <p:spPr>
          <a:xfrm>
            <a:off x="146122" y="1819276"/>
            <a:ext cx="8540678" cy="707886"/>
          </a:xfrm>
          <a:prstGeom prst="rect">
            <a:avLst/>
          </a:prstGeom>
        </p:spPr>
        <p:txBody>
          <a:bodyPr wrap="square">
            <a:spAutoFit/>
          </a:bodyPr>
          <a:lstStyle/>
          <a:p>
            <a:pPr marL="228600" indent="-228600" defTabSz="914400">
              <a:buClr>
                <a:schemeClr val="tx2"/>
              </a:buClr>
              <a:buFont typeface="Arial" pitchFamily="34" charset="0"/>
              <a:buChar char="•"/>
              <a:defRPr/>
            </a:pPr>
            <a:r>
              <a:rPr lang="en-US" sz="2000" dirty="0" smtClean="0">
                <a:ea typeface="ＭＳ Ｐゴシック" charset="0"/>
                <a:cs typeface="Arial"/>
              </a:rPr>
              <a:t>Disease progression is unpredictable and requires frequent monitoring</a:t>
            </a:r>
          </a:p>
          <a:p>
            <a:pPr marL="228600" indent="-228600" defTabSz="914400">
              <a:buClr>
                <a:schemeClr val="tx2"/>
              </a:buClr>
              <a:buFont typeface="Arial" pitchFamily="34" charset="0"/>
              <a:buChar char="•"/>
              <a:defRPr/>
            </a:pPr>
            <a:r>
              <a:rPr lang="en-US" sz="2000" dirty="0" smtClean="0">
                <a:ea typeface="ＭＳ Ｐゴシック" charset="0"/>
                <a:cs typeface="Arial"/>
              </a:rPr>
              <a:t>Monitoring may include the following tests:</a:t>
            </a:r>
            <a:endParaRPr lang="en-US" sz="2000" dirty="0">
              <a:ea typeface="ＭＳ Ｐゴシック" charset="0"/>
              <a:cs typeface="Aria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1" y="2644587"/>
            <a:ext cx="7848598" cy="2457637"/>
          </a:xfrm>
        </p:spPr>
        <p:txBody>
          <a:bodyPr>
            <a:normAutofit/>
          </a:bodyPr>
          <a:lstStyle/>
          <a:p>
            <a:pPr algn="ctr">
              <a:lnSpc>
                <a:spcPct val="100000"/>
              </a:lnSpc>
              <a:spcBef>
                <a:spcPts val="0"/>
              </a:spcBef>
            </a:pPr>
            <a:r>
              <a:rPr lang="en-US" sz="4400" dirty="0" smtClean="0">
                <a:latin typeface="+mn-lt"/>
              </a:rPr>
              <a:t>What Treatment Options are Available for PF?</a:t>
            </a:r>
            <a:endParaRPr lang="en-US" sz="4400" dirty="0">
              <a:latin typeface="+mn-lt"/>
            </a:endParaRPr>
          </a:p>
        </p:txBody>
      </p:sp>
    </p:spTree>
    <p:extLst>
      <p:ext uri="{BB962C8B-B14F-4D97-AF65-F5344CB8AC3E}">
        <p14:creationId xmlns:p14="http://schemas.microsoft.com/office/powerpoint/2010/main" val="3336863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2800" b="1" dirty="0" smtClean="0">
                <a:latin typeface="+mn-lt"/>
              </a:rPr>
              <a:t>The most important </a:t>
            </a:r>
            <a:br>
              <a:rPr lang="en-US" sz="2800" b="1" dirty="0" smtClean="0">
                <a:latin typeface="+mn-lt"/>
              </a:rPr>
            </a:br>
            <a:r>
              <a:rPr lang="en-US" sz="2800" b="1" dirty="0" smtClean="0">
                <a:latin typeface="+mn-lt"/>
              </a:rPr>
              <a:t>treatments for PF</a:t>
            </a:r>
            <a:endParaRPr lang="en-US" sz="2800" b="1" dirty="0">
              <a:latin typeface="+mn-lt"/>
            </a:endParaRPr>
          </a:p>
        </p:txBody>
      </p:sp>
      <p:sp>
        <p:nvSpPr>
          <p:cNvPr id="3" name="Content Placeholder 2"/>
          <p:cNvSpPr>
            <a:spLocks noGrp="1"/>
          </p:cNvSpPr>
          <p:nvPr>
            <p:ph idx="1"/>
          </p:nvPr>
        </p:nvSpPr>
        <p:spPr>
          <a:xfrm>
            <a:off x="457201" y="1600200"/>
            <a:ext cx="5161982" cy="4525963"/>
          </a:xfrm>
        </p:spPr>
        <p:txBody>
          <a:bodyPr>
            <a:normAutofit/>
          </a:bodyPr>
          <a:lstStyle/>
          <a:p>
            <a:pPr>
              <a:lnSpc>
                <a:spcPct val="110000"/>
              </a:lnSpc>
              <a:spcBef>
                <a:spcPts val="0"/>
              </a:spcBef>
            </a:pPr>
            <a:r>
              <a:rPr lang="en-US" sz="2800" b="1" dirty="0">
                <a:solidFill>
                  <a:schemeClr val="tx1"/>
                </a:solidFill>
                <a:latin typeface="+mn-lt"/>
              </a:rPr>
              <a:t>Smoking cessation</a:t>
            </a:r>
          </a:p>
          <a:p>
            <a:pPr marL="0" indent="0">
              <a:lnSpc>
                <a:spcPct val="110000"/>
              </a:lnSpc>
              <a:spcBef>
                <a:spcPts val="0"/>
              </a:spcBef>
              <a:buNone/>
            </a:pPr>
            <a:endParaRPr lang="en-US" sz="2800" dirty="0" smtClean="0">
              <a:solidFill>
                <a:schemeClr val="tx1"/>
              </a:solidFill>
              <a:latin typeface="+mn-lt"/>
            </a:endParaRPr>
          </a:p>
          <a:p>
            <a:pPr>
              <a:lnSpc>
                <a:spcPct val="110000"/>
              </a:lnSpc>
              <a:spcBef>
                <a:spcPts val="0"/>
              </a:spcBef>
            </a:pPr>
            <a:r>
              <a:rPr lang="en-US" sz="2800" dirty="0" smtClean="0">
                <a:solidFill>
                  <a:schemeClr val="tx1"/>
                </a:solidFill>
                <a:latin typeface="+mn-lt"/>
              </a:rPr>
              <a:t>If your disease is of “known cause,” talk to your doctor about </a:t>
            </a:r>
            <a:r>
              <a:rPr lang="en-US" sz="2800" b="1" dirty="0" smtClean="0">
                <a:solidFill>
                  <a:schemeClr val="tx1"/>
                </a:solidFill>
                <a:latin typeface="+mn-lt"/>
              </a:rPr>
              <a:t>targeting the cause</a:t>
            </a:r>
            <a:br>
              <a:rPr lang="en-US" sz="2800" b="1" dirty="0" smtClean="0">
                <a:solidFill>
                  <a:schemeClr val="tx1"/>
                </a:solidFill>
                <a:latin typeface="+mn-lt"/>
              </a:rPr>
            </a:br>
            <a:endParaRPr lang="en-US" sz="2800" b="1" dirty="0" smtClean="0">
              <a:solidFill>
                <a:schemeClr val="tx1"/>
              </a:solidFill>
              <a:latin typeface="+mn-lt"/>
            </a:endParaRPr>
          </a:p>
          <a:p>
            <a:pPr>
              <a:lnSpc>
                <a:spcPct val="110000"/>
              </a:lnSpc>
              <a:spcBef>
                <a:spcPts val="0"/>
              </a:spcBef>
            </a:pPr>
            <a:r>
              <a:rPr lang="en-US" sz="2800" b="1" dirty="0" smtClean="0">
                <a:solidFill>
                  <a:schemeClr val="tx1"/>
                </a:solidFill>
                <a:latin typeface="+mn-lt"/>
              </a:rPr>
              <a:t>Supplemental oxygen </a:t>
            </a:r>
            <a:r>
              <a:rPr lang="en-US" sz="2800" dirty="0" smtClean="0">
                <a:solidFill>
                  <a:schemeClr val="tx1"/>
                </a:solidFill>
                <a:latin typeface="+mn-lt"/>
              </a:rPr>
              <a:t>and </a:t>
            </a:r>
            <a:r>
              <a:rPr lang="en-US" sz="2800" b="1" dirty="0" smtClean="0">
                <a:solidFill>
                  <a:schemeClr val="tx1"/>
                </a:solidFill>
                <a:latin typeface="+mn-lt"/>
              </a:rPr>
              <a:t>pulmonary rehabilitation </a:t>
            </a:r>
            <a:r>
              <a:rPr lang="en-US" sz="2800" dirty="0" smtClean="0">
                <a:solidFill>
                  <a:schemeClr val="tx1"/>
                </a:solidFill>
                <a:latin typeface="+mn-lt"/>
              </a:rPr>
              <a:t>can help reduce symptoms</a:t>
            </a:r>
          </a:p>
          <a:p>
            <a:pPr marL="0" indent="0">
              <a:lnSpc>
                <a:spcPct val="100000"/>
              </a:lnSpc>
              <a:spcBef>
                <a:spcPts val="0"/>
              </a:spcBef>
              <a:buNone/>
            </a:pPr>
            <a:endParaRPr lang="en-US" dirty="0" smtClean="0"/>
          </a:p>
          <a:p>
            <a:pPr>
              <a:lnSpc>
                <a:spcPct val="100000"/>
              </a:lnSpc>
            </a:pPr>
            <a:endParaRPr lang="en-US" b="1" dirty="0"/>
          </a:p>
        </p:txBody>
      </p:sp>
      <p:pic>
        <p:nvPicPr>
          <p:cNvPr id="7" name="Picture 6"/>
          <p:cNvPicPr>
            <a:picLocks noChangeAspect="1"/>
          </p:cNvPicPr>
          <p:nvPr/>
        </p:nvPicPr>
        <p:blipFill>
          <a:blip r:embed="rId3"/>
          <a:stretch>
            <a:fillRect/>
          </a:stretch>
        </p:blipFill>
        <p:spPr>
          <a:xfrm>
            <a:off x="6271676" y="1443994"/>
            <a:ext cx="2400300" cy="3378200"/>
          </a:xfrm>
          <a:prstGeom prst="rect">
            <a:avLst/>
          </a:prstGeom>
        </p:spPr>
      </p:pic>
    </p:spTree>
    <p:extLst>
      <p:ext uri="{BB962C8B-B14F-4D97-AF65-F5344CB8AC3E}">
        <p14:creationId xmlns:p14="http://schemas.microsoft.com/office/powerpoint/2010/main" val="3760897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Supplemental Oxygen</a:t>
            </a:r>
            <a:endParaRPr lang="en-US" sz="3200" b="1" dirty="0">
              <a:latin typeface="+mn-lt"/>
            </a:endParaRPr>
          </a:p>
        </p:txBody>
      </p:sp>
      <p:sp>
        <p:nvSpPr>
          <p:cNvPr id="3" name="Content Placeholder 2"/>
          <p:cNvSpPr>
            <a:spLocks noGrp="1"/>
          </p:cNvSpPr>
          <p:nvPr>
            <p:ph idx="1"/>
          </p:nvPr>
        </p:nvSpPr>
        <p:spPr>
          <a:xfrm>
            <a:off x="236850" y="1759323"/>
            <a:ext cx="7898524" cy="4187439"/>
          </a:xfrm>
        </p:spPr>
        <p:txBody>
          <a:bodyPr>
            <a:normAutofit/>
          </a:bodyPr>
          <a:lstStyle/>
          <a:p>
            <a:pPr>
              <a:lnSpc>
                <a:spcPct val="100000"/>
              </a:lnSpc>
              <a:spcBef>
                <a:spcPts val="0"/>
              </a:spcBef>
            </a:pPr>
            <a:r>
              <a:rPr lang="en-US" sz="2400" dirty="0" smtClean="0">
                <a:solidFill>
                  <a:schemeClr val="tx1"/>
                </a:solidFill>
                <a:latin typeface="+mn-lt"/>
              </a:rPr>
              <a:t>Many people with PF experience low oxygen levels in their blood during exertion, sleep, or even at rest</a:t>
            </a:r>
            <a:br>
              <a:rPr lang="en-US" sz="2400" dirty="0" smtClean="0">
                <a:solidFill>
                  <a:schemeClr val="tx1"/>
                </a:solidFill>
                <a:latin typeface="+mn-lt"/>
              </a:rPr>
            </a:br>
            <a:endParaRPr lang="en-US" sz="2400" dirty="0" smtClean="0">
              <a:solidFill>
                <a:schemeClr val="tx1"/>
              </a:solidFill>
              <a:latin typeface="+mn-lt"/>
            </a:endParaRPr>
          </a:p>
          <a:p>
            <a:pPr>
              <a:lnSpc>
                <a:spcPct val="100000"/>
              </a:lnSpc>
              <a:spcBef>
                <a:spcPts val="0"/>
              </a:spcBef>
            </a:pPr>
            <a:r>
              <a:rPr lang="en-US" sz="2400" b="1" dirty="0" smtClean="0">
                <a:solidFill>
                  <a:schemeClr val="tx1"/>
                </a:solidFill>
                <a:latin typeface="+mn-lt"/>
              </a:rPr>
              <a:t>Low blood oxygen levels are harmful!</a:t>
            </a:r>
          </a:p>
          <a:p>
            <a:pPr lvl="1">
              <a:lnSpc>
                <a:spcPct val="100000"/>
              </a:lnSpc>
              <a:spcBef>
                <a:spcPts val="0"/>
              </a:spcBef>
              <a:buFont typeface="Wingdings" pitchFamily="2" charset="2"/>
              <a:buChar char="Ø"/>
            </a:pPr>
            <a:r>
              <a:rPr lang="en-US" sz="2400" dirty="0">
                <a:solidFill>
                  <a:schemeClr val="tx1"/>
                </a:solidFill>
                <a:latin typeface="+mn-lt"/>
              </a:rPr>
              <a:t>Puts strain on the heart and other organs</a:t>
            </a:r>
          </a:p>
          <a:p>
            <a:pPr lvl="1">
              <a:lnSpc>
                <a:spcPct val="100000"/>
              </a:lnSpc>
              <a:spcBef>
                <a:spcPts val="0"/>
              </a:spcBef>
              <a:buFont typeface="Wingdings" pitchFamily="2" charset="2"/>
              <a:buChar char="Ø"/>
            </a:pPr>
            <a:r>
              <a:rPr lang="en-US" sz="2400" dirty="0" smtClean="0">
                <a:solidFill>
                  <a:schemeClr val="tx1"/>
                </a:solidFill>
                <a:latin typeface="+mn-lt"/>
              </a:rPr>
              <a:t>Often leads to breathlessness and/or cough</a:t>
            </a:r>
          </a:p>
          <a:p>
            <a:pPr lvl="1">
              <a:lnSpc>
                <a:spcPct val="100000"/>
              </a:lnSpc>
              <a:spcBef>
                <a:spcPts val="0"/>
              </a:spcBef>
              <a:buFont typeface="Wingdings" pitchFamily="2" charset="2"/>
              <a:buChar char="Ø"/>
            </a:pPr>
            <a:r>
              <a:rPr lang="en-US" sz="2400" dirty="0" smtClean="0">
                <a:solidFill>
                  <a:schemeClr val="tx1"/>
                </a:solidFill>
                <a:latin typeface="+mn-lt"/>
              </a:rPr>
              <a:t>Limits activity level and quality-of-life</a:t>
            </a:r>
          </a:p>
          <a:p>
            <a:pPr marL="457200" lvl="1" indent="0">
              <a:lnSpc>
                <a:spcPct val="100000"/>
              </a:lnSpc>
              <a:spcBef>
                <a:spcPts val="0"/>
              </a:spcBef>
              <a:buNone/>
            </a:pPr>
            <a:r>
              <a:rPr lang="en-US" sz="2400" dirty="0" smtClean="0"/>
              <a:t/>
            </a:r>
            <a:br>
              <a:rPr lang="en-US" sz="2400" dirty="0" smtClean="0"/>
            </a:br>
            <a:endParaRPr lang="en-US" sz="2400" dirty="0" smtClean="0"/>
          </a:p>
          <a:p>
            <a:pPr marL="457200" lvl="1"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640" y="4527928"/>
            <a:ext cx="2126403" cy="2126403"/>
          </a:xfrm>
          <a:prstGeom prst="rect">
            <a:avLst/>
          </a:prstGeom>
        </p:spPr>
      </p:pic>
    </p:spTree>
    <p:extLst>
      <p:ext uri="{BB962C8B-B14F-4D97-AF65-F5344CB8AC3E}">
        <p14:creationId xmlns:p14="http://schemas.microsoft.com/office/powerpoint/2010/main" val="1022031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Supplemental Oxygen</a:t>
            </a:r>
            <a:endParaRPr lang="en-US" sz="3200" b="1" dirty="0">
              <a:latin typeface="+mn-lt"/>
            </a:endParaRPr>
          </a:p>
        </p:txBody>
      </p:sp>
      <p:sp>
        <p:nvSpPr>
          <p:cNvPr id="3" name="Content Placeholder 2"/>
          <p:cNvSpPr>
            <a:spLocks noGrp="1"/>
          </p:cNvSpPr>
          <p:nvPr>
            <p:ph idx="1"/>
          </p:nvPr>
        </p:nvSpPr>
        <p:spPr>
          <a:xfrm>
            <a:off x="423782" y="1349526"/>
            <a:ext cx="7396030" cy="3513533"/>
          </a:xfrm>
        </p:spPr>
        <p:txBody>
          <a:bodyPr>
            <a:normAutofit fontScale="92500" lnSpcReduction="10000"/>
          </a:bodyPr>
          <a:lstStyle/>
          <a:p>
            <a:pPr>
              <a:lnSpc>
                <a:spcPct val="110000"/>
              </a:lnSpc>
              <a:spcBef>
                <a:spcPts val="0"/>
              </a:spcBef>
            </a:pPr>
            <a:r>
              <a:rPr lang="en-US" dirty="0" smtClean="0">
                <a:solidFill>
                  <a:schemeClr val="tx1"/>
                </a:solidFill>
                <a:latin typeface="+mn-lt"/>
              </a:rPr>
              <a:t>Supplemental oxygen may be prescribed to maintain oxygen levels over 88-90% to help reduce breathlessness and symptoms</a:t>
            </a:r>
            <a:r>
              <a:rPr lang="en-US" dirty="0">
                <a:solidFill>
                  <a:schemeClr val="tx1"/>
                </a:solidFill>
                <a:latin typeface="+mn-lt"/>
              </a:rPr>
              <a:t/>
            </a:r>
            <a:br>
              <a:rPr lang="en-US" dirty="0">
                <a:solidFill>
                  <a:schemeClr val="tx1"/>
                </a:solidFill>
                <a:latin typeface="+mn-lt"/>
              </a:rPr>
            </a:br>
            <a:endParaRPr lang="en-US" dirty="0">
              <a:solidFill>
                <a:schemeClr val="tx1"/>
              </a:solidFill>
              <a:latin typeface="+mn-lt"/>
            </a:endParaRPr>
          </a:p>
          <a:p>
            <a:pPr>
              <a:lnSpc>
                <a:spcPct val="110000"/>
              </a:lnSpc>
              <a:spcBef>
                <a:spcPts val="0"/>
              </a:spcBef>
            </a:pPr>
            <a:r>
              <a:rPr lang="en-US" dirty="0">
                <a:solidFill>
                  <a:schemeClr val="tx1"/>
                </a:solidFill>
                <a:latin typeface="+mn-lt"/>
              </a:rPr>
              <a:t>Some doctors recommend using a pulse oximeter to monitor oxygen levels at </a:t>
            </a:r>
            <a:r>
              <a:rPr lang="en-US" dirty="0" smtClean="0">
                <a:solidFill>
                  <a:schemeClr val="tx1"/>
                </a:solidFill>
                <a:latin typeface="+mn-lt"/>
              </a:rPr>
              <a:t>home during rest and exercise</a:t>
            </a:r>
            <a:endParaRPr lang="en-US" dirty="0">
              <a:solidFill>
                <a:schemeClr val="tx1"/>
              </a:solidFill>
              <a:latin typeface="+mn-lt"/>
            </a:endParaRPr>
          </a:p>
          <a:p>
            <a:endParaRPr lang="en-US" dirty="0"/>
          </a:p>
        </p:txBody>
      </p:sp>
      <p:pic>
        <p:nvPicPr>
          <p:cNvPr id="6" name="Picture 5"/>
          <p:cNvPicPr>
            <a:picLocks noChangeAspect="1"/>
          </p:cNvPicPr>
          <p:nvPr/>
        </p:nvPicPr>
        <p:blipFill>
          <a:blip r:embed="rId3"/>
          <a:stretch>
            <a:fillRect/>
          </a:stretch>
        </p:blipFill>
        <p:spPr>
          <a:xfrm>
            <a:off x="5598654" y="4403746"/>
            <a:ext cx="3195981" cy="2262324"/>
          </a:xfrm>
          <a:prstGeom prst="rect">
            <a:avLst/>
          </a:prstGeom>
        </p:spPr>
      </p:pic>
    </p:spTree>
    <p:extLst>
      <p:ext uri="{BB962C8B-B14F-4D97-AF65-F5344CB8AC3E}">
        <p14:creationId xmlns:p14="http://schemas.microsoft.com/office/powerpoint/2010/main" val="314784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4517"/>
            <a:ext cx="5781180" cy="914227"/>
          </a:xfrm>
        </p:spPr>
        <p:txBody>
          <a:bodyPr>
            <a:normAutofit/>
          </a:bodyPr>
          <a:lstStyle/>
          <a:p>
            <a:r>
              <a:rPr lang="en-US" sz="2800" b="1" dirty="0" smtClean="0">
                <a:latin typeface="+mn-lt"/>
              </a:rPr>
              <a:t>Pulmonary Rehabilitation</a:t>
            </a:r>
            <a:endParaRPr lang="en-US" sz="2800" b="1" dirty="0">
              <a:latin typeface="+mn-lt"/>
            </a:endParaRPr>
          </a:p>
        </p:txBody>
      </p:sp>
      <p:sp>
        <p:nvSpPr>
          <p:cNvPr id="2" name="Content Placeholder 1"/>
          <p:cNvSpPr>
            <a:spLocks noGrp="1"/>
          </p:cNvSpPr>
          <p:nvPr>
            <p:ph idx="1"/>
          </p:nvPr>
        </p:nvSpPr>
        <p:spPr>
          <a:xfrm>
            <a:off x="223654" y="1068093"/>
            <a:ext cx="6075438" cy="5422715"/>
          </a:xfrm>
        </p:spPr>
        <p:txBody>
          <a:bodyPr>
            <a:noAutofit/>
          </a:bodyPr>
          <a:lstStyle/>
          <a:p>
            <a:pPr>
              <a:lnSpc>
                <a:spcPct val="100000"/>
              </a:lnSpc>
              <a:spcBef>
                <a:spcPts val="0"/>
              </a:spcBef>
              <a:buClr>
                <a:schemeClr val="tx2"/>
              </a:buClr>
              <a:buFont typeface="Arial" pitchFamily="34" charset="0"/>
              <a:buChar char="•"/>
              <a:defRPr/>
            </a:pPr>
            <a:r>
              <a:rPr lang="en-US" sz="2400" dirty="0" smtClean="0">
                <a:solidFill>
                  <a:schemeClr val="tx1"/>
                </a:solidFill>
                <a:latin typeface="+mn-lt"/>
                <a:ea typeface="ＭＳ Ｐゴシック" charset="0"/>
              </a:rPr>
              <a:t>Pulmonary “</a:t>
            </a:r>
            <a:r>
              <a:rPr lang="en-US" sz="2400" dirty="0">
                <a:solidFill>
                  <a:schemeClr val="tx1"/>
                </a:solidFill>
                <a:latin typeface="+mn-lt"/>
                <a:ea typeface="ＭＳ Ｐゴシック" charset="0"/>
              </a:rPr>
              <a:t>rehab” is a structured exercise program </a:t>
            </a:r>
            <a:r>
              <a:rPr lang="en-US" sz="2400" dirty="0" smtClean="0">
                <a:solidFill>
                  <a:schemeClr val="tx1"/>
                </a:solidFill>
                <a:latin typeface="+mn-lt"/>
                <a:ea typeface="ＭＳ Ｐゴシック" charset="0"/>
              </a:rPr>
              <a:t>that aims to improve your </a:t>
            </a:r>
            <a:r>
              <a:rPr lang="en-US" sz="2400" dirty="0">
                <a:solidFill>
                  <a:schemeClr val="tx1"/>
                </a:solidFill>
                <a:latin typeface="+mn-lt"/>
                <a:ea typeface="ＭＳ Ｐゴシック" charset="0"/>
              </a:rPr>
              <a:t>ability to function without extreme </a:t>
            </a:r>
            <a:r>
              <a:rPr lang="en-US" sz="2400" dirty="0" smtClean="0">
                <a:solidFill>
                  <a:schemeClr val="tx1"/>
                </a:solidFill>
                <a:latin typeface="+mn-lt"/>
                <a:ea typeface="ＭＳ Ｐゴシック" charset="0"/>
              </a:rPr>
              <a:t>breathlessness</a:t>
            </a:r>
          </a:p>
          <a:p>
            <a:pPr>
              <a:lnSpc>
                <a:spcPct val="100000"/>
              </a:lnSpc>
              <a:spcBef>
                <a:spcPts val="0"/>
              </a:spcBef>
              <a:buClr>
                <a:schemeClr val="tx2"/>
              </a:buClr>
              <a:buFont typeface="Arial" pitchFamily="34" charset="0"/>
              <a:buChar char="•"/>
              <a:defRPr/>
            </a:pPr>
            <a:endParaRPr lang="en-US" sz="2400" dirty="0" smtClean="0">
              <a:solidFill>
                <a:schemeClr val="tx1"/>
              </a:solidFill>
              <a:latin typeface="+mn-lt"/>
              <a:ea typeface="ＭＳ Ｐゴシック" charset="0"/>
            </a:endParaRPr>
          </a:p>
          <a:p>
            <a:pPr>
              <a:lnSpc>
                <a:spcPct val="100000"/>
              </a:lnSpc>
              <a:spcBef>
                <a:spcPts val="0"/>
              </a:spcBef>
              <a:buClr>
                <a:schemeClr val="tx2"/>
              </a:buClr>
              <a:buFont typeface="Arial" pitchFamily="34" charset="0"/>
              <a:buChar char="•"/>
              <a:defRPr/>
            </a:pPr>
            <a:r>
              <a:rPr lang="en-US" sz="2400" dirty="0" smtClean="0">
                <a:solidFill>
                  <a:schemeClr val="tx1"/>
                </a:solidFill>
                <a:latin typeface="+mn-lt"/>
                <a:ea typeface="ＭＳ Ｐゴシック" charset="0"/>
              </a:rPr>
              <a:t>Each program varies, but here are some common features:</a:t>
            </a:r>
          </a:p>
          <a:p>
            <a:pPr lvl="1">
              <a:lnSpc>
                <a:spcPct val="100000"/>
              </a:lnSpc>
              <a:spcBef>
                <a:spcPts val="0"/>
              </a:spcBef>
              <a:buClr>
                <a:schemeClr val="tx2"/>
              </a:buClr>
              <a:buFont typeface="Wingdings" pitchFamily="2" charset="2"/>
              <a:buChar char="Ø"/>
              <a:defRPr/>
            </a:pPr>
            <a:r>
              <a:rPr lang="en-US" sz="2400" dirty="0" smtClean="0">
                <a:solidFill>
                  <a:schemeClr val="tx1"/>
                </a:solidFill>
                <a:latin typeface="+mn-lt"/>
                <a:ea typeface="ＭＳ Ｐゴシック" charset="0"/>
              </a:rPr>
              <a:t>Outpatient settings</a:t>
            </a:r>
          </a:p>
          <a:p>
            <a:pPr lvl="1">
              <a:lnSpc>
                <a:spcPct val="100000"/>
              </a:lnSpc>
              <a:spcBef>
                <a:spcPts val="0"/>
              </a:spcBef>
              <a:buClr>
                <a:schemeClr val="tx2"/>
              </a:buClr>
              <a:buFont typeface="Wingdings" pitchFamily="2" charset="2"/>
              <a:buChar char="Ø"/>
              <a:defRPr/>
            </a:pPr>
            <a:r>
              <a:rPr lang="en-US" sz="2400" dirty="0" smtClean="0">
                <a:solidFill>
                  <a:schemeClr val="tx1"/>
                </a:solidFill>
                <a:latin typeface="+mn-lt"/>
                <a:ea typeface="ＭＳ Ｐゴシック" charset="0"/>
              </a:rPr>
              <a:t>Lasts </a:t>
            </a:r>
            <a:r>
              <a:rPr lang="en-US" sz="2400" dirty="0">
                <a:solidFill>
                  <a:schemeClr val="tx1"/>
                </a:solidFill>
                <a:latin typeface="+mn-lt"/>
                <a:ea typeface="ＭＳ Ｐゴシック" charset="0"/>
              </a:rPr>
              <a:t>6 to 12 </a:t>
            </a:r>
            <a:r>
              <a:rPr lang="en-US" sz="2400" dirty="0" smtClean="0">
                <a:solidFill>
                  <a:schemeClr val="tx1"/>
                </a:solidFill>
                <a:latin typeface="+mn-lt"/>
                <a:ea typeface="ＭＳ Ｐゴシック" charset="0"/>
              </a:rPr>
              <a:t>weeks</a:t>
            </a:r>
          </a:p>
          <a:p>
            <a:pPr lvl="1">
              <a:lnSpc>
                <a:spcPct val="100000"/>
              </a:lnSpc>
              <a:spcBef>
                <a:spcPts val="0"/>
              </a:spcBef>
              <a:buClr>
                <a:schemeClr val="tx2"/>
              </a:buClr>
              <a:buFont typeface="Wingdings" pitchFamily="2" charset="2"/>
              <a:buChar char="Ø"/>
              <a:defRPr/>
            </a:pPr>
            <a:r>
              <a:rPr lang="en-US" sz="2400" dirty="0" smtClean="0">
                <a:solidFill>
                  <a:schemeClr val="tx1"/>
                </a:solidFill>
                <a:latin typeface="+mn-lt"/>
                <a:ea typeface="ＭＳ Ｐゴシック" charset="0"/>
              </a:rPr>
              <a:t>Attend </a:t>
            </a:r>
            <a:r>
              <a:rPr lang="en-US" sz="2400" dirty="0">
                <a:solidFill>
                  <a:schemeClr val="tx1"/>
                </a:solidFill>
                <a:latin typeface="+mn-lt"/>
                <a:ea typeface="ＭＳ Ｐゴシック" charset="0"/>
              </a:rPr>
              <a:t>2-3 </a:t>
            </a:r>
            <a:r>
              <a:rPr lang="en-US" sz="2400" dirty="0" smtClean="0">
                <a:solidFill>
                  <a:schemeClr val="tx1"/>
                </a:solidFill>
                <a:latin typeface="+mn-lt"/>
                <a:ea typeface="ＭＳ Ｐゴシック" charset="0"/>
              </a:rPr>
              <a:t>times/week</a:t>
            </a:r>
          </a:p>
          <a:p>
            <a:pPr lvl="1">
              <a:lnSpc>
                <a:spcPct val="100000"/>
              </a:lnSpc>
              <a:spcBef>
                <a:spcPts val="0"/>
              </a:spcBef>
              <a:buClr>
                <a:schemeClr val="tx2"/>
              </a:buClr>
              <a:buFont typeface="Wingdings" pitchFamily="2" charset="2"/>
              <a:buChar char="Ø"/>
              <a:defRPr/>
            </a:pPr>
            <a:r>
              <a:rPr lang="en-US" sz="2400" dirty="0" smtClean="0">
                <a:solidFill>
                  <a:schemeClr val="tx1"/>
                </a:solidFill>
                <a:latin typeface="+mn-lt"/>
                <a:ea typeface="ＭＳ Ｐゴシック" charset="0"/>
              </a:rPr>
              <a:t>Includes </a:t>
            </a:r>
            <a:r>
              <a:rPr lang="en-US" sz="2400" dirty="0">
                <a:solidFill>
                  <a:schemeClr val="tx1"/>
                </a:solidFill>
                <a:latin typeface="+mn-lt"/>
                <a:ea typeface="ＭＳ Ｐゴシック" charset="0"/>
              </a:rPr>
              <a:t>exercise on a stationary bike, treadmill, arm cycle and light </a:t>
            </a:r>
            <a:r>
              <a:rPr lang="en-US" sz="2400" dirty="0" smtClean="0">
                <a:solidFill>
                  <a:schemeClr val="tx1"/>
                </a:solidFill>
                <a:latin typeface="+mn-lt"/>
                <a:ea typeface="ＭＳ Ｐゴシック" charset="0"/>
              </a:rPr>
              <a:t>weights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21" y="1585462"/>
            <a:ext cx="2543438" cy="3822105"/>
          </a:xfrm>
          <a:prstGeom prst="rect">
            <a:avLst/>
          </a:prstGeom>
        </p:spPr>
      </p:pic>
    </p:spTree>
    <p:extLst>
      <p:ext uri="{BB962C8B-B14F-4D97-AF65-F5344CB8AC3E}">
        <p14:creationId xmlns:p14="http://schemas.microsoft.com/office/powerpoint/2010/main" val="19106133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1" y="2614705"/>
            <a:ext cx="7848598" cy="2487519"/>
          </a:xfrm>
        </p:spPr>
        <p:txBody>
          <a:bodyPr>
            <a:normAutofit/>
          </a:bodyPr>
          <a:lstStyle/>
          <a:p>
            <a:pPr algn="ctr"/>
            <a:r>
              <a:rPr lang="en-US" sz="4800" dirty="0" smtClean="0">
                <a:latin typeface="+mn-lt"/>
              </a:rPr>
              <a:t>What is Pulmonary Fibrosis?</a:t>
            </a:r>
            <a:endParaRPr lang="en-US" sz="4800"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Pulmonary Rehabilitation</a:t>
            </a:r>
            <a:r>
              <a:rPr lang="en-US" sz="3200" dirty="0" smtClean="0"/>
              <a:t>	</a:t>
            </a:r>
            <a:endParaRPr lang="en-US" sz="3200" dirty="0"/>
          </a:p>
        </p:txBody>
      </p:sp>
      <p:sp>
        <p:nvSpPr>
          <p:cNvPr id="3" name="Content Placeholder 2"/>
          <p:cNvSpPr>
            <a:spLocks noGrp="1"/>
          </p:cNvSpPr>
          <p:nvPr>
            <p:ph idx="1"/>
          </p:nvPr>
        </p:nvSpPr>
        <p:spPr>
          <a:xfrm>
            <a:off x="548641" y="1241658"/>
            <a:ext cx="7994828" cy="4969291"/>
          </a:xfrm>
        </p:spPr>
        <p:txBody>
          <a:bodyPr>
            <a:normAutofit/>
          </a:bodyPr>
          <a:lstStyle/>
          <a:p>
            <a:pPr>
              <a:lnSpc>
                <a:spcPct val="100000"/>
              </a:lnSpc>
              <a:spcBef>
                <a:spcPts val="0"/>
              </a:spcBef>
              <a:buClr>
                <a:schemeClr val="tx2"/>
              </a:buClr>
              <a:buFont typeface="Arial" pitchFamily="34" charset="0"/>
              <a:buChar char="•"/>
              <a:defRPr/>
            </a:pPr>
            <a:r>
              <a:rPr lang="en-US" sz="2800" dirty="0" smtClean="0">
                <a:solidFill>
                  <a:schemeClr val="tx1"/>
                </a:solidFill>
                <a:latin typeface="+mn-lt"/>
                <a:ea typeface="ＭＳ Ｐゴシック" charset="0"/>
              </a:rPr>
              <a:t>Studies </a:t>
            </a:r>
            <a:r>
              <a:rPr lang="en-US" sz="2800" dirty="0">
                <a:solidFill>
                  <a:schemeClr val="tx1"/>
                </a:solidFill>
                <a:latin typeface="+mn-lt"/>
                <a:ea typeface="ＭＳ Ｐゴシック" charset="0"/>
              </a:rPr>
              <a:t>have demonstrated improvements in both exercise capacity and health-related quality of life in patients with PF</a:t>
            </a:r>
          </a:p>
          <a:p>
            <a:pPr>
              <a:lnSpc>
                <a:spcPct val="100000"/>
              </a:lnSpc>
              <a:spcBef>
                <a:spcPts val="0"/>
              </a:spcBef>
              <a:buClr>
                <a:schemeClr val="tx2"/>
              </a:buClr>
              <a:buFont typeface="Arial" pitchFamily="34" charset="0"/>
              <a:buChar char="•"/>
              <a:defRPr/>
            </a:pPr>
            <a:endParaRPr lang="en-US" sz="2800" dirty="0">
              <a:solidFill>
                <a:schemeClr val="tx1"/>
              </a:solidFill>
              <a:latin typeface="+mn-lt"/>
              <a:ea typeface="ＭＳ Ｐゴシック" charset="0"/>
            </a:endParaRPr>
          </a:p>
          <a:p>
            <a:pPr>
              <a:lnSpc>
                <a:spcPct val="100000"/>
              </a:lnSpc>
              <a:spcBef>
                <a:spcPts val="0"/>
              </a:spcBef>
              <a:buClr>
                <a:schemeClr val="tx2"/>
              </a:buClr>
              <a:buFont typeface="Arial" pitchFamily="34" charset="0"/>
              <a:buChar char="•"/>
              <a:defRPr/>
            </a:pPr>
            <a:r>
              <a:rPr lang="en-US" sz="2800" dirty="0">
                <a:solidFill>
                  <a:schemeClr val="tx1"/>
                </a:solidFill>
                <a:latin typeface="+mn-lt"/>
                <a:ea typeface="ＭＳ Ｐゴシック" charset="0"/>
              </a:rPr>
              <a:t>You need a referral from your physician to start a pulmonary rehab program</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141" y="4005417"/>
            <a:ext cx="4713327" cy="2019998"/>
          </a:xfrm>
          <a:prstGeom prst="rect">
            <a:avLst/>
          </a:prstGeom>
        </p:spPr>
      </p:pic>
    </p:spTree>
    <p:extLst>
      <p:ext uri="{BB962C8B-B14F-4D97-AF65-F5344CB8AC3E}">
        <p14:creationId xmlns:p14="http://schemas.microsoft.com/office/powerpoint/2010/main" val="553765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434017"/>
            <a:ext cx="5781180" cy="914227"/>
          </a:xfrm>
        </p:spPr>
        <p:txBody>
          <a:bodyPr>
            <a:normAutofit/>
          </a:bodyPr>
          <a:lstStyle/>
          <a:p>
            <a:pPr eaLnBrk="1" hangingPunct="1">
              <a:lnSpc>
                <a:spcPct val="100000"/>
              </a:lnSpc>
            </a:pPr>
            <a:r>
              <a:rPr lang="en-US" sz="3600" b="1" dirty="0" smtClean="0">
                <a:latin typeface="+mn-lt"/>
              </a:rPr>
              <a:t>Therapies FOR PF</a:t>
            </a:r>
          </a:p>
        </p:txBody>
      </p:sp>
      <p:sp>
        <p:nvSpPr>
          <p:cNvPr id="64513" name="Content Placeholder 2"/>
          <p:cNvSpPr>
            <a:spLocks noGrp="1"/>
          </p:cNvSpPr>
          <p:nvPr>
            <p:ph idx="1"/>
          </p:nvPr>
        </p:nvSpPr>
        <p:spPr>
          <a:xfrm>
            <a:off x="457200" y="1348244"/>
            <a:ext cx="8292662" cy="4973728"/>
          </a:xfrm>
        </p:spPr>
        <p:txBody>
          <a:bodyPr>
            <a:normAutofit fontScale="92500" lnSpcReduction="20000"/>
          </a:bodyPr>
          <a:lstStyle/>
          <a:p>
            <a:pPr eaLnBrk="1" hangingPunct="1">
              <a:lnSpc>
                <a:spcPct val="100000"/>
              </a:lnSpc>
              <a:spcBef>
                <a:spcPts val="0"/>
              </a:spcBef>
              <a:buClr>
                <a:schemeClr val="tx2"/>
              </a:buClr>
              <a:buFont typeface="Arial" pitchFamily="34" charset="0"/>
              <a:buChar char="•"/>
              <a:defRPr/>
            </a:pPr>
            <a:r>
              <a:rPr lang="en-US" sz="2800" dirty="0" smtClean="0">
                <a:solidFill>
                  <a:schemeClr val="tx1"/>
                </a:solidFill>
                <a:latin typeface="+mn-lt"/>
                <a:ea typeface="ＭＳ Ｐゴシック" charset="0"/>
              </a:rPr>
              <a:t>In addition to oxygen and pulmonary rehabilitation, there are other therapies that may be available to help you manage your PF</a:t>
            </a:r>
          </a:p>
          <a:p>
            <a:pPr lvl="1">
              <a:lnSpc>
                <a:spcPct val="100000"/>
              </a:lnSpc>
              <a:spcBef>
                <a:spcPts val="0"/>
              </a:spcBef>
              <a:buClr>
                <a:schemeClr val="tx2"/>
              </a:buClr>
              <a:buFont typeface="Wingdings" pitchFamily="2" charset="2"/>
              <a:buChar char="Ø"/>
              <a:defRPr/>
            </a:pPr>
            <a:r>
              <a:rPr lang="en-US" dirty="0">
                <a:solidFill>
                  <a:schemeClr val="tx1"/>
                </a:solidFill>
                <a:latin typeface="+mn-lt"/>
                <a:ea typeface="ＭＳ Ｐゴシック" charset="0"/>
              </a:rPr>
              <a:t>Corticosteroids, such as prednisone, can help some </a:t>
            </a:r>
            <a:r>
              <a:rPr lang="en-US" dirty="0" smtClean="0">
                <a:solidFill>
                  <a:schemeClr val="tx1"/>
                </a:solidFill>
                <a:latin typeface="+mn-lt"/>
                <a:ea typeface="ＭＳ Ｐゴシック" charset="0"/>
              </a:rPr>
              <a:t>people</a:t>
            </a:r>
          </a:p>
          <a:p>
            <a:pPr lvl="2">
              <a:lnSpc>
                <a:spcPct val="100000"/>
              </a:lnSpc>
              <a:spcBef>
                <a:spcPts val="0"/>
              </a:spcBef>
              <a:buClr>
                <a:schemeClr val="tx2"/>
              </a:buClr>
              <a:buFont typeface="Calibri" pitchFamily="34" charset="0"/>
              <a:buChar char="‒"/>
              <a:defRPr/>
            </a:pPr>
            <a:r>
              <a:rPr lang="en-US" dirty="0" smtClean="0">
                <a:solidFill>
                  <a:schemeClr val="tx1"/>
                </a:solidFill>
                <a:latin typeface="+mn-lt"/>
                <a:ea typeface="ＭＳ Ｐゴシック" charset="0"/>
              </a:rPr>
              <a:t>Not recommended for chronic treatment of IPF</a:t>
            </a:r>
          </a:p>
          <a:p>
            <a:pPr lvl="1">
              <a:lnSpc>
                <a:spcPct val="100000"/>
              </a:lnSpc>
              <a:spcBef>
                <a:spcPts val="0"/>
              </a:spcBef>
              <a:buClr>
                <a:schemeClr val="tx2"/>
              </a:buClr>
              <a:buFont typeface="Wingdings" pitchFamily="2" charset="2"/>
              <a:buChar char="Ø"/>
              <a:defRPr/>
            </a:pPr>
            <a:r>
              <a:rPr lang="en-US" dirty="0" smtClean="0">
                <a:solidFill>
                  <a:schemeClr val="tx1"/>
                </a:solidFill>
                <a:latin typeface="+mn-lt"/>
                <a:ea typeface="ＭＳ Ｐゴシック" charset="0"/>
              </a:rPr>
              <a:t>Treatment of acid reflux (GERD), sleep apnea, cough, and other symptoms and conditions helps some people with PF</a:t>
            </a:r>
          </a:p>
          <a:p>
            <a:pPr lvl="1">
              <a:lnSpc>
                <a:spcPct val="100000"/>
              </a:lnSpc>
              <a:spcBef>
                <a:spcPts val="0"/>
              </a:spcBef>
              <a:buClr>
                <a:schemeClr val="tx2"/>
              </a:buClr>
              <a:buFont typeface="Wingdings" pitchFamily="2" charset="2"/>
              <a:buChar char="Ø"/>
              <a:defRPr/>
            </a:pPr>
            <a:r>
              <a:rPr lang="en-US" dirty="0" smtClean="0">
                <a:solidFill>
                  <a:schemeClr val="tx1"/>
                </a:solidFill>
                <a:latin typeface="+mn-lt"/>
                <a:ea typeface="ＭＳ Ｐゴシック" charset="0"/>
              </a:rPr>
              <a:t>Two new drugs were approved by the FDA in October 2014 for the treatment of IPF</a:t>
            </a:r>
          </a:p>
          <a:p>
            <a:pPr marL="0" indent="0" eaLnBrk="1" hangingPunct="1">
              <a:lnSpc>
                <a:spcPct val="100000"/>
              </a:lnSpc>
              <a:spcBef>
                <a:spcPts val="0"/>
              </a:spcBef>
              <a:buClr>
                <a:schemeClr val="tx2"/>
              </a:buClr>
              <a:buFont typeface="Arial" pitchFamily="34" charset="0"/>
              <a:buChar char="•"/>
              <a:defRPr/>
            </a:pPr>
            <a:endParaRPr lang="en-US" sz="2800" dirty="0">
              <a:solidFill>
                <a:schemeClr val="tx1"/>
              </a:solidFill>
              <a:latin typeface="+mn-lt"/>
              <a:ea typeface="ＭＳ Ｐゴシック" charset="0"/>
            </a:endParaRPr>
          </a:p>
          <a:p>
            <a:pPr eaLnBrk="1" hangingPunct="1">
              <a:lnSpc>
                <a:spcPct val="100000"/>
              </a:lnSpc>
              <a:spcBef>
                <a:spcPts val="0"/>
              </a:spcBef>
              <a:buClr>
                <a:schemeClr val="tx2"/>
              </a:buClr>
              <a:buFont typeface="Arial" pitchFamily="34" charset="0"/>
              <a:buChar char="•"/>
              <a:defRPr/>
            </a:pPr>
            <a:r>
              <a:rPr lang="en-US" sz="2800" dirty="0" smtClean="0">
                <a:solidFill>
                  <a:schemeClr val="tx1"/>
                </a:solidFill>
                <a:latin typeface="+mn-lt"/>
                <a:ea typeface="ＭＳ Ｐゴシック" charset="0"/>
              </a:rPr>
              <a:t>Management of PF is </a:t>
            </a:r>
            <a:r>
              <a:rPr lang="en-US" sz="2800" dirty="0">
                <a:solidFill>
                  <a:schemeClr val="tx1"/>
                </a:solidFill>
                <a:latin typeface="+mn-lt"/>
                <a:ea typeface="ＭＳ Ｐゴシック" charset="0"/>
              </a:rPr>
              <a:t>individualized to each </a:t>
            </a:r>
            <a:r>
              <a:rPr lang="en-US" sz="2800" dirty="0" smtClean="0">
                <a:solidFill>
                  <a:schemeClr val="tx1"/>
                </a:solidFill>
                <a:latin typeface="+mn-lt"/>
                <a:ea typeface="ＭＳ Ｐゴシック" charset="0"/>
              </a:rPr>
              <a:t>person. Please consult your physician for the course of treatment that is right for you</a:t>
            </a:r>
          </a:p>
          <a:p>
            <a:pPr marL="228600" lvl="1" indent="0" eaLnBrk="1" hangingPunct="1">
              <a:buClr>
                <a:schemeClr val="tx2"/>
              </a:buClr>
              <a:buNone/>
              <a:defRPr/>
            </a:pPr>
            <a:endParaRPr lang="en-US" sz="2400" dirty="0">
              <a:solidFill>
                <a:srgbClr val="58585A"/>
              </a:solidFill>
              <a:latin typeface="Arial"/>
              <a:ea typeface="ＭＳ Ｐゴシック" charset="0"/>
              <a:cs typeface="Aria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IPF-Specific Therapies</a:t>
            </a:r>
            <a:endParaRPr lang="en-US" sz="3600" b="1" dirty="0">
              <a:latin typeface="+mn-lt"/>
            </a:endParaRPr>
          </a:p>
        </p:txBody>
      </p:sp>
      <p:sp>
        <p:nvSpPr>
          <p:cNvPr id="3" name="Content Placeholder 2"/>
          <p:cNvSpPr>
            <a:spLocks noGrp="1"/>
          </p:cNvSpPr>
          <p:nvPr>
            <p:ph idx="1"/>
          </p:nvPr>
        </p:nvSpPr>
        <p:spPr>
          <a:xfrm>
            <a:off x="299544" y="1436700"/>
            <a:ext cx="8462787" cy="3861133"/>
          </a:xfrm>
        </p:spPr>
        <p:txBody>
          <a:bodyPr>
            <a:noAutofit/>
          </a:bodyPr>
          <a:lstStyle/>
          <a:p>
            <a:pPr>
              <a:lnSpc>
                <a:spcPct val="120000"/>
              </a:lnSpc>
              <a:spcBef>
                <a:spcPts val="0"/>
              </a:spcBef>
            </a:pPr>
            <a:r>
              <a:rPr lang="en-US" sz="2600" dirty="0" err="1" smtClean="0">
                <a:solidFill>
                  <a:schemeClr val="tx1"/>
                </a:solidFill>
                <a:latin typeface="+mn-lt"/>
                <a:ea typeface="ＭＳ Ｐゴシック" charset="0"/>
              </a:rPr>
              <a:t>Pirfenidone</a:t>
            </a:r>
            <a:r>
              <a:rPr lang="en-US" sz="2600" dirty="0" smtClean="0">
                <a:solidFill>
                  <a:schemeClr val="tx1"/>
                </a:solidFill>
                <a:latin typeface="+mn-lt"/>
                <a:ea typeface="ＭＳ Ｐゴシック" charset="0"/>
              </a:rPr>
              <a:t> (</a:t>
            </a:r>
            <a:r>
              <a:rPr lang="en-US" sz="2600" dirty="0" err="1" smtClean="0">
                <a:solidFill>
                  <a:schemeClr val="tx1"/>
                </a:solidFill>
                <a:latin typeface="+mn-lt"/>
                <a:ea typeface="ＭＳ Ｐゴシック" charset="0"/>
              </a:rPr>
              <a:t>Esbriet</a:t>
            </a:r>
            <a:r>
              <a:rPr lang="en-US" sz="2600" baseline="30000" dirty="0" smtClean="0">
                <a:solidFill>
                  <a:schemeClr val="tx1"/>
                </a:solidFill>
                <a:latin typeface="+mn-lt"/>
                <a:ea typeface="ＭＳ Ｐゴシック" charset="0"/>
              </a:rPr>
              <a:t>®</a:t>
            </a:r>
            <a:r>
              <a:rPr lang="en-US" sz="2600" dirty="0" smtClean="0">
                <a:solidFill>
                  <a:schemeClr val="tx1"/>
                </a:solidFill>
                <a:latin typeface="+mn-lt"/>
                <a:ea typeface="ＭＳ Ｐゴシック" charset="0"/>
              </a:rPr>
              <a:t>) </a:t>
            </a:r>
            <a:r>
              <a:rPr lang="en-US" sz="2600" dirty="0">
                <a:solidFill>
                  <a:schemeClr val="tx1"/>
                </a:solidFill>
                <a:latin typeface="+mn-lt"/>
                <a:ea typeface="ＭＳ Ｐゴシック" charset="0"/>
              </a:rPr>
              <a:t>and </a:t>
            </a:r>
            <a:r>
              <a:rPr lang="en-US" sz="2600" dirty="0" err="1" smtClean="0">
                <a:solidFill>
                  <a:schemeClr val="tx1"/>
                </a:solidFill>
                <a:latin typeface="+mn-lt"/>
                <a:ea typeface="ＭＳ Ｐゴシック" charset="0"/>
              </a:rPr>
              <a:t>Nintedanib</a:t>
            </a:r>
            <a:r>
              <a:rPr lang="en-US" sz="2600" dirty="0" smtClean="0">
                <a:solidFill>
                  <a:schemeClr val="tx1"/>
                </a:solidFill>
                <a:latin typeface="+mn-lt"/>
                <a:ea typeface="ＭＳ Ｐゴシック" charset="0"/>
              </a:rPr>
              <a:t> (</a:t>
            </a:r>
            <a:r>
              <a:rPr lang="en-US" sz="2600" dirty="0" err="1" smtClean="0">
                <a:solidFill>
                  <a:schemeClr val="tx1"/>
                </a:solidFill>
                <a:latin typeface="+mn-lt"/>
                <a:ea typeface="ＭＳ Ｐゴシック" charset="0"/>
              </a:rPr>
              <a:t>Ofev</a:t>
            </a:r>
            <a:r>
              <a:rPr lang="en-US" sz="2600" baseline="30000" dirty="0" smtClean="0">
                <a:solidFill>
                  <a:schemeClr val="tx1"/>
                </a:solidFill>
                <a:latin typeface="+mn-lt"/>
                <a:ea typeface="ＭＳ Ｐゴシック" charset="0"/>
              </a:rPr>
              <a:t>®</a:t>
            </a:r>
            <a:r>
              <a:rPr lang="en-US" sz="2600" dirty="0" smtClean="0">
                <a:solidFill>
                  <a:schemeClr val="tx1"/>
                </a:solidFill>
                <a:latin typeface="+mn-lt"/>
                <a:ea typeface="ＭＳ Ｐゴシック" charset="0"/>
              </a:rPr>
              <a:t>) are two </a:t>
            </a:r>
            <a:br>
              <a:rPr lang="en-US" sz="2600" dirty="0" smtClean="0">
                <a:solidFill>
                  <a:schemeClr val="tx1"/>
                </a:solidFill>
                <a:latin typeface="+mn-lt"/>
                <a:ea typeface="ＭＳ Ｐゴシック" charset="0"/>
              </a:rPr>
            </a:br>
            <a:r>
              <a:rPr lang="en-US" sz="2600" dirty="0" smtClean="0">
                <a:solidFill>
                  <a:schemeClr val="tx1"/>
                </a:solidFill>
                <a:latin typeface="+mn-lt"/>
                <a:ea typeface="ＭＳ Ｐゴシック" charset="0"/>
              </a:rPr>
              <a:t>“anti-fibrotic” treatments that were </a:t>
            </a:r>
            <a:r>
              <a:rPr lang="en-US" sz="2600" dirty="0">
                <a:solidFill>
                  <a:schemeClr val="tx1"/>
                </a:solidFill>
                <a:latin typeface="+mn-lt"/>
                <a:ea typeface="ＭＳ Ｐゴシック" charset="0"/>
              </a:rPr>
              <a:t>approved by the FDA in October 2014 </a:t>
            </a:r>
            <a:r>
              <a:rPr lang="en-US" sz="2600" dirty="0" smtClean="0">
                <a:solidFill>
                  <a:schemeClr val="tx1"/>
                </a:solidFill>
                <a:latin typeface="+mn-lt"/>
                <a:ea typeface="ＭＳ Ｐゴシック" charset="0"/>
              </a:rPr>
              <a:t>to treat IPF</a:t>
            </a:r>
          </a:p>
          <a:p>
            <a:pPr>
              <a:lnSpc>
                <a:spcPct val="120000"/>
              </a:lnSpc>
              <a:spcBef>
                <a:spcPts val="0"/>
              </a:spcBef>
            </a:pPr>
            <a:r>
              <a:rPr lang="en-US" sz="2600" dirty="0" smtClean="0">
                <a:solidFill>
                  <a:schemeClr val="tx1"/>
                </a:solidFill>
                <a:latin typeface="+mn-lt"/>
                <a:ea typeface="ＭＳ Ｐゴシック" charset="0"/>
              </a:rPr>
              <a:t>Each of these drugs slows the progression of IPF over time</a:t>
            </a:r>
          </a:p>
          <a:p>
            <a:pPr>
              <a:lnSpc>
                <a:spcPct val="120000"/>
              </a:lnSpc>
              <a:spcBef>
                <a:spcPts val="0"/>
              </a:spcBef>
            </a:pPr>
            <a:r>
              <a:rPr lang="en-US" sz="2600" dirty="0" smtClean="0">
                <a:solidFill>
                  <a:schemeClr val="tx1"/>
                </a:solidFill>
                <a:latin typeface="+mn-lt"/>
                <a:ea typeface="ＭＳ Ｐゴシック" charset="0"/>
              </a:rPr>
              <a:t>Neither drug improves the symptoms of IPF</a:t>
            </a:r>
          </a:p>
          <a:p>
            <a:pPr>
              <a:lnSpc>
                <a:spcPct val="120000"/>
              </a:lnSpc>
              <a:spcBef>
                <a:spcPts val="0"/>
              </a:spcBef>
            </a:pPr>
            <a:r>
              <a:rPr lang="en-US" sz="2600" dirty="0" smtClean="0">
                <a:solidFill>
                  <a:schemeClr val="tx1"/>
                </a:solidFill>
                <a:latin typeface="+mn-lt"/>
                <a:ea typeface="ＭＳ Ｐゴシック" charset="0"/>
              </a:rPr>
              <a:t>These drugs may not be right for everyone. If you have IPF, talk to your doctor about these medications</a:t>
            </a:r>
            <a:endParaRPr lang="en-US" sz="2600" dirty="0">
              <a:solidFill>
                <a:schemeClr val="tx1"/>
              </a:solidFill>
              <a:latin typeface="+mn-lt"/>
              <a:ea typeface="ＭＳ Ｐゴシック"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939" y="4826077"/>
            <a:ext cx="1813049" cy="1873484"/>
          </a:xfrm>
          <a:prstGeom prst="rect">
            <a:avLst/>
          </a:prstGeom>
        </p:spPr>
      </p:pic>
    </p:spTree>
    <p:extLst>
      <p:ext uri="{BB962C8B-B14F-4D97-AF65-F5344CB8AC3E}">
        <p14:creationId xmlns:p14="http://schemas.microsoft.com/office/powerpoint/2010/main" val="2176246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Lung Transplantation</a:t>
            </a:r>
            <a:endParaRPr lang="en-US" sz="3200" b="1" dirty="0">
              <a:latin typeface="+mn-lt"/>
            </a:endParaRPr>
          </a:p>
        </p:txBody>
      </p:sp>
      <p:sp>
        <p:nvSpPr>
          <p:cNvPr id="3" name="Content Placeholder 2"/>
          <p:cNvSpPr>
            <a:spLocks noGrp="1"/>
          </p:cNvSpPr>
          <p:nvPr>
            <p:ph idx="1"/>
          </p:nvPr>
        </p:nvSpPr>
        <p:spPr>
          <a:xfrm>
            <a:off x="467833" y="1457761"/>
            <a:ext cx="8229600" cy="4849156"/>
          </a:xfrm>
        </p:spPr>
        <p:txBody>
          <a:bodyPr>
            <a:normAutofit/>
          </a:bodyPr>
          <a:lstStyle/>
          <a:p>
            <a:pPr>
              <a:lnSpc>
                <a:spcPct val="100000"/>
              </a:lnSpc>
              <a:spcBef>
                <a:spcPts val="0"/>
              </a:spcBef>
            </a:pPr>
            <a:r>
              <a:rPr lang="en-US" sz="2800" dirty="0" smtClean="0">
                <a:solidFill>
                  <a:schemeClr val="tx1"/>
                </a:solidFill>
                <a:latin typeface="+mn-lt"/>
              </a:rPr>
              <a:t>Lung transplantation is the surgical replacement of one or both lungs with one or two lungs from a donor</a:t>
            </a:r>
          </a:p>
          <a:p>
            <a:pPr>
              <a:lnSpc>
                <a:spcPct val="100000"/>
              </a:lnSpc>
              <a:spcBef>
                <a:spcPts val="0"/>
              </a:spcBef>
            </a:pPr>
            <a:endParaRPr lang="en-US" sz="2800" dirty="0" smtClean="0">
              <a:solidFill>
                <a:schemeClr val="tx1"/>
              </a:solidFill>
              <a:latin typeface="+mn-lt"/>
            </a:endParaRPr>
          </a:p>
          <a:p>
            <a:pPr>
              <a:lnSpc>
                <a:spcPct val="100000"/>
              </a:lnSpc>
              <a:spcBef>
                <a:spcPts val="0"/>
              </a:spcBef>
            </a:pPr>
            <a:r>
              <a:rPr lang="en-US" sz="2800" dirty="0" smtClean="0">
                <a:solidFill>
                  <a:schemeClr val="tx1"/>
                </a:solidFill>
                <a:latin typeface="+mn-lt"/>
              </a:rPr>
              <a:t>Lung transplantation helps about 1,000 people with PF each year in the U.S.</a:t>
            </a:r>
          </a:p>
          <a:p>
            <a:pPr lvl="1">
              <a:lnSpc>
                <a:spcPct val="100000"/>
              </a:lnSpc>
              <a:spcBef>
                <a:spcPts val="0"/>
              </a:spcBef>
              <a:buFont typeface="Wingdings" pitchFamily="2" charset="2"/>
              <a:buChar char="Ø"/>
            </a:pPr>
            <a:r>
              <a:rPr lang="en-US" sz="2400" dirty="0" smtClean="0">
                <a:solidFill>
                  <a:schemeClr val="tx1"/>
                </a:solidFill>
                <a:latin typeface="+mn-lt"/>
              </a:rPr>
              <a:t>Breathlessness and cough completely resolve</a:t>
            </a:r>
          </a:p>
          <a:p>
            <a:pPr lvl="1">
              <a:lnSpc>
                <a:spcPct val="100000"/>
              </a:lnSpc>
              <a:spcBef>
                <a:spcPts val="0"/>
              </a:spcBef>
              <a:buFont typeface="Wingdings" pitchFamily="2" charset="2"/>
              <a:buChar char="Ø"/>
            </a:pPr>
            <a:r>
              <a:rPr lang="en-US" sz="2400" dirty="0" smtClean="0">
                <a:solidFill>
                  <a:schemeClr val="tx1"/>
                </a:solidFill>
                <a:latin typeface="+mn-lt"/>
              </a:rPr>
              <a:t>No oxygen requirement</a:t>
            </a:r>
          </a:p>
          <a:p>
            <a:pPr lvl="1">
              <a:lnSpc>
                <a:spcPct val="100000"/>
              </a:lnSpc>
              <a:spcBef>
                <a:spcPts val="0"/>
              </a:spcBef>
              <a:buFont typeface="Wingdings" pitchFamily="2" charset="2"/>
              <a:buChar char="Ø"/>
            </a:pPr>
            <a:r>
              <a:rPr lang="en-US" sz="2400" dirty="0" smtClean="0">
                <a:solidFill>
                  <a:schemeClr val="tx1"/>
                </a:solidFill>
                <a:latin typeface="+mn-lt"/>
              </a:rPr>
              <a:t>Most people live longer with a transplant than without one</a:t>
            </a:r>
          </a:p>
        </p:txBody>
      </p:sp>
    </p:spTree>
    <p:extLst>
      <p:ext uri="{BB962C8B-B14F-4D97-AF65-F5344CB8AC3E}">
        <p14:creationId xmlns:p14="http://schemas.microsoft.com/office/powerpoint/2010/main" val="2407214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Lung Transplantation</a:t>
            </a:r>
            <a:endParaRPr lang="en-US" sz="3200" b="1" dirty="0">
              <a:latin typeface="+mn-lt"/>
            </a:endParaRPr>
          </a:p>
        </p:txBody>
      </p:sp>
      <p:sp>
        <p:nvSpPr>
          <p:cNvPr id="3" name="Content Placeholder 2"/>
          <p:cNvSpPr>
            <a:spLocks noGrp="1"/>
          </p:cNvSpPr>
          <p:nvPr>
            <p:ph idx="1"/>
          </p:nvPr>
        </p:nvSpPr>
        <p:spPr>
          <a:xfrm>
            <a:off x="457200" y="1213946"/>
            <a:ext cx="5218386" cy="4912218"/>
          </a:xfrm>
        </p:spPr>
        <p:txBody>
          <a:bodyPr>
            <a:normAutofit/>
          </a:bodyPr>
          <a:lstStyle/>
          <a:p>
            <a:pPr>
              <a:lnSpc>
                <a:spcPct val="100000"/>
              </a:lnSpc>
              <a:spcBef>
                <a:spcPts val="0"/>
              </a:spcBef>
            </a:pPr>
            <a:endParaRPr lang="en-US" sz="2800" dirty="0" smtClean="0">
              <a:solidFill>
                <a:schemeClr val="tx1"/>
              </a:solidFill>
              <a:latin typeface="+mn-lt"/>
            </a:endParaRPr>
          </a:p>
          <a:p>
            <a:pPr>
              <a:lnSpc>
                <a:spcPct val="100000"/>
              </a:lnSpc>
              <a:spcBef>
                <a:spcPts val="0"/>
              </a:spcBef>
            </a:pPr>
            <a:r>
              <a:rPr lang="en-US" sz="2800" dirty="0" smtClean="0">
                <a:solidFill>
                  <a:schemeClr val="tx1"/>
                </a:solidFill>
                <a:latin typeface="+mn-lt"/>
              </a:rPr>
              <a:t>There </a:t>
            </a:r>
            <a:r>
              <a:rPr lang="en-US" sz="2800" dirty="0">
                <a:solidFill>
                  <a:schemeClr val="tx1"/>
                </a:solidFill>
                <a:latin typeface="+mn-lt"/>
              </a:rPr>
              <a:t>are also many risks and complications that people face after a lung </a:t>
            </a:r>
            <a:r>
              <a:rPr lang="en-US" sz="2800" dirty="0" smtClean="0">
                <a:solidFill>
                  <a:schemeClr val="tx1"/>
                </a:solidFill>
                <a:latin typeface="+mn-lt"/>
              </a:rPr>
              <a:t>transplant</a:t>
            </a:r>
          </a:p>
          <a:p>
            <a:pPr>
              <a:lnSpc>
                <a:spcPct val="100000"/>
              </a:lnSpc>
              <a:spcBef>
                <a:spcPts val="0"/>
              </a:spcBef>
            </a:pPr>
            <a:endParaRPr lang="en-US" sz="2800" dirty="0">
              <a:solidFill>
                <a:schemeClr val="tx1"/>
              </a:solidFill>
              <a:latin typeface="+mn-lt"/>
            </a:endParaRPr>
          </a:p>
          <a:p>
            <a:pPr>
              <a:lnSpc>
                <a:spcPct val="100000"/>
              </a:lnSpc>
              <a:spcBef>
                <a:spcPts val="0"/>
              </a:spcBef>
            </a:pPr>
            <a:r>
              <a:rPr lang="en-US" sz="2800" dirty="0">
                <a:solidFill>
                  <a:schemeClr val="tx1"/>
                </a:solidFill>
                <a:latin typeface="+mn-lt"/>
              </a:rPr>
              <a:t>Early referral is very </a:t>
            </a:r>
            <a:r>
              <a:rPr lang="en-US" sz="2800" dirty="0" smtClean="0">
                <a:solidFill>
                  <a:schemeClr val="tx1"/>
                </a:solidFill>
                <a:latin typeface="+mn-lt"/>
              </a:rPr>
              <a:t>important</a:t>
            </a:r>
          </a:p>
          <a:p>
            <a:pPr>
              <a:lnSpc>
                <a:spcPct val="100000"/>
              </a:lnSpc>
              <a:spcBef>
                <a:spcPts val="0"/>
              </a:spcBef>
            </a:pPr>
            <a:endParaRPr lang="en-US" sz="2800" dirty="0">
              <a:solidFill>
                <a:schemeClr val="tx1"/>
              </a:solidFill>
              <a:latin typeface="+mn-lt"/>
            </a:endParaRPr>
          </a:p>
          <a:p>
            <a:pPr>
              <a:lnSpc>
                <a:spcPct val="100000"/>
              </a:lnSpc>
              <a:spcBef>
                <a:spcPts val="0"/>
              </a:spcBef>
            </a:pPr>
            <a:r>
              <a:rPr lang="en-US" sz="2800" dirty="0">
                <a:solidFill>
                  <a:schemeClr val="tx1"/>
                </a:solidFill>
                <a:latin typeface="+mn-lt"/>
              </a:rPr>
              <a:t>There is no firm upper age </a:t>
            </a:r>
            <a:r>
              <a:rPr lang="en-US" sz="2800" dirty="0" smtClean="0">
                <a:solidFill>
                  <a:schemeClr val="tx1"/>
                </a:solidFill>
                <a:latin typeface="+mn-lt"/>
              </a:rPr>
              <a:t>limit</a:t>
            </a:r>
            <a:endParaRPr lang="en-US" sz="2800" dirty="0">
              <a:solidFill>
                <a:schemeClr val="tx1"/>
              </a:solidFill>
              <a:latin typeface="+mn-lt"/>
            </a:endParaRPr>
          </a:p>
          <a:p>
            <a:endParaRPr lang="en-US" dirty="0"/>
          </a:p>
        </p:txBody>
      </p:sp>
      <p:pic>
        <p:nvPicPr>
          <p:cNvPr id="6" name="Picture 12"/>
          <p:cNvPicPr>
            <a:picLocks noChangeAspect="1"/>
          </p:cNvPicPr>
          <p:nvPr/>
        </p:nvPicPr>
        <p:blipFill>
          <a:blip r:embed="rId3"/>
          <a:srcRect/>
          <a:stretch>
            <a:fillRect/>
          </a:stretch>
        </p:blipFill>
        <p:spPr bwMode="auto">
          <a:xfrm>
            <a:off x="6591738" y="1713333"/>
            <a:ext cx="1587388" cy="3636622"/>
          </a:xfrm>
          <a:prstGeom prst="rect">
            <a:avLst/>
          </a:prstGeom>
          <a:noFill/>
          <a:ln w="9525">
            <a:noFill/>
            <a:miter lim="800000"/>
            <a:headEnd/>
            <a:tailEnd/>
          </a:ln>
        </p:spPr>
      </p:pic>
    </p:spTree>
    <p:extLst>
      <p:ext uri="{BB962C8B-B14F-4D97-AF65-F5344CB8AC3E}">
        <p14:creationId xmlns:p14="http://schemas.microsoft.com/office/powerpoint/2010/main" val="1469564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Research &amp; </a:t>
            </a:r>
            <a:r>
              <a:rPr lang="en-US" sz="3200" b="1" dirty="0" smtClean="0">
                <a:latin typeface="+mn-lt"/>
              </a:rPr>
              <a:t/>
            </a:r>
            <a:br>
              <a:rPr lang="en-US" sz="3200" b="1" dirty="0" smtClean="0">
                <a:latin typeface="+mn-lt"/>
              </a:rPr>
            </a:br>
            <a:r>
              <a:rPr lang="en-US" sz="3200" b="1" dirty="0" smtClean="0">
                <a:latin typeface="+mn-lt"/>
              </a:rPr>
              <a:t>Clinical </a:t>
            </a:r>
            <a:r>
              <a:rPr lang="en-US" sz="3200" b="1" dirty="0">
                <a:latin typeface="+mn-lt"/>
              </a:rPr>
              <a:t>Trials </a:t>
            </a:r>
            <a:r>
              <a:rPr lang="en-US" sz="3200" b="1" dirty="0" smtClean="0">
                <a:latin typeface="+mn-lt"/>
              </a:rPr>
              <a:t>in </a:t>
            </a:r>
            <a:r>
              <a:rPr lang="en-US" sz="3200" b="1" dirty="0">
                <a:latin typeface="+mn-lt"/>
              </a:rPr>
              <a:t>PF</a:t>
            </a:r>
          </a:p>
        </p:txBody>
      </p:sp>
      <p:sp>
        <p:nvSpPr>
          <p:cNvPr id="3" name="Content Placeholder 2"/>
          <p:cNvSpPr>
            <a:spLocks noGrp="1"/>
          </p:cNvSpPr>
          <p:nvPr>
            <p:ph idx="1"/>
          </p:nvPr>
        </p:nvSpPr>
        <p:spPr/>
        <p:txBody>
          <a:bodyPr/>
          <a:lstStyle/>
          <a:p>
            <a:pPr>
              <a:lnSpc>
                <a:spcPct val="100000"/>
              </a:lnSpc>
              <a:spcBef>
                <a:spcPts val="0"/>
              </a:spcBef>
              <a:buClr>
                <a:schemeClr val="tx2"/>
              </a:buClr>
              <a:buFont typeface="Arial" pitchFamily="34" charset="0"/>
              <a:buChar char="•"/>
              <a:defRPr/>
            </a:pPr>
            <a:r>
              <a:rPr lang="en-US" sz="2800" dirty="0">
                <a:solidFill>
                  <a:schemeClr val="tx1"/>
                </a:solidFill>
                <a:latin typeface="+mn-lt"/>
              </a:rPr>
              <a:t>Research into the causes of PF is ongoing around the </a:t>
            </a:r>
            <a:r>
              <a:rPr lang="en-US" sz="2800" dirty="0" smtClean="0">
                <a:solidFill>
                  <a:schemeClr val="tx1"/>
                </a:solidFill>
                <a:latin typeface="+mn-lt"/>
              </a:rPr>
              <a:t>world</a:t>
            </a:r>
            <a:endParaRPr lang="en-US" sz="2800" dirty="0">
              <a:solidFill>
                <a:schemeClr val="tx1"/>
              </a:solidFill>
              <a:latin typeface="+mn-lt"/>
            </a:endParaRPr>
          </a:p>
          <a:p>
            <a:pPr marL="0" indent="0">
              <a:lnSpc>
                <a:spcPct val="100000"/>
              </a:lnSpc>
              <a:spcBef>
                <a:spcPts val="0"/>
              </a:spcBef>
              <a:buClr>
                <a:schemeClr val="tx2"/>
              </a:buClr>
              <a:buNone/>
              <a:defRPr/>
            </a:pPr>
            <a:endParaRPr lang="en-US" sz="2800" dirty="0">
              <a:solidFill>
                <a:schemeClr val="tx1"/>
              </a:solidFill>
              <a:latin typeface="+mn-lt"/>
            </a:endParaRPr>
          </a:p>
          <a:p>
            <a:pPr>
              <a:lnSpc>
                <a:spcPct val="100000"/>
              </a:lnSpc>
              <a:spcBef>
                <a:spcPts val="0"/>
              </a:spcBef>
              <a:buClr>
                <a:schemeClr val="tx2"/>
              </a:buClr>
              <a:buFont typeface="Arial" pitchFamily="34" charset="0"/>
              <a:buChar char="•"/>
              <a:defRPr/>
            </a:pPr>
            <a:r>
              <a:rPr lang="en-US" sz="2800" dirty="0">
                <a:solidFill>
                  <a:schemeClr val="tx1"/>
                </a:solidFill>
                <a:latin typeface="+mn-lt"/>
              </a:rPr>
              <a:t>There are also a number of clinical trials that are testing potential new medicines that may slow disease progression</a:t>
            </a:r>
          </a:p>
          <a:p>
            <a:pPr>
              <a:lnSpc>
                <a:spcPct val="100000"/>
              </a:lnSpc>
              <a:spcBef>
                <a:spcPts val="0"/>
              </a:spcBef>
              <a:buClr>
                <a:schemeClr val="tx2"/>
              </a:buClr>
              <a:buFont typeface="Arial" pitchFamily="34" charset="0"/>
              <a:buChar char="•"/>
              <a:defRPr/>
            </a:pPr>
            <a:endParaRPr lang="en-US" sz="2800" dirty="0">
              <a:solidFill>
                <a:schemeClr val="tx1"/>
              </a:solidFill>
              <a:latin typeface="+mn-lt"/>
            </a:endParaRPr>
          </a:p>
          <a:p>
            <a:pPr>
              <a:lnSpc>
                <a:spcPct val="100000"/>
              </a:lnSpc>
              <a:spcBef>
                <a:spcPts val="0"/>
              </a:spcBef>
              <a:buClr>
                <a:schemeClr val="tx2"/>
              </a:buClr>
              <a:defRPr/>
            </a:pPr>
            <a:r>
              <a:rPr lang="en-US" sz="2800" dirty="0">
                <a:solidFill>
                  <a:schemeClr val="tx1"/>
                </a:solidFill>
                <a:latin typeface="+mn-lt"/>
              </a:rPr>
              <a:t>You can find out more at:</a:t>
            </a:r>
          </a:p>
          <a:p>
            <a:pPr lvl="1">
              <a:lnSpc>
                <a:spcPct val="100000"/>
              </a:lnSpc>
              <a:spcBef>
                <a:spcPts val="0"/>
              </a:spcBef>
              <a:buClr>
                <a:schemeClr val="tx2"/>
              </a:buClr>
              <a:buFont typeface="Wingdings" pitchFamily="2" charset="2"/>
              <a:buChar char="Ø"/>
              <a:defRPr/>
            </a:pPr>
            <a:r>
              <a:rPr lang="en-US" sz="2400" b="1" dirty="0">
                <a:solidFill>
                  <a:schemeClr val="tx1"/>
                </a:solidFill>
                <a:latin typeface="+mn-lt"/>
              </a:rPr>
              <a:t>www.ClinicalTrials.gov</a:t>
            </a:r>
          </a:p>
          <a:p>
            <a:pPr lvl="1">
              <a:lnSpc>
                <a:spcPct val="100000"/>
              </a:lnSpc>
              <a:spcBef>
                <a:spcPts val="0"/>
              </a:spcBef>
              <a:buClr>
                <a:schemeClr val="tx2"/>
              </a:buClr>
              <a:buFont typeface="Wingdings" pitchFamily="2" charset="2"/>
              <a:buChar char="Ø"/>
              <a:defRPr/>
            </a:pPr>
            <a:r>
              <a:rPr lang="en-US" sz="2400" b="1" dirty="0">
                <a:solidFill>
                  <a:schemeClr val="tx1"/>
                </a:solidFill>
                <a:latin typeface="+mn-lt"/>
              </a:rPr>
              <a:t>www.PulmonaryFibrosis.org</a:t>
            </a:r>
          </a:p>
          <a:p>
            <a:endParaRPr lang="en-US" dirty="0"/>
          </a:p>
        </p:txBody>
      </p:sp>
      <p:pic>
        <p:nvPicPr>
          <p:cNvPr id="6" name="Picture 5"/>
          <p:cNvPicPr>
            <a:picLocks noChangeAspect="1"/>
          </p:cNvPicPr>
          <p:nvPr/>
        </p:nvPicPr>
        <p:blipFill>
          <a:blip r:embed="rId3"/>
          <a:stretch>
            <a:fillRect/>
          </a:stretch>
        </p:blipFill>
        <p:spPr>
          <a:xfrm>
            <a:off x="5457474" y="3870250"/>
            <a:ext cx="2715173" cy="2441723"/>
          </a:xfrm>
          <a:prstGeom prst="rect">
            <a:avLst/>
          </a:prstGeom>
        </p:spPr>
      </p:pic>
    </p:spTree>
    <p:extLst>
      <p:ext uri="{BB962C8B-B14F-4D97-AF65-F5344CB8AC3E}">
        <p14:creationId xmlns:p14="http://schemas.microsoft.com/office/powerpoint/2010/main" val="994379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Palliative Care</a:t>
            </a:r>
            <a:endParaRPr lang="en-US" sz="3600" b="1" dirty="0">
              <a:latin typeface="+mn-lt"/>
            </a:endParaRPr>
          </a:p>
        </p:txBody>
      </p:sp>
      <p:sp>
        <p:nvSpPr>
          <p:cNvPr id="3" name="Content Placeholder 2"/>
          <p:cNvSpPr>
            <a:spLocks noGrp="1"/>
          </p:cNvSpPr>
          <p:nvPr>
            <p:ph idx="1"/>
          </p:nvPr>
        </p:nvSpPr>
        <p:spPr>
          <a:xfrm>
            <a:off x="457200" y="1308424"/>
            <a:ext cx="8112694" cy="3027333"/>
          </a:xfrm>
        </p:spPr>
        <p:txBody>
          <a:bodyPr>
            <a:normAutofit/>
          </a:bodyPr>
          <a:lstStyle/>
          <a:p>
            <a:pPr>
              <a:lnSpc>
                <a:spcPct val="110000"/>
              </a:lnSpc>
              <a:spcBef>
                <a:spcPts val="0"/>
              </a:spcBef>
            </a:pPr>
            <a:r>
              <a:rPr lang="en-US" sz="2400" dirty="0" smtClean="0">
                <a:solidFill>
                  <a:schemeClr val="tx1"/>
                </a:solidFill>
                <a:latin typeface="+mn-lt"/>
              </a:rPr>
              <a:t>At the time of any serious diagnosis, such as PF, palliative care (or supportive care) should be offered alongside care focused on recovery and prolonging life, such as lung transplant evaluation and participation in research studies</a:t>
            </a:r>
          </a:p>
          <a:p>
            <a:pPr>
              <a:lnSpc>
                <a:spcPct val="110000"/>
              </a:lnSpc>
              <a:spcBef>
                <a:spcPts val="0"/>
              </a:spcBef>
            </a:pPr>
            <a:endParaRPr lang="en-US" sz="2400" dirty="0" smtClean="0">
              <a:solidFill>
                <a:schemeClr val="tx1"/>
              </a:solidFill>
              <a:latin typeface="+mn-lt"/>
            </a:endParaRPr>
          </a:p>
          <a:p>
            <a:pPr>
              <a:lnSpc>
                <a:spcPct val="110000"/>
              </a:lnSpc>
              <a:spcBef>
                <a:spcPts val="0"/>
              </a:spcBef>
            </a:pPr>
            <a:r>
              <a:rPr lang="en-US" sz="2400" dirty="0" smtClean="0">
                <a:solidFill>
                  <a:schemeClr val="tx1"/>
                </a:solidFill>
                <a:latin typeface="+mn-lt"/>
              </a:rPr>
              <a:t>Palliative care is appropriate for anyone who has a chronic or serious illness at any stage of the disease</a:t>
            </a:r>
          </a:p>
          <a:p>
            <a:pPr>
              <a:lnSpc>
                <a:spcPct val="100000"/>
              </a:lnSpc>
              <a:spcBef>
                <a:spcPts val="0"/>
              </a:spcBef>
            </a:pPr>
            <a:endParaRPr lang="en-US" dirty="0"/>
          </a:p>
        </p:txBody>
      </p:sp>
      <p:pic>
        <p:nvPicPr>
          <p:cNvPr id="6" name="Picture 5"/>
          <p:cNvPicPr>
            <a:picLocks noChangeAspect="1"/>
          </p:cNvPicPr>
          <p:nvPr/>
        </p:nvPicPr>
        <p:blipFill>
          <a:blip r:embed="rId3"/>
          <a:stretch>
            <a:fillRect/>
          </a:stretch>
        </p:blipFill>
        <p:spPr>
          <a:xfrm>
            <a:off x="4757087" y="4240461"/>
            <a:ext cx="3048000" cy="2133600"/>
          </a:xfrm>
          <a:prstGeom prst="rect">
            <a:avLst/>
          </a:prstGeom>
        </p:spPr>
      </p:pic>
    </p:spTree>
    <p:extLst>
      <p:ext uri="{BB962C8B-B14F-4D97-AF65-F5344CB8AC3E}">
        <p14:creationId xmlns:p14="http://schemas.microsoft.com/office/powerpoint/2010/main" val="1533427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What is Palliative Care?</a:t>
            </a:r>
            <a:endParaRPr lang="en-US" sz="3600" b="1" dirty="0">
              <a:latin typeface="+mn-lt"/>
            </a:endParaRPr>
          </a:p>
        </p:txBody>
      </p:sp>
      <p:sp>
        <p:nvSpPr>
          <p:cNvPr id="3" name="Content Placeholder 2"/>
          <p:cNvSpPr>
            <a:spLocks noGrp="1"/>
          </p:cNvSpPr>
          <p:nvPr>
            <p:ph idx="1"/>
          </p:nvPr>
        </p:nvSpPr>
        <p:spPr>
          <a:xfrm>
            <a:off x="393054" y="1166358"/>
            <a:ext cx="6804117" cy="5362933"/>
          </a:xfrm>
        </p:spPr>
        <p:txBody>
          <a:bodyPr>
            <a:normAutofit fontScale="70000" lnSpcReduction="20000"/>
          </a:bodyPr>
          <a:lstStyle/>
          <a:p>
            <a:pPr>
              <a:lnSpc>
                <a:spcPct val="120000"/>
              </a:lnSpc>
              <a:spcBef>
                <a:spcPts val="0"/>
              </a:spcBef>
            </a:pPr>
            <a:r>
              <a:rPr lang="en-US" sz="2900" dirty="0">
                <a:solidFill>
                  <a:schemeClr val="tx1"/>
                </a:solidFill>
                <a:latin typeface="+mn-lt"/>
              </a:rPr>
              <a:t>Palliative </a:t>
            </a:r>
            <a:r>
              <a:rPr lang="en-US" sz="2900" dirty="0" smtClean="0">
                <a:solidFill>
                  <a:schemeClr val="tx1"/>
                </a:solidFill>
                <a:latin typeface="+mn-lt"/>
              </a:rPr>
              <a:t>care helps </a:t>
            </a:r>
            <a:r>
              <a:rPr lang="en-US" sz="2900" dirty="0">
                <a:solidFill>
                  <a:schemeClr val="tx1"/>
                </a:solidFill>
                <a:latin typeface="+mn-lt"/>
              </a:rPr>
              <a:t>to address emotional, social and spiritual concerns as well as provide support for your </a:t>
            </a:r>
            <a:r>
              <a:rPr lang="en-US" sz="2900" dirty="0" smtClean="0">
                <a:solidFill>
                  <a:schemeClr val="tx1"/>
                </a:solidFill>
                <a:latin typeface="+mn-lt"/>
              </a:rPr>
              <a:t>caregivers</a:t>
            </a:r>
          </a:p>
          <a:p>
            <a:pPr>
              <a:lnSpc>
                <a:spcPct val="120000"/>
              </a:lnSpc>
              <a:spcBef>
                <a:spcPts val="0"/>
              </a:spcBef>
            </a:pPr>
            <a:endParaRPr lang="en-US" sz="2900" dirty="0">
              <a:solidFill>
                <a:schemeClr val="tx1"/>
              </a:solidFill>
              <a:latin typeface="+mn-lt"/>
            </a:endParaRPr>
          </a:p>
          <a:p>
            <a:pPr>
              <a:lnSpc>
                <a:spcPct val="120000"/>
              </a:lnSpc>
              <a:spcBef>
                <a:spcPts val="0"/>
              </a:spcBef>
            </a:pPr>
            <a:r>
              <a:rPr lang="en-US" sz="2900" dirty="0" smtClean="0">
                <a:solidFill>
                  <a:schemeClr val="tx1"/>
                </a:solidFill>
                <a:latin typeface="+mn-lt"/>
              </a:rPr>
              <a:t>It </a:t>
            </a:r>
            <a:r>
              <a:rPr lang="en-US" sz="2900" dirty="0">
                <a:solidFill>
                  <a:schemeClr val="tx1"/>
                </a:solidFill>
                <a:latin typeface="+mn-lt"/>
              </a:rPr>
              <a:t>often involves a multidisciplinary approach:</a:t>
            </a:r>
          </a:p>
          <a:p>
            <a:pPr marL="857250" lvl="2" indent="-457200">
              <a:lnSpc>
                <a:spcPct val="120000"/>
              </a:lnSpc>
              <a:spcBef>
                <a:spcPts val="0"/>
              </a:spcBef>
              <a:buFont typeface="Wingdings" pitchFamily="2" charset="2"/>
              <a:buChar char="Ø"/>
            </a:pPr>
            <a:r>
              <a:rPr lang="en-US" sz="2900" dirty="0">
                <a:solidFill>
                  <a:schemeClr val="tx1"/>
                </a:solidFill>
                <a:latin typeface="+mn-lt"/>
              </a:rPr>
              <a:t>Physicians, nurses, social workers, psychologists, other health care professionals</a:t>
            </a:r>
          </a:p>
          <a:p>
            <a:pPr>
              <a:lnSpc>
                <a:spcPct val="120000"/>
              </a:lnSpc>
              <a:spcBef>
                <a:spcPts val="0"/>
              </a:spcBef>
            </a:pPr>
            <a:endParaRPr lang="en-US" sz="2900" dirty="0">
              <a:solidFill>
                <a:schemeClr val="tx1"/>
              </a:solidFill>
              <a:latin typeface="+mn-lt"/>
            </a:endParaRPr>
          </a:p>
          <a:p>
            <a:pPr>
              <a:lnSpc>
                <a:spcPct val="120000"/>
              </a:lnSpc>
              <a:spcBef>
                <a:spcPts val="0"/>
              </a:spcBef>
            </a:pPr>
            <a:r>
              <a:rPr lang="en-US" sz="2900" dirty="0" smtClean="0">
                <a:solidFill>
                  <a:schemeClr val="tx1"/>
                </a:solidFill>
                <a:latin typeface="+mn-lt"/>
              </a:rPr>
              <a:t>Helps address </a:t>
            </a:r>
            <a:r>
              <a:rPr lang="en-US" sz="2900" dirty="0">
                <a:solidFill>
                  <a:schemeClr val="tx1"/>
                </a:solidFill>
                <a:latin typeface="+mn-lt"/>
              </a:rPr>
              <a:t>your advanced care </a:t>
            </a:r>
            <a:r>
              <a:rPr lang="en-US" sz="2900" dirty="0" smtClean="0">
                <a:solidFill>
                  <a:schemeClr val="tx1"/>
                </a:solidFill>
                <a:latin typeface="+mn-lt"/>
              </a:rPr>
              <a:t>plans, specifically </a:t>
            </a:r>
            <a:r>
              <a:rPr lang="en-US" sz="2900" dirty="0">
                <a:solidFill>
                  <a:schemeClr val="tx1"/>
                </a:solidFill>
                <a:latin typeface="+mn-lt"/>
              </a:rPr>
              <a:t>allowing you to direct your wishes to be better prepared for the disease </a:t>
            </a:r>
            <a:r>
              <a:rPr lang="en-US" sz="2900" dirty="0" smtClean="0">
                <a:solidFill>
                  <a:schemeClr val="tx1"/>
                </a:solidFill>
                <a:latin typeface="+mn-lt"/>
              </a:rPr>
              <a:t>course</a:t>
            </a:r>
            <a:endParaRPr lang="en-US" sz="2900" dirty="0">
              <a:solidFill>
                <a:schemeClr val="tx1"/>
              </a:solidFill>
              <a:latin typeface="+mn-lt"/>
            </a:endParaRPr>
          </a:p>
          <a:p>
            <a:pPr>
              <a:lnSpc>
                <a:spcPct val="120000"/>
              </a:lnSpc>
              <a:spcBef>
                <a:spcPts val="0"/>
              </a:spcBef>
            </a:pPr>
            <a:endParaRPr lang="en-US" sz="2900" dirty="0">
              <a:solidFill>
                <a:schemeClr val="tx1"/>
              </a:solidFill>
              <a:latin typeface="+mn-lt"/>
            </a:endParaRPr>
          </a:p>
          <a:p>
            <a:pPr>
              <a:lnSpc>
                <a:spcPct val="120000"/>
              </a:lnSpc>
              <a:spcBef>
                <a:spcPts val="0"/>
              </a:spcBef>
            </a:pPr>
            <a:r>
              <a:rPr lang="en-US" sz="2900" dirty="0">
                <a:solidFill>
                  <a:schemeClr val="tx1"/>
                </a:solidFill>
                <a:latin typeface="+mn-lt"/>
              </a:rPr>
              <a:t>Published studies show that patients involved in </a:t>
            </a:r>
            <a:r>
              <a:rPr lang="en-US" sz="2900" dirty="0" smtClean="0">
                <a:solidFill>
                  <a:schemeClr val="tx1"/>
                </a:solidFill>
                <a:latin typeface="+mn-lt"/>
              </a:rPr>
              <a:t>palliative </a:t>
            </a:r>
            <a:r>
              <a:rPr lang="en-US" sz="2900" dirty="0">
                <a:solidFill>
                  <a:schemeClr val="tx1"/>
                </a:solidFill>
                <a:latin typeface="+mn-lt"/>
              </a:rPr>
              <a:t>c</a:t>
            </a:r>
            <a:r>
              <a:rPr lang="en-US" sz="2900" dirty="0" smtClean="0">
                <a:solidFill>
                  <a:schemeClr val="tx1"/>
                </a:solidFill>
                <a:latin typeface="+mn-lt"/>
              </a:rPr>
              <a:t>are </a:t>
            </a:r>
            <a:r>
              <a:rPr lang="en-US" sz="2900" dirty="0">
                <a:solidFill>
                  <a:schemeClr val="tx1"/>
                </a:solidFill>
                <a:latin typeface="+mn-lt"/>
              </a:rPr>
              <a:t>live longer and have a better quality of life, by giving you better control of your symptoms and better control of your destiny.  Overall, this gives you a better sense of control of your </a:t>
            </a:r>
            <a:r>
              <a:rPr lang="en-US" sz="2900" dirty="0" smtClean="0">
                <a:solidFill>
                  <a:schemeClr val="tx1"/>
                </a:solidFill>
                <a:latin typeface="+mn-lt"/>
              </a:rPr>
              <a:t>disease</a:t>
            </a:r>
            <a:endParaRPr lang="en-US" sz="2900" dirty="0">
              <a:solidFill>
                <a:schemeClr val="tx1"/>
              </a:solidFill>
              <a:latin typeface="+mn-lt"/>
            </a:endParaRPr>
          </a:p>
          <a:p>
            <a:endParaRPr lang="en-US" dirty="0"/>
          </a:p>
        </p:txBody>
      </p:sp>
      <p:pic>
        <p:nvPicPr>
          <p:cNvPr id="6" name="Picture 5"/>
          <p:cNvPicPr>
            <a:picLocks noChangeAspect="1"/>
          </p:cNvPicPr>
          <p:nvPr/>
        </p:nvPicPr>
        <p:blipFill>
          <a:blip r:embed="rId3"/>
          <a:stretch>
            <a:fillRect/>
          </a:stretch>
        </p:blipFill>
        <p:spPr>
          <a:xfrm>
            <a:off x="7124838" y="2579847"/>
            <a:ext cx="1878041" cy="2430967"/>
          </a:xfrm>
          <a:prstGeom prst="rect">
            <a:avLst/>
          </a:prstGeom>
        </p:spPr>
      </p:pic>
    </p:spTree>
    <p:extLst>
      <p:ext uri="{BB962C8B-B14F-4D97-AF65-F5344CB8AC3E}">
        <p14:creationId xmlns:p14="http://schemas.microsoft.com/office/powerpoint/2010/main" val="89361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Hospice Care</a:t>
            </a:r>
            <a:endParaRPr lang="en-US" sz="3600" b="1" dirty="0">
              <a:latin typeface="+mn-lt"/>
            </a:endParaRPr>
          </a:p>
        </p:txBody>
      </p:sp>
      <p:sp>
        <p:nvSpPr>
          <p:cNvPr id="3" name="Content Placeholder 2"/>
          <p:cNvSpPr>
            <a:spLocks noGrp="1"/>
          </p:cNvSpPr>
          <p:nvPr>
            <p:ph idx="1"/>
          </p:nvPr>
        </p:nvSpPr>
        <p:spPr>
          <a:xfrm>
            <a:off x="457200" y="1205803"/>
            <a:ext cx="8202498" cy="3899616"/>
          </a:xfrm>
        </p:spPr>
        <p:txBody>
          <a:bodyPr>
            <a:normAutofit lnSpcReduction="10000"/>
          </a:bodyPr>
          <a:lstStyle/>
          <a:p>
            <a:pPr>
              <a:lnSpc>
                <a:spcPct val="120000"/>
              </a:lnSpc>
              <a:spcBef>
                <a:spcPts val="0"/>
              </a:spcBef>
            </a:pPr>
            <a:r>
              <a:rPr lang="en-US" sz="2400" dirty="0" smtClean="0">
                <a:solidFill>
                  <a:schemeClr val="tx1"/>
                </a:solidFill>
                <a:latin typeface="+mn-lt"/>
              </a:rPr>
              <a:t>Hospice care does everything palliative care does, except for actively treating the disease</a:t>
            </a:r>
            <a:endParaRPr lang="en-US" sz="2400" dirty="0">
              <a:solidFill>
                <a:schemeClr val="tx1"/>
              </a:solidFill>
              <a:latin typeface="+mn-lt"/>
            </a:endParaRPr>
          </a:p>
          <a:p>
            <a:pPr>
              <a:lnSpc>
                <a:spcPct val="120000"/>
              </a:lnSpc>
              <a:spcBef>
                <a:spcPts val="0"/>
              </a:spcBef>
            </a:pPr>
            <a:r>
              <a:rPr lang="en-US" sz="2400" dirty="0" smtClean="0">
                <a:solidFill>
                  <a:schemeClr val="tx1"/>
                </a:solidFill>
                <a:latin typeface="+mn-lt"/>
              </a:rPr>
              <a:t>Hospice care takes over for palliative care when a physician has certified the patient has 6 months to live</a:t>
            </a:r>
          </a:p>
          <a:p>
            <a:pPr>
              <a:lnSpc>
                <a:spcPct val="120000"/>
              </a:lnSpc>
              <a:spcBef>
                <a:spcPts val="0"/>
              </a:spcBef>
            </a:pPr>
            <a:r>
              <a:rPr lang="en-US" sz="2400" dirty="0" smtClean="0">
                <a:solidFill>
                  <a:schemeClr val="tx1"/>
                </a:solidFill>
                <a:latin typeface="+mn-lt"/>
              </a:rPr>
              <a:t>There is still a focus on quality of life and symptom management, psycho social and spiritual concerns and a multidisciplinary approach for the patient and their family</a:t>
            </a:r>
            <a:endParaRPr lang="en-US" sz="2400" dirty="0">
              <a:solidFill>
                <a:schemeClr val="tx1"/>
              </a:solidFill>
              <a:latin typeface="+mn-lt"/>
            </a:endParaRPr>
          </a:p>
          <a:p>
            <a:pPr>
              <a:lnSpc>
                <a:spcPct val="120000"/>
              </a:lnSpc>
              <a:spcBef>
                <a:spcPts val="0"/>
              </a:spcBef>
            </a:pPr>
            <a:r>
              <a:rPr lang="en-US" sz="2400" dirty="0" smtClean="0">
                <a:solidFill>
                  <a:schemeClr val="tx1"/>
                </a:solidFill>
                <a:latin typeface="+mn-lt"/>
              </a:rPr>
              <a:t>Can be provided at home, in a hospital, or in a nursing facility</a:t>
            </a:r>
          </a:p>
          <a:p>
            <a:pPr>
              <a:lnSpc>
                <a:spcPct val="120000"/>
              </a:lnSpc>
              <a:spcBef>
                <a:spcPts val="0"/>
              </a:spcBef>
            </a:pPr>
            <a:r>
              <a:rPr lang="en-US" sz="2400" dirty="0" smtClean="0">
                <a:solidFill>
                  <a:schemeClr val="tx1"/>
                </a:solidFill>
                <a:latin typeface="+mn-lt"/>
              </a:rPr>
              <a:t>Hospice care has also been shown to prolong life</a:t>
            </a:r>
            <a:endParaRPr lang="en-US" sz="2400" dirty="0" smtClean="0"/>
          </a:p>
          <a:p>
            <a:pPr>
              <a:lnSpc>
                <a:spcPct val="120000"/>
              </a:lnSpc>
              <a:spcBef>
                <a:spcPts val="0"/>
              </a:spcBef>
            </a:pPr>
            <a:endParaRPr lang="en-US" sz="2000" dirty="0" smtClean="0"/>
          </a:p>
          <a:p>
            <a:endParaRPr lang="en-US" dirty="0"/>
          </a:p>
        </p:txBody>
      </p:sp>
      <p:sp>
        <p:nvSpPr>
          <p:cNvPr id="4" name="Footer Placeholder 3"/>
          <p:cNvSpPr>
            <a:spLocks noGrp="1"/>
          </p:cNvSpPr>
          <p:nvPr>
            <p:ph type="ftr" sz="quarter" idx="4294967295"/>
          </p:nvPr>
        </p:nvSpPr>
        <p:spPr>
          <a:xfrm>
            <a:off x="457201" y="6356350"/>
            <a:ext cx="7843278"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07F063B1-440F-194A-B265-08722BC3838E}" type="slidenum">
              <a:rPr lang="en-US" smtClean="0"/>
              <a:pPr/>
              <a:t>38</a:t>
            </a:fld>
            <a:endParaRPr lang="en-US" dirty="0"/>
          </a:p>
        </p:txBody>
      </p:sp>
      <p:pic>
        <p:nvPicPr>
          <p:cNvPr id="8" name="Content Placeholder 7" descr="Integrated-Palliative-Care-Framework.jpg"/>
          <p:cNvPicPr>
            <a:picLocks noChangeAspect="1"/>
          </p:cNvPicPr>
          <p:nvPr/>
        </p:nvPicPr>
        <p:blipFill rotWithShape="1">
          <a:blip r:embed="rId3">
            <a:extLst>
              <a:ext uri="{28A0092B-C50C-407E-A947-70E740481C1C}">
                <a14:useLocalDpi xmlns:a14="http://schemas.microsoft.com/office/drawing/2010/main" val="0"/>
              </a:ext>
            </a:extLst>
          </a:blip>
          <a:srcRect l="-2127" t="3500" r="642" b="2458"/>
          <a:stretch/>
        </p:blipFill>
        <p:spPr>
          <a:xfrm>
            <a:off x="295071" y="5203229"/>
            <a:ext cx="8351798" cy="1654771"/>
          </a:xfrm>
          <a:prstGeom prst="rect">
            <a:avLst/>
          </a:prstGeom>
        </p:spPr>
      </p:pic>
    </p:spTree>
    <p:extLst>
      <p:ext uri="{BB962C8B-B14F-4D97-AF65-F5344CB8AC3E}">
        <p14:creationId xmlns:p14="http://schemas.microsoft.com/office/powerpoint/2010/main" val="1181609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1" y="2644587"/>
            <a:ext cx="7848598" cy="2457637"/>
          </a:xfrm>
        </p:spPr>
        <p:txBody>
          <a:bodyPr>
            <a:normAutofit/>
          </a:bodyPr>
          <a:lstStyle/>
          <a:p>
            <a:pPr algn="ctr">
              <a:lnSpc>
                <a:spcPct val="100000"/>
              </a:lnSpc>
              <a:spcBef>
                <a:spcPts val="0"/>
              </a:spcBef>
            </a:pPr>
            <a:r>
              <a:rPr lang="en-US" sz="4000" dirty="0" smtClean="0">
                <a:latin typeface="+mn-lt"/>
              </a:rPr>
              <a:t>What Support and Information is Available to Me?</a:t>
            </a:r>
            <a:endParaRPr lang="en-US" sz="4000" dirty="0">
              <a:latin typeface="+mn-lt"/>
            </a:endParaRPr>
          </a:p>
        </p:txBody>
      </p:sp>
    </p:spTree>
    <p:extLst>
      <p:ext uri="{BB962C8B-B14F-4D97-AF65-F5344CB8AC3E}">
        <p14:creationId xmlns:p14="http://schemas.microsoft.com/office/powerpoint/2010/main" val="1614603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273050" y="1196458"/>
            <a:ext cx="8558869" cy="5390479"/>
          </a:xfrm>
          <a:prstGeom prst="ellipse">
            <a:avLst/>
          </a:prstGeom>
          <a:solidFill>
            <a:srgbClr val="DCDCD2"/>
          </a:solidFill>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000" b="1" dirty="0" smtClean="0">
              <a:latin typeface="Arial" pitchFamily="34" charset="0"/>
              <a:ea typeface="+mn-ea"/>
              <a:cs typeface="Arial" pitchFamily="34" charset="0"/>
            </a:endParaRPr>
          </a:p>
          <a:p>
            <a:pPr algn="ctr">
              <a:defRPr/>
            </a:pPr>
            <a:endParaRPr lang="en-US" sz="2000" b="1" dirty="0" smtClean="0">
              <a:latin typeface="Arial" pitchFamily="34" charset="0"/>
              <a:ea typeface="+mn-ea"/>
              <a:cs typeface="Arial" pitchFamily="34" charset="0"/>
            </a:endParaRPr>
          </a:p>
          <a:p>
            <a:pPr algn="ctr">
              <a:defRPr/>
            </a:pPr>
            <a:r>
              <a:rPr lang="en-US" sz="2400" b="1" dirty="0" smtClean="0">
                <a:ea typeface="+mn-ea"/>
                <a:cs typeface="Arial" pitchFamily="34" charset="0"/>
              </a:rPr>
              <a:t>All Lung Diseases</a:t>
            </a:r>
          </a:p>
          <a:p>
            <a:pPr algn="ctr">
              <a:defRPr/>
            </a:pPr>
            <a:endParaRPr lang="en-US" sz="2000" b="1" dirty="0">
              <a:latin typeface="Arial" pitchFamily="34" charset="0"/>
              <a:ea typeface="+mn-ea"/>
              <a:cs typeface="Arial" pitchFamily="34" charset="0"/>
            </a:endParaRPr>
          </a:p>
          <a:p>
            <a:pPr algn="ctr">
              <a:defRPr/>
            </a:pPr>
            <a:endParaRPr lang="en-US" sz="2000" b="1" dirty="0">
              <a:latin typeface="Arial" pitchFamily="34" charset="0"/>
              <a:ea typeface="+mn-ea"/>
              <a:cs typeface="Arial" pitchFamily="34" charset="0"/>
            </a:endParaRPr>
          </a:p>
          <a:p>
            <a:pPr algn="ctr">
              <a:defRPr/>
            </a:pPr>
            <a:endParaRPr lang="en-US" dirty="0">
              <a:solidFill>
                <a:schemeClr val="lt1"/>
              </a:solidFill>
              <a:latin typeface="Arial" pitchFamily="34" charset="0"/>
              <a:ea typeface="+mn-ea"/>
              <a:cs typeface="Arial" pitchFamily="34" charset="0"/>
            </a:endParaRPr>
          </a:p>
          <a:p>
            <a:pPr algn="ctr">
              <a:defRPr/>
            </a:pPr>
            <a:endParaRPr lang="en-US" dirty="0">
              <a:solidFill>
                <a:schemeClr val="lt1"/>
              </a:solidFill>
              <a:latin typeface="Arial" pitchFamily="34" charset="0"/>
              <a:ea typeface="+mn-ea"/>
              <a:cs typeface="Arial" pitchFamily="34" charset="0"/>
            </a:endParaRPr>
          </a:p>
          <a:p>
            <a:pPr algn="ctr">
              <a:defRPr/>
            </a:pPr>
            <a:endParaRPr lang="en-US" dirty="0">
              <a:solidFill>
                <a:schemeClr val="lt1"/>
              </a:solidFill>
              <a:latin typeface="Arial" pitchFamily="34" charset="0"/>
              <a:ea typeface="+mn-ea"/>
              <a:cs typeface="Arial" pitchFamily="34" charset="0"/>
            </a:endParaRPr>
          </a:p>
          <a:p>
            <a:pPr algn="ctr">
              <a:defRPr/>
            </a:pPr>
            <a:endParaRPr lang="en-US" sz="1600" dirty="0">
              <a:solidFill>
                <a:schemeClr val="lt1"/>
              </a:solidFill>
              <a:latin typeface="Arial" pitchFamily="34" charset="0"/>
              <a:ea typeface="+mn-ea"/>
              <a:cs typeface="Arial" pitchFamily="34" charset="0"/>
            </a:endParaRPr>
          </a:p>
          <a:p>
            <a:pPr algn="ctr">
              <a:defRPr/>
            </a:pPr>
            <a:endParaRPr lang="en-US" sz="1600" dirty="0">
              <a:solidFill>
                <a:schemeClr val="lt1"/>
              </a:solidFill>
              <a:latin typeface="Arial" pitchFamily="34" charset="0"/>
              <a:ea typeface="+mn-ea"/>
              <a:cs typeface="Arial" pitchFamily="34" charset="0"/>
            </a:endParaRPr>
          </a:p>
          <a:p>
            <a:pPr algn="ctr">
              <a:defRPr/>
            </a:pPr>
            <a:endParaRPr lang="en-US" sz="1600" dirty="0">
              <a:solidFill>
                <a:schemeClr val="lt1"/>
              </a:solidFill>
              <a:latin typeface="Arial" pitchFamily="34" charset="0"/>
              <a:ea typeface="+mn-ea"/>
              <a:cs typeface="Arial" pitchFamily="34" charset="0"/>
            </a:endParaRPr>
          </a:p>
          <a:p>
            <a:pPr algn="ctr">
              <a:defRPr/>
            </a:pPr>
            <a:endParaRPr lang="en-US" sz="1600" dirty="0">
              <a:solidFill>
                <a:schemeClr val="lt1"/>
              </a:solidFill>
              <a:latin typeface="Arial" pitchFamily="34" charset="0"/>
              <a:ea typeface="+mn-ea"/>
              <a:cs typeface="Arial" pitchFamily="34" charset="0"/>
            </a:endParaRPr>
          </a:p>
          <a:p>
            <a:pPr algn="ctr">
              <a:defRPr/>
            </a:pPr>
            <a:endParaRPr lang="en-US" sz="1600" dirty="0">
              <a:solidFill>
                <a:schemeClr val="lt1"/>
              </a:solidFill>
              <a:latin typeface="Arial" pitchFamily="34" charset="0"/>
              <a:ea typeface="+mn-ea"/>
              <a:cs typeface="Arial" pitchFamily="34" charset="0"/>
            </a:endParaRPr>
          </a:p>
          <a:p>
            <a:pPr algn="ctr">
              <a:defRPr/>
            </a:pPr>
            <a:endParaRPr lang="en-US" sz="1600" dirty="0">
              <a:solidFill>
                <a:schemeClr val="lt1"/>
              </a:solidFill>
              <a:latin typeface="Arial" pitchFamily="34" charset="0"/>
              <a:ea typeface="+mn-ea"/>
              <a:cs typeface="Arial" pitchFamily="34" charset="0"/>
            </a:endParaRPr>
          </a:p>
          <a:p>
            <a:pPr algn="ctr">
              <a:defRPr/>
            </a:pPr>
            <a:endParaRPr lang="en-US" sz="1600" dirty="0">
              <a:solidFill>
                <a:schemeClr val="lt1"/>
              </a:solidFill>
              <a:latin typeface="Arial" pitchFamily="34" charset="0"/>
              <a:ea typeface="+mn-ea"/>
              <a:cs typeface="Arial" pitchFamily="34" charset="0"/>
            </a:endParaRPr>
          </a:p>
          <a:p>
            <a:pPr algn="ctr">
              <a:defRPr/>
            </a:pPr>
            <a:endParaRPr lang="en-US" sz="1600" dirty="0">
              <a:solidFill>
                <a:schemeClr val="lt1"/>
              </a:solidFill>
              <a:latin typeface="Arial" pitchFamily="34" charset="0"/>
              <a:ea typeface="+mn-ea"/>
              <a:cs typeface="Arial" pitchFamily="34" charset="0"/>
            </a:endParaRPr>
          </a:p>
        </p:txBody>
      </p:sp>
      <p:sp>
        <p:nvSpPr>
          <p:cNvPr id="7" name="Oval 6"/>
          <p:cNvSpPr>
            <a:spLocks noChangeArrowheads="1"/>
          </p:cNvSpPr>
          <p:nvPr/>
        </p:nvSpPr>
        <p:spPr bwMode="auto">
          <a:xfrm>
            <a:off x="1448375" y="2816942"/>
            <a:ext cx="3618489" cy="2896457"/>
          </a:xfrm>
          <a:prstGeom prst="ellipse">
            <a:avLst/>
          </a:prstGeom>
          <a:solidFill>
            <a:srgbClr val="B7DEE8"/>
          </a:solidFill>
          <a:ln w="28575">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en-GB" sz="1200" b="1" dirty="0" smtClean="0">
              <a:solidFill>
                <a:srgbClr val="000000"/>
              </a:solidFill>
              <a:cs typeface="Arial" pitchFamily="34" charset="0"/>
            </a:endParaRPr>
          </a:p>
          <a:p>
            <a:pPr algn="ctr">
              <a:defRPr/>
            </a:pPr>
            <a:endParaRPr lang="en-GB" sz="1200" b="1" dirty="0">
              <a:solidFill>
                <a:srgbClr val="000000"/>
              </a:solidFill>
              <a:cs typeface="Arial" pitchFamily="34" charset="0"/>
            </a:endParaRPr>
          </a:p>
          <a:p>
            <a:pPr algn="ctr">
              <a:defRPr/>
            </a:pPr>
            <a:endParaRPr lang="en-GB" sz="1200" b="1" dirty="0" smtClean="0">
              <a:solidFill>
                <a:srgbClr val="000000"/>
              </a:solidFill>
              <a:cs typeface="Arial" pitchFamily="34" charset="0"/>
            </a:endParaRPr>
          </a:p>
          <a:p>
            <a:pPr algn="ctr">
              <a:defRPr/>
            </a:pPr>
            <a:endParaRPr lang="en-GB" sz="1600" b="1" dirty="0" smtClean="0">
              <a:solidFill>
                <a:srgbClr val="000000"/>
              </a:solidFill>
              <a:cs typeface="Arial" pitchFamily="34" charset="0"/>
            </a:endParaRPr>
          </a:p>
          <a:p>
            <a:pPr algn="ctr">
              <a:defRPr/>
            </a:pPr>
            <a:endParaRPr lang="en-GB" sz="1600" b="1" dirty="0" smtClean="0">
              <a:solidFill>
                <a:srgbClr val="000000"/>
              </a:solidFill>
              <a:cs typeface="Arial" pitchFamily="34" charset="0"/>
            </a:endParaRPr>
          </a:p>
          <a:p>
            <a:pPr algn="ctr">
              <a:defRPr/>
            </a:pPr>
            <a:endParaRPr lang="en-GB" sz="1600" b="1" dirty="0">
              <a:solidFill>
                <a:srgbClr val="000000"/>
              </a:solidFill>
              <a:cs typeface="Arial" pitchFamily="34" charset="0"/>
            </a:endParaRPr>
          </a:p>
          <a:p>
            <a:pPr algn="ctr">
              <a:defRPr/>
            </a:pPr>
            <a:endParaRPr lang="en-GB" sz="1600" b="1" dirty="0" smtClean="0">
              <a:solidFill>
                <a:srgbClr val="000000"/>
              </a:solidFill>
              <a:cs typeface="Arial" pitchFamily="34" charset="0"/>
            </a:endParaRPr>
          </a:p>
          <a:p>
            <a:pPr algn="ctr">
              <a:defRPr/>
            </a:pPr>
            <a:r>
              <a:rPr lang="en-GB" sz="1600" b="1" dirty="0" smtClean="0">
                <a:solidFill>
                  <a:srgbClr val="000000"/>
                </a:solidFill>
                <a:cs typeface="Arial" pitchFamily="34" charset="0"/>
              </a:rPr>
              <a:t>Interstitial Lung Diseases (ILD)</a:t>
            </a:r>
          </a:p>
          <a:p>
            <a:pPr algn="ctr">
              <a:defRPr/>
            </a:pPr>
            <a:endParaRPr lang="en-GB" sz="1600" b="1" dirty="0">
              <a:solidFill>
                <a:srgbClr val="000000"/>
              </a:solidFill>
              <a:cs typeface="Arial" pitchFamily="34" charset="0"/>
            </a:endParaRPr>
          </a:p>
          <a:p>
            <a:pPr algn="ctr">
              <a:defRPr/>
            </a:pPr>
            <a:endParaRPr lang="en-GB" sz="1600" b="1" dirty="0" smtClean="0">
              <a:solidFill>
                <a:srgbClr val="000000"/>
              </a:solidFill>
              <a:cs typeface="Arial" pitchFamily="34" charset="0"/>
            </a:endParaRPr>
          </a:p>
          <a:p>
            <a:pPr algn="ctr">
              <a:defRPr/>
            </a:pPr>
            <a:endParaRPr lang="en-GB" sz="1600" b="1" dirty="0">
              <a:solidFill>
                <a:srgbClr val="000000"/>
              </a:solidFill>
              <a:cs typeface="Arial" pitchFamily="34" charset="0"/>
            </a:endParaRPr>
          </a:p>
          <a:p>
            <a:pPr algn="ctr">
              <a:defRPr/>
            </a:pPr>
            <a:endParaRPr lang="en-GB" sz="1600" b="1" dirty="0" smtClean="0">
              <a:solidFill>
                <a:srgbClr val="000000"/>
              </a:solidFill>
              <a:cs typeface="Arial" pitchFamily="34" charset="0"/>
            </a:endParaRPr>
          </a:p>
          <a:p>
            <a:pPr algn="ctr">
              <a:defRPr/>
            </a:pPr>
            <a:endParaRPr lang="en-GB" sz="1400" b="1" dirty="0">
              <a:solidFill>
                <a:srgbClr val="000000"/>
              </a:solidFill>
              <a:cs typeface="Arial" pitchFamily="34" charset="0"/>
            </a:endParaRPr>
          </a:p>
          <a:p>
            <a:pPr algn="ctr">
              <a:defRPr/>
            </a:pPr>
            <a:endParaRPr lang="en-GB" sz="2000" dirty="0">
              <a:solidFill>
                <a:schemeClr val="bg1"/>
              </a:solidFill>
              <a:cs typeface="Arial" pitchFamily="34" charset="0"/>
            </a:endParaRPr>
          </a:p>
          <a:p>
            <a:pPr algn="ctr">
              <a:defRPr/>
            </a:pPr>
            <a:endParaRPr lang="en-GB" sz="2000" dirty="0">
              <a:solidFill>
                <a:schemeClr val="bg1"/>
              </a:solidFill>
              <a:cs typeface="Arial" pitchFamily="34" charset="0"/>
            </a:endParaRPr>
          </a:p>
          <a:p>
            <a:pPr algn="ctr">
              <a:defRPr/>
            </a:pPr>
            <a:endParaRPr lang="en-GB" sz="2000" dirty="0">
              <a:solidFill>
                <a:schemeClr val="bg1"/>
              </a:solidFill>
              <a:cs typeface="Arial" pitchFamily="34" charset="0"/>
            </a:endParaRPr>
          </a:p>
          <a:p>
            <a:pPr algn="ctr">
              <a:defRPr/>
            </a:pPr>
            <a:endParaRPr lang="en-GB" sz="2000" dirty="0">
              <a:solidFill>
                <a:schemeClr val="bg1"/>
              </a:solidFill>
              <a:cs typeface="Arial" pitchFamily="34" charset="0"/>
            </a:endParaRPr>
          </a:p>
          <a:p>
            <a:pPr algn="ctr">
              <a:defRPr/>
            </a:pPr>
            <a:endParaRPr lang="en-GB" sz="2000" dirty="0">
              <a:solidFill>
                <a:schemeClr val="bg1"/>
              </a:solidFill>
              <a:cs typeface="Arial" pitchFamily="34" charset="0"/>
            </a:endParaRPr>
          </a:p>
          <a:p>
            <a:pPr algn="ctr">
              <a:defRPr/>
            </a:pPr>
            <a:endParaRPr lang="en-GB" sz="2000" dirty="0">
              <a:solidFill>
                <a:schemeClr val="bg1"/>
              </a:solidFill>
              <a:cs typeface="Arial" pitchFamily="34" charset="0"/>
            </a:endParaRPr>
          </a:p>
        </p:txBody>
      </p:sp>
      <p:sp>
        <p:nvSpPr>
          <p:cNvPr id="17" name="Oval 16"/>
          <p:cNvSpPr>
            <a:spLocks noChangeArrowheads="1"/>
          </p:cNvSpPr>
          <p:nvPr/>
        </p:nvSpPr>
        <p:spPr bwMode="auto">
          <a:xfrm>
            <a:off x="1600867" y="3904382"/>
            <a:ext cx="3302341" cy="1689486"/>
          </a:xfrm>
          <a:prstGeom prst="ellipse">
            <a:avLst/>
          </a:prstGeom>
          <a:solidFill>
            <a:schemeClr val="accent5">
              <a:lumMod val="60000"/>
              <a:lumOff val="40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a:spcBef>
                <a:spcPts val="600"/>
              </a:spcBef>
              <a:spcAft>
                <a:spcPts val="600"/>
              </a:spcAft>
              <a:defRPr/>
            </a:pPr>
            <a:endParaRPr lang="en-GB" sz="1400" b="1" dirty="0" smtClean="0">
              <a:solidFill>
                <a:srgbClr val="000000"/>
              </a:solidFill>
              <a:cs typeface="Arial" pitchFamily="34" charset="0"/>
            </a:endParaRPr>
          </a:p>
          <a:p>
            <a:pPr algn="r">
              <a:spcBef>
                <a:spcPts val="600"/>
              </a:spcBef>
              <a:spcAft>
                <a:spcPts val="600"/>
              </a:spcAft>
              <a:defRPr/>
            </a:pPr>
            <a:endParaRPr lang="en-GB" sz="1600" b="1" dirty="0" smtClean="0">
              <a:solidFill>
                <a:srgbClr val="000000"/>
              </a:solidFill>
              <a:cs typeface="Arial" pitchFamily="34" charset="0"/>
            </a:endParaRPr>
          </a:p>
          <a:p>
            <a:pPr indent="53975" algn="ctr">
              <a:spcBef>
                <a:spcPts val="0"/>
              </a:spcBef>
              <a:spcAft>
                <a:spcPts val="0"/>
              </a:spcAft>
              <a:tabLst>
                <a:tab pos="1027113" algn="l"/>
              </a:tabLst>
              <a:defRPr/>
            </a:pPr>
            <a:endParaRPr lang="en-GB" sz="1600" b="1" dirty="0" smtClean="0">
              <a:solidFill>
                <a:srgbClr val="000000"/>
              </a:solidFill>
              <a:cs typeface="Arial" pitchFamily="34" charset="0"/>
            </a:endParaRPr>
          </a:p>
          <a:p>
            <a:pPr indent="53975" algn="ctr">
              <a:spcBef>
                <a:spcPts val="0"/>
              </a:spcBef>
              <a:spcAft>
                <a:spcPts val="0"/>
              </a:spcAft>
              <a:tabLst>
                <a:tab pos="1027113" algn="l"/>
              </a:tabLst>
              <a:defRPr/>
            </a:pPr>
            <a:endParaRPr lang="en-GB" sz="1600" b="1" dirty="0">
              <a:solidFill>
                <a:srgbClr val="000000"/>
              </a:solidFill>
              <a:cs typeface="Arial" pitchFamily="34" charset="0"/>
            </a:endParaRPr>
          </a:p>
          <a:p>
            <a:pPr indent="53975" algn="ctr">
              <a:spcBef>
                <a:spcPts val="0"/>
              </a:spcBef>
              <a:spcAft>
                <a:spcPts val="0"/>
              </a:spcAft>
              <a:tabLst>
                <a:tab pos="1027113" algn="l"/>
              </a:tabLst>
              <a:defRPr/>
            </a:pPr>
            <a:endParaRPr lang="en-GB" sz="1600" b="1" dirty="0" smtClean="0">
              <a:solidFill>
                <a:srgbClr val="000000"/>
              </a:solidFill>
              <a:cs typeface="Arial" pitchFamily="34" charset="0"/>
            </a:endParaRPr>
          </a:p>
          <a:p>
            <a:pPr indent="53975" algn="ctr">
              <a:spcBef>
                <a:spcPts val="0"/>
              </a:spcBef>
              <a:spcAft>
                <a:spcPts val="0"/>
              </a:spcAft>
              <a:tabLst>
                <a:tab pos="1027113" algn="l"/>
              </a:tabLst>
              <a:defRPr/>
            </a:pPr>
            <a:endParaRPr lang="en-GB" sz="1600" b="1" dirty="0">
              <a:solidFill>
                <a:srgbClr val="000000"/>
              </a:solidFill>
              <a:cs typeface="Arial" pitchFamily="34" charset="0"/>
            </a:endParaRPr>
          </a:p>
          <a:p>
            <a:pPr indent="53975" algn="ctr">
              <a:spcBef>
                <a:spcPts val="0"/>
              </a:spcBef>
              <a:spcAft>
                <a:spcPts val="0"/>
              </a:spcAft>
              <a:tabLst>
                <a:tab pos="1027113" algn="l"/>
              </a:tabLst>
              <a:defRPr/>
            </a:pPr>
            <a:endParaRPr lang="en-GB" sz="1600" b="1" dirty="0" smtClean="0">
              <a:solidFill>
                <a:srgbClr val="000000"/>
              </a:solidFill>
              <a:cs typeface="Arial" pitchFamily="34" charset="0"/>
            </a:endParaRPr>
          </a:p>
          <a:p>
            <a:pPr indent="53975" algn="ctr">
              <a:spcBef>
                <a:spcPts val="0"/>
              </a:spcBef>
              <a:spcAft>
                <a:spcPts val="0"/>
              </a:spcAft>
              <a:tabLst>
                <a:tab pos="1027113" algn="l"/>
              </a:tabLst>
              <a:defRPr/>
            </a:pPr>
            <a:endParaRPr lang="en-GB" sz="1600" b="1" dirty="0">
              <a:solidFill>
                <a:srgbClr val="000000"/>
              </a:solidFill>
              <a:cs typeface="Arial" pitchFamily="34" charset="0"/>
            </a:endParaRPr>
          </a:p>
          <a:p>
            <a:pPr indent="53975" algn="ctr">
              <a:spcBef>
                <a:spcPts val="0"/>
              </a:spcBef>
              <a:spcAft>
                <a:spcPts val="0"/>
              </a:spcAft>
              <a:tabLst>
                <a:tab pos="1027113" algn="l"/>
              </a:tabLst>
              <a:defRPr/>
            </a:pPr>
            <a:r>
              <a:rPr lang="en-GB" sz="1600" b="1" dirty="0" smtClean="0">
                <a:solidFill>
                  <a:srgbClr val="000000"/>
                </a:solidFill>
                <a:cs typeface="Arial" pitchFamily="34" charset="0"/>
              </a:rPr>
              <a:t>Pulmonary Fibrosis (PF) </a:t>
            </a:r>
          </a:p>
          <a:p>
            <a:pPr marL="1539875" algn="ctr">
              <a:spcBef>
                <a:spcPts val="0"/>
              </a:spcBef>
              <a:spcAft>
                <a:spcPts val="0"/>
              </a:spcAft>
              <a:defRPr/>
            </a:pPr>
            <a:endParaRPr lang="en-GB" sz="1600" b="1" dirty="0" smtClean="0">
              <a:solidFill>
                <a:srgbClr val="000000"/>
              </a:solidFill>
              <a:cs typeface="Arial" pitchFamily="34" charset="0"/>
            </a:endParaRPr>
          </a:p>
          <a:p>
            <a:pPr algn="ctr">
              <a:spcBef>
                <a:spcPts val="600"/>
              </a:spcBef>
              <a:spcAft>
                <a:spcPts val="600"/>
              </a:spcAft>
              <a:defRPr/>
            </a:pPr>
            <a:endParaRPr lang="en-GB" sz="1800" b="1" dirty="0">
              <a:solidFill>
                <a:srgbClr val="000000"/>
              </a:solidFill>
              <a:cs typeface="Arial" pitchFamily="34" charset="0"/>
            </a:endParaRPr>
          </a:p>
          <a:p>
            <a:pPr algn="ctr">
              <a:spcBef>
                <a:spcPts val="600"/>
              </a:spcBef>
              <a:spcAft>
                <a:spcPts val="600"/>
              </a:spcAft>
              <a:defRPr/>
            </a:pPr>
            <a:endParaRPr lang="en-GB" sz="1800" b="1" dirty="0" smtClean="0">
              <a:solidFill>
                <a:srgbClr val="000000"/>
              </a:solidFill>
              <a:cs typeface="Arial" pitchFamily="34" charset="0"/>
            </a:endParaRPr>
          </a:p>
          <a:p>
            <a:pPr algn="ctr">
              <a:spcBef>
                <a:spcPts val="600"/>
              </a:spcBef>
              <a:spcAft>
                <a:spcPts val="600"/>
              </a:spcAft>
              <a:defRPr/>
            </a:pPr>
            <a:endParaRPr lang="en-GB" sz="1800" b="1" dirty="0">
              <a:solidFill>
                <a:srgbClr val="000000"/>
              </a:solidFill>
              <a:cs typeface="Arial" pitchFamily="34" charset="0"/>
            </a:endParaRPr>
          </a:p>
          <a:p>
            <a:pPr algn="ctr">
              <a:spcBef>
                <a:spcPts val="600"/>
              </a:spcBef>
              <a:spcAft>
                <a:spcPts val="600"/>
              </a:spcAft>
              <a:defRPr/>
            </a:pPr>
            <a:endParaRPr lang="en-GB" sz="1800" b="1" dirty="0" smtClean="0">
              <a:solidFill>
                <a:srgbClr val="000000"/>
              </a:solidFill>
              <a:cs typeface="Arial" pitchFamily="34" charset="0"/>
            </a:endParaRPr>
          </a:p>
          <a:p>
            <a:pPr algn="ctr">
              <a:spcBef>
                <a:spcPts val="600"/>
              </a:spcBef>
              <a:spcAft>
                <a:spcPts val="600"/>
              </a:spcAft>
              <a:defRPr/>
            </a:pPr>
            <a:endParaRPr lang="en-GB" sz="1800" b="1" dirty="0">
              <a:solidFill>
                <a:srgbClr val="000000"/>
              </a:solidFill>
              <a:cs typeface="Arial" pitchFamily="34" charset="0"/>
            </a:endParaRPr>
          </a:p>
          <a:p>
            <a:pPr algn="ctr">
              <a:spcBef>
                <a:spcPts val="600"/>
              </a:spcBef>
              <a:spcAft>
                <a:spcPts val="600"/>
              </a:spcAft>
              <a:defRPr/>
            </a:pPr>
            <a:endParaRPr lang="en-GB" sz="1800" b="1" dirty="0">
              <a:solidFill>
                <a:srgbClr val="000000"/>
              </a:solidFill>
              <a:cs typeface="Arial" pitchFamily="34" charset="0"/>
            </a:endParaRPr>
          </a:p>
        </p:txBody>
      </p:sp>
      <p:sp>
        <p:nvSpPr>
          <p:cNvPr id="13325" name="Title 19"/>
          <p:cNvSpPr>
            <a:spLocks noGrp="1"/>
          </p:cNvSpPr>
          <p:nvPr>
            <p:ph type="title"/>
          </p:nvPr>
        </p:nvSpPr>
        <p:spPr>
          <a:xfrm>
            <a:off x="273050" y="198090"/>
            <a:ext cx="5837891" cy="851647"/>
          </a:xfrm>
        </p:spPr>
        <p:txBody>
          <a:bodyPr>
            <a:noAutofit/>
          </a:bodyPr>
          <a:lstStyle/>
          <a:p>
            <a:pPr>
              <a:lnSpc>
                <a:spcPct val="100000"/>
              </a:lnSpc>
            </a:pPr>
            <a:r>
              <a:rPr lang="en-US" sz="3200" b="1" dirty="0" smtClean="0">
                <a:latin typeface="+mn-lt"/>
              </a:rPr>
              <a:t>Pf is a family of dozens of different lung diseases</a:t>
            </a:r>
          </a:p>
        </p:txBody>
      </p:sp>
      <p:sp>
        <p:nvSpPr>
          <p:cNvPr id="3" name="TextBox 2"/>
          <p:cNvSpPr txBox="1"/>
          <p:nvPr/>
        </p:nvSpPr>
        <p:spPr>
          <a:xfrm>
            <a:off x="5066864" y="2968368"/>
            <a:ext cx="2116605" cy="830997"/>
          </a:xfrm>
          <a:prstGeom prst="rect">
            <a:avLst/>
          </a:prstGeom>
          <a:noFill/>
        </p:spPr>
        <p:txBody>
          <a:bodyPr wrap="none" rtlCol="0">
            <a:spAutoFit/>
          </a:bodyPr>
          <a:lstStyle/>
          <a:p>
            <a:r>
              <a:rPr lang="en-US" sz="1600" b="1" dirty="0" smtClean="0">
                <a:cs typeface="Arial"/>
              </a:rPr>
              <a:t>Such as: COPD</a:t>
            </a:r>
          </a:p>
          <a:p>
            <a:r>
              <a:rPr lang="en-US" sz="1600" b="1" dirty="0" smtClean="0">
                <a:cs typeface="Arial"/>
              </a:rPr>
              <a:t>                Asthma</a:t>
            </a:r>
          </a:p>
          <a:p>
            <a:r>
              <a:rPr lang="en-US" sz="1600" b="1" dirty="0" smtClean="0">
                <a:cs typeface="Arial"/>
              </a:rPr>
              <a:t>                Cystic Fibrosis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PF Support groups</a:t>
            </a:r>
            <a:endParaRPr lang="en-US" sz="3600" b="1" dirty="0">
              <a:latin typeface="+mn-lt"/>
            </a:endParaRPr>
          </a:p>
        </p:txBody>
      </p:sp>
      <p:sp>
        <p:nvSpPr>
          <p:cNvPr id="3" name="Content Placeholder 2"/>
          <p:cNvSpPr>
            <a:spLocks noGrp="1"/>
          </p:cNvSpPr>
          <p:nvPr>
            <p:ph idx="1"/>
          </p:nvPr>
        </p:nvSpPr>
        <p:spPr>
          <a:xfrm>
            <a:off x="457201" y="1423874"/>
            <a:ext cx="6357486" cy="4702290"/>
          </a:xfrm>
        </p:spPr>
        <p:txBody>
          <a:bodyPr>
            <a:normAutofit fontScale="85000" lnSpcReduction="20000"/>
          </a:bodyPr>
          <a:lstStyle/>
          <a:p>
            <a:pPr marL="347472">
              <a:lnSpc>
                <a:spcPct val="120000"/>
              </a:lnSpc>
              <a:spcBef>
                <a:spcPts val="0"/>
              </a:spcBef>
            </a:pPr>
            <a:r>
              <a:rPr lang="en-US" dirty="0">
                <a:solidFill>
                  <a:schemeClr val="tx1"/>
                </a:solidFill>
                <a:latin typeface="+mn-lt"/>
              </a:rPr>
              <a:t>Many people experience anxiety, depression, concerns about disability and independence and work: </a:t>
            </a:r>
            <a:r>
              <a:rPr lang="en-US" b="1" i="1" dirty="0">
                <a:solidFill>
                  <a:schemeClr val="tx1"/>
                </a:solidFill>
                <a:latin typeface="+mn-lt"/>
              </a:rPr>
              <a:t>You are not </a:t>
            </a:r>
            <a:r>
              <a:rPr lang="en-US" b="1" i="1" dirty="0" smtClean="0">
                <a:solidFill>
                  <a:schemeClr val="tx1"/>
                </a:solidFill>
                <a:latin typeface="+mn-lt"/>
              </a:rPr>
              <a:t>alone</a:t>
            </a:r>
          </a:p>
          <a:p>
            <a:pPr marL="347472">
              <a:lnSpc>
                <a:spcPct val="120000"/>
              </a:lnSpc>
              <a:spcBef>
                <a:spcPts val="0"/>
              </a:spcBef>
            </a:pPr>
            <a:endParaRPr lang="en-US" sz="1300" b="1" i="1" dirty="0">
              <a:solidFill>
                <a:schemeClr val="tx1"/>
              </a:solidFill>
              <a:latin typeface="+mn-lt"/>
            </a:endParaRPr>
          </a:p>
          <a:p>
            <a:pPr>
              <a:lnSpc>
                <a:spcPct val="120000"/>
              </a:lnSpc>
              <a:spcBef>
                <a:spcPts val="0"/>
              </a:spcBef>
            </a:pPr>
            <a:r>
              <a:rPr lang="en-US" dirty="0" smtClean="0">
                <a:solidFill>
                  <a:schemeClr val="tx1"/>
                </a:solidFill>
                <a:latin typeface="+mn-lt"/>
              </a:rPr>
              <a:t>PFF Support Groups</a:t>
            </a:r>
          </a:p>
          <a:p>
            <a:pPr lvl="1">
              <a:lnSpc>
                <a:spcPct val="120000"/>
              </a:lnSpc>
              <a:spcBef>
                <a:spcPts val="0"/>
              </a:spcBef>
              <a:buFont typeface="Wingdings" pitchFamily="2" charset="2"/>
              <a:buChar char="Ø"/>
            </a:pPr>
            <a:r>
              <a:rPr lang="en-US" dirty="0" smtClean="0">
                <a:solidFill>
                  <a:schemeClr val="tx1"/>
                </a:solidFill>
                <a:latin typeface="+mn-lt"/>
                <a:hlinkClick r:id="rId3"/>
              </a:rPr>
              <a:t>www.pulmonaryfibrosis.org</a:t>
            </a:r>
            <a:endParaRPr lang="en-US" dirty="0" smtClean="0">
              <a:solidFill>
                <a:schemeClr val="tx1"/>
              </a:solidFill>
              <a:latin typeface="+mn-lt"/>
            </a:endParaRPr>
          </a:p>
          <a:p>
            <a:pPr lvl="2">
              <a:lnSpc>
                <a:spcPct val="120000"/>
              </a:lnSpc>
              <a:spcBef>
                <a:spcPts val="0"/>
              </a:spcBef>
            </a:pPr>
            <a:r>
              <a:rPr lang="en-US" dirty="0" smtClean="0">
                <a:solidFill>
                  <a:schemeClr val="tx1"/>
                </a:solidFill>
                <a:latin typeface="+mn-lt"/>
              </a:rPr>
              <a:t>Click on “Life with PF” </a:t>
            </a:r>
            <a:r>
              <a:rPr lang="en-US" dirty="0" smtClean="0">
                <a:solidFill>
                  <a:schemeClr val="tx1"/>
                </a:solidFill>
                <a:latin typeface="+mn-lt"/>
                <a:sym typeface="Wingdings"/>
              </a:rPr>
              <a:t> “Support Groups”</a:t>
            </a:r>
          </a:p>
          <a:p>
            <a:pPr lvl="2">
              <a:lnSpc>
                <a:spcPct val="120000"/>
              </a:lnSpc>
              <a:spcBef>
                <a:spcPts val="0"/>
              </a:spcBef>
            </a:pPr>
            <a:endParaRPr lang="en-US" sz="1900" dirty="0" smtClean="0">
              <a:solidFill>
                <a:schemeClr val="tx1"/>
              </a:solidFill>
              <a:latin typeface="+mn-lt"/>
            </a:endParaRPr>
          </a:p>
          <a:p>
            <a:pPr>
              <a:lnSpc>
                <a:spcPct val="120000"/>
              </a:lnSpc>
              <a:spcBef>
                <a:spcPts val="0"/>
              </a:spcBef>
            </a:pPr>
            <a:r>
              <a:rPr lang="en-US" dirty="0" smtClean="0">
                <a:solidFill>
                  <a:schemeClr val="tx1"/>
                </a:solidFill>
                <a:latin typeface="+mn-lt"/>
              </a:rPr>
              <a:t>Online Support Groups</a:t>
            </a:r>
          </a:p>
          <a:p>
            <a:pPr lvl="1">
              <a:lnSpc>
                <a:spcPct val="120000"/>
              </a:lnSpc>
              <a:spcBef>
                <a:spcPts val="0"/>
              </a:spcBef>
            </a:pPr>
            <a:r>
              <a:rPr lang="en-US" dirty="0" smtClean="0">
                <a:solidFill>
                  <a:schemeClr val="tx1"/>
                </a:solidFill>
                <a:latin typeface="+mn-lt"/>
              </a:rPr>
              <a:t>Inspire.com</a:t>
            </a:r>
          </a:p>
          <a:p>
            <a:pPr lvl="1">
              <a:lnSpc>
                <a:spcPct val="120000"/>
              </a:lnSpc>
              <a:spcBef>
                <a:spcPts val="0"/>
              </a:spcBef>
            </a:pPr>
            <a:r>
              <a:rPr lang="en-US" dirty="0" smtClean="0">
                <a:solidFill>
                  <a:schemeClr val="tx1"/>
                </a:solidFill>
                <a:latin typeface="+mn-lt"/>
              </a:rPr>
              <a:t>Rareconnect.org</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263" t="30141" b="5802"/>
          <a:stretch/>
        </p:blipFill>
        <p:spPr>
          <a:xfrm>
            <a:off x="5433762" y="4417996"/>
            <a:ext cx="3190230" cy="1867301"/>
          </a:xfrm>
          <a:prstGeom prst="rect">
            <a:avLst/>
          </a:prstGeom>
        </p:spPr>
      </p:pic>
    </p:spTree>
    <p:extLst>
      <p:ext uri="{BB962C8B-B14F-4D97-AF65-F5344CB8AC3E}">
        <p14:creationId xmlns:p14="http://schemas.microsoft.com/office/powerpoint/2010/main" val="238721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PFF Resources</a:t>
            </a:r>
            <a:endParaRPr lang="en-US" sz="3200" b="1" dirty="0">
              <a:latin typeface="+mn-lt"/>
            </a:endParaRPr>
          </a:p>
        </p:txBody>
      </p:sp>
      <p:sp>
        <p:nvSpPr>
          <p:cNvPr id="3" name="Content Placeholder 2"/>
          <p:cNvSpPr>
            <a:spLocks noGrp="1"/>
          </p:cNvSpPr>
          <p:nvPr>
            <p:ph idx="1"/>
          </p:nvPr>
        </p:nvSpPr>
        <p:spPr>
          <a:xfrm>
            <a:off x="239145" y="1493189"/>
            <a:ext cx="8557147" cy="5602360"/>
          </a:xfrm>
        </p:spPr>
        <p:txBody>
          <a:bodyPr>
            <a:normAutofit/>
          </a:bodyPr>
          <a:lstStyle/>
          <a:p>
            <a:pPr>
              <a:lnSpc>
                <a:spcPct val="110000"/>
              </a:lnSpc>
              <a:spcBef>
                <a:spcPts val="0"/>
              </a:spcBef>
            </a:pPr>
            <a:r>
              <a:rPr lang="en-US" sz="2000" dirty="0" smtClean="0">
                <a:solidFill>
                  <a:schemeClr val="tx1"/>
                </a:solidFill>
                <a:latin typeface="+mn-lt"/>
              </a:rPr>
              <a:t>PFF Patient Communication Center</a:t>
            </a:r>
          </a:p>
          <a:p>
            <a:pPr lvl="1">
              <a:lnSpc>
                <a:spcPct val="110000"/>
              </a:lnSpc>
              <a:spcBef>
                <a:spcPts val="0"/>
              </a:spcBef>
              <a:buFont typeface="Wingdings" pitchFamily="2" charset="2"/>
              <a:buChar char="Ø"/>
            </a:pPr>
            <a:r>
              <a:rPr lang="en-US" sz="2000" dirty="0" smtClean="0">
                <a:solidFill>
                  <a:schemeClr val="tx1"/>
                </a:solidFill>
                <a:latin typeface="+mn-lt"/>
              </a:rPr>
              <a:t>Call </a:t>
            </a:r>
            <a:r>
              <a:rPr lang="en-US" sz="2000" b="1" dirty="0" smtClean="0">
                <a:solidFill>
                  <a:schemeClr val="tx1"/>
                </a:solidFill>
                <a:latin typeface="+mn-lt"/>
              </a:rPr>
              <a:t>844-TalkPFF</a:t>
            </a:r>
            <a:r>
              <a:rPr lang="en-US" sz="2000" dirty="0" smtClean="0">
                <a:solidFill>
                  <a:schemeClr val="tx1"/>
                </a:solidFill>
                <a:latin typeface="+mn-lt"/>
              </a:rPr>
              <a:t> (844.825.5733) or email </a:t>
            </a:r>
            <a:r>
              <a:rPr lang="en-US" sz="2000" b="1" dirty="0" smtClean="0">
                <a:solidFill>
                  <a:schemeClr val="tx1"/>
                </a:solidFill>
                <a:latin typeface="+mn-lt"/>
              </a:rPr>
              <a:t>pcc@pulmonaryfibrosis.org</a:t>
            </a:r>
            <a:r>
              <a:rPr lang="en-US" sz="2000" dirty="0" smtClean="0">
                <a:solidFill>
                  <a:schemeClr val="tx1"/>
                </a:solidFill>
                <a:latin typeface="+mn-lt"/>
              </a:rPr>
              <a:t>  with questions! </a:t>
            </a:r>
          </a:p>
          <a:p>
            <a:pPr>
              <a:lnSpc>
                <a:spcPct val="110000"/>
              </a:lnSpc>
              <a:spcBef>
                <a:spcPts val="0"/>
              </a:spcBef>
            </a:pPr>
            <a:r>
              <a:rPr lang="en-US" sz="2000" dirty="0" smtClean="0">
                <a:solidFill>
                  <a:schemeClr val="tx1"/>
                </a:solidFill>
                <a:latin typeface="+mn-lt"/>
              </a:rPr>
              <a:t>PFF website: </a:t>
            </a:r>
            <a:r>
              <a:rPr lang="en-US" sz="2000" b="1" dirty="0" smtClean="0">
                <a:solidFill>
                  <a:schemeClr val="tx1"/>
                </a:solidFill>
                <a:latin typeface="+mn-lt"/>
              </a:rPr>
              <a:t>www.pulmonaryfibrosis.org</a:t>
            </a:r>
          </a:p>
          <a:p>
            <a:pPr lvl="1">
              <a:lnSpc>
                <a:spcPct val="110000"/>
              </a:lnSpc>
              <a:spcBef>
                <a:spcPts val="0"/>
              </a:spcBef>
              <a:buFont typeface="Wingdings" pitchFamily="2" charset="2"/>
              <a:buChar char="Ø"/>
            </a:pPr>
            <a:r>
              <a:rPr lang="en-US" sz="2000" dirty="0" smtClean="0">
                <a:solidFill>
                  <a:schemeClr val="tx1"/>
                </a:solidFill>
                <a:latin typeface="+mn-lt"/>
              </a:rPr>
              <a:t>Life with PF section</a:t>
            </a:r>
          </a:p>
          <a:p>
            <a:pPr lvl="2">
              <a:lnSpc>
                <a:spcPct val="110000"/>
              </a:lnSpc>
              <a:spcBef>
                <a:spcPts val="0"/>
              </a:spcBef>
              <a:buFont typeface="Calibri" pitchFamily="34" charset="0"/>
              <a:buChar char="‒"/>
            </a:pPr>
            <a:r>
              <a:rPr lang="en-US" sz="2000" dirty="0" smtClean="0">
                <a:solidFill>
                  <a:schemeClr val="tx1"/>
                </a:solidFill>
                <a:latin typeface="+mn-lt"/>
              </a:rPr>
              <a:t>Information about PF, treatment options, and maintaining your health</a:t>
            </a:r>
          </a:p>
          <a:p>
            <a:pPr lvl="2">
              <a:lnSpc>
                <a:spcPct val="110000"/>
              </a:lnSpc>
              <a:spcBef>
                <a:spcPts val="0"/>
              </a:spcBef>
              <a:buFont typeface="Calibri" pitchFamily="34" charset="0"/>
              <a:buChar char="‒"/>
            </a:pPr>
            <a:r>
              <a:rPr lang="en-US" sz="2000" dirty="0" smtClean="0">
                <a:solidFill>
                  <a:schemeClr val="tx1"/>
                </a:solidFill>
                <a:latin typeface="+mn-lt"/>
              </a:rPr>
              <a:t>Find a PFF Care Center Network site or local ILD center </a:t>
            </a:r>
          </a:p>
          <a:p>
            <a:pPr lvl="2">
              <a:lnSpc>
                <a:spcPct val="110000"/>
              </a:lnSpc>
              <a:spcBef>
                <a:spcPts val="0"/>
              </a:spcBef>
              <a:buFont typeface="Calibri" pitchFamily="34" charset="0"/>
              <a:buChar char="‒"/>
            </a:pPr>
            <a:r>
              <a:rPr lang="en-US" sz="2000" dirty="0" smtClean="0">
                <a:solidFill>
                  <a:schemeClr val="tx1"/>
                </a:solidFill>
                <a:latin typeface="+mn-lt"/>
              </a:rPr>
              <a:t>Watch our archive of Disease Education Webinars or download 	educational materials</a:t>
            </a:r>
          </a:p>
          <a:p>
            <a:pPr lvl="2">
              <a:lnSpc>
                <a:spcPct val="110000"/>
              </a:lnSpc>
              <a:spcBef>
                <a:spcPts val="0"/>
              </a:spcBef>
              <a:buFont typeface="Calibri" pitchFamily="34" charset="0"/>
              <a:buChar char="‒"/>
            </a:pPr>
            <a:r>
              <a:rPr lang="en-US" sz="2000" dirty="0" smtClean="0">
                <a:solidFill>
                  <a:schemeClr val="tx1"/>
                </a:solidFill>
                <a:latin typeface="+mn-lt"/>
              </a:rPr>
              <a:t>Find a local PF support group or join our online support community on Inspire.com</a:t>
            </a:r>
          </a:p>
          <a:p>
            <a:pPr>
              <a:lnSpc>
                <a:spcPct val="110000"/>
              </a:lnSpc>
              <a:spcBef>
                <a:spcPts val="0"/>
              </a:spcBef>
            </a:pPr>
            <a:r>
              <a:rPr lang="en-US" sz="2000" dirty="0" smtClean="0">
                <a:solidFill>
                  <a:schemeClr val="tx1"/>
                </a:solidFill>
                <a:latin typeface="+mn-lt"/>
              </a:rPr>
              <a:t>Attend the </a:t>
            </a:r>
            <a:r>
              <a:rPr lang="en-US" sz="2000" i="1" dirty="0" smtClean="0">
                <a:solidFill>
                  <a:schemeClr val="tx1"/>
                </a:solidFill>
                <a:latin typeface="+mn-lt"/>
              </a:rPr>
              <a:t>PFF Summit 2015</a:t>
            </a:r>
          </a:p>
          <a:p>
            <a:pPr lvl="1">
              <a:lnSpc>
                <a:spcPct val="110000"/>
              </a:lnSpc>
              <a:spcBef>
                <a:spcPts val="0"/>
              </a:spcBef>
              <a:buFont typeface="Wingdings" pitchFamily="2" charset="2"/>
              <a:buChar char="Ø"/>
            </a:pPr>
            <a:r>
              <a:rPr lang="en-US" sz="2000" dirty="0" smtClean="0">
                <a:solidFill>
                  <a:schemeClr val="tx1"/>
                </a:solidFill>
                <a:latin typeface="+mn-lt"/>
              </a:rPr>
              <a:t>November 12-14</a:t>
            </a:r>
            <a:r>
              <a:rPr lang="en-US" sz="2000" baseline="30000" dirty="0" smtClean="0">
                <a:solidFill>
                  <a:schemeClr val="tx1"/>
                </a:solidFill>
                <a:latin typeface="+mn-lt"/>
              </a:rPr>
              <a:t>th</a:t>
            </a:r>
            <a:r>
              <a:rPr lang="en-US" sz="2000" dirty="0" smtClean="0">
                <a:solidFill>
                  <a:schemeClr val="tx1"/>
                </a:solidFill>
                <a:latin typeface="+mn-lt"/>
              </a:rPr>
              <a:t> in Washington D.C.</a:t>
            </a:r>
          </a:p>
          <a:p>
            <a:pPr lvl="1">
              <a:lnSpc>
                <a:spcPct val="110000"/>
              </a:lnSpc>
              <a:spcBef>
                <a:spcPts val="0"/>
              </a:spcBef>
              <a:buFont typeface="Wingdings" pitchFamily="2" charset="2"/>
              <a:buChar char="Ø"/>
            </a:pPr>
            <a:r>
              <a:rPr lang="en-US" sz="2000" b="1" dirty="0" smtClean="0">
                <a:solidFill>
                  <a:schemeClr val="tx1"/>
                </a:solidFill>
                <a:latin typeface="+mn-lt"/>
              </a:rPr>
              <a:t>www.pffsummit.org</a:t>
            </a:r>
            <a:r>
              <a:rPr lang="en-US" sz="2000" dirty="0" smtClean="0">
                <a:solidFill>
                  <a:schemeClr val="tx1"/>
                </a:solidFill>
                <a:latin typeface="+mn-lt"/>
              </a:rPr>
              <a:t> for more information </a:t>
            </a:r>
            <a:endParaRPr lang="en-US" sz="2000" dirty="0">
              <a:solidFill>
                <a:schemeClr val="tx1"/>
              </a:solidFill>
              <a:latin typeface="+mn-lt"/>
            </a:endParaRPr>
          </a:p>
        </p:txBody>
      </p:sp>
      <p:sp>
        <p:nvSpPr>
          <p:cNvPr id="4" name="Footer Placeholder 3"/>
          <p:cNvSpPr>
            <a:spLocks noGrp="1"/>
          </p:cNvSpPr>
          <p:nvPr>
            <p:ph type="ftr" sz="quarter" idx="4294967295"/>
          </p:nvPr>
        </p:nvSpPr>
        <p:spPr>
          <a:xfrm>
            <a:off x="457201" y="6356350"/>
            <a:ext cx="7843278" cy="365125"/>
          </a:xfrm>
          <a:prstGeom prst="rect">
            <a:avLst/>
          </a:prstGeom>
        </p:spPr>
        <p:txBody>
          <a:bodyPr/>
          <a:lstStyle/>
          <a:p>
            <a:r>
              <a:rPr lang="en-US" dirty="0" smtClean="0"/>
              <a:t> </a:t>
            </a:r>
            <a:endParaRPr lang="en-US" dirty="0"/>
          </a:p>
        </p:txBody>
      </p:sp>
    </p:spTree>
    <p:extLst>
      <p:ext uri="{BB962C8B-B14F-4D97-AF65-F5344CB8AC3E}">
        <p14:creationId xmlns:p14="http://schemas.microsoft.com/office/powerpoint/2010/main" val="2396158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p:txBody>
          <a:bodyPr>
            <a:normAutofit/>
          </a:bodyPr>
          <a:lstStyle/>
          <a:p>
            <a:r>
              <a:rPr lang="en-US" sz="3600" b="1" dirty="0" smtClean="0">
                <a:latin typeface="+mn-lt"/>
              </a:rPr>
              <a:t>Summary</a:t>
            </a:r>
          </a:p>
        </p:txBody>
      </p:sp>
      <p:sp>
        <p:nvSpPr>
          <p:cNvPr id="4" name="Content Placeholder 3"/>
          <p:cNvSpPr>
            <a:spLocks noGrp="1"/>
          </p:cNvSpPr>
          <p:nvPr>
            <p:ph idx="1"/>
          </p:nvPr>
        </p:nvSpPr>
        <p:spPr>
          <a:xfrm>
            <a:off x="457200" y="1308424"/>
            <a:ext cx="8229600" cy="4817739"/>
          </a:xfrm>
        </p:spPr>
        <p:txBody>
          <a:bodyPr>
            <a:normAutofit fontScale="70000" lnSpcReduction="20000"/>
          </a:bodyPr>
          <a:lstStyle/>
          <a:p>
            <a:pPr marL="228600" indent="-228600">
              <a:lnSpc>
                <a:spcPct val="120000"/>
              </a:lnSpc>
              <a:spcBef>
                <a:spcPts val="0"/>
              </a:spcBef>
              <a:buClr>
                <a:srgbClr val="1F497D"/>
              </a:buClr>
              <a:buFont typeface="Arial" pitchFamily="34" charset="0"/>
              <a:buChar char="•"/>
            </a:pPr>
            <a:r>
              <a:rPr lang="en-US" dirty="0">
                <a:solidFill>
                  <a:schemeClr val="tx1"/>
                </a:solidFill>
                <a:latin typeface="+mn-lt"/>
                <a:cs typeface="Arial" pitchFamily="34" charset="0"/>
              </a:rPr>
              <a:t>PF is a family of serious lung diseases with scarring in the walls of the </a:t>
            </a:r>
            <a:r>
              <a:rPr lang="en-US" dirty="0" err="1">
                <a:solidFill>
                  <a:schemeClr val="tx1"/>
                </a:solidFill>
                <a:latin typeface="+mn-lt"/>
                <a:cs typeface="Arial" pitchFamily="34" charset="0"/>
              </a:rPr>
              <a:t>airsacs</a:t>
            </a:r>
            <a:r>
              <a:rPr lang="en-US" dirty="0">
                <a:solidFill>
                  <a:schemeClr val="tx1"/>
                </a:solidFill>
                <a:latin typeface="+mn-lt"/>
                <a:cs typeface="Arial" pitchFamily="34" charset="0"/>
              </a:rPr>
              <a:t> of the </a:t>
            </a:r>
            <a:r>
              <a:rPr lang="en-US" dirty="0" smtClean="0">
                <a:solidFill>
                  <a:schemeClr val="tx1"/>
                </a:solidFill>
                <a:latin typeface="+mn-lt"/>
                <a:cs typeface="Arial" pitchFamily="34" charset="0"/>
              </a:rPr>
              <a:t>lungs</a:t>
            </a:r>
            <a:r>
              <a:rPr lang="en-US" dirty="0">
                <a:solidFill>
                  <a:schemeClr val="tx1"/>
                </a:solidFill>
                <a:latin typeface="+mn-lt"/>
                <a:cs typeface="Arial" pitchFamily="34" charset="0"/>
              </a:rPr>
              <a:t/>
            </a:r>
            <a:br>
              <a:rPr lang="en-US" dirty="0">
                <a:solidFill>
                  <a:schemeClr val="tx1"/>
                </a:solidFill>
                <a:latin typeface="+mn-lt"/>
                <a:cs typeface="Arial" pitchFamily="34" charset="0"/>
              </a:rPr>
            </a:br>
            <a:endParaRPr lang="en-US" dirty="0">
              <a:solidFill>
                <a:schemeClr val="tx1"/>
              </a:solidFill>
              <a:latin typeface="+mn-lt"/>
              <a:cs typeface="Arial" pitchFamily="34" charset="0"/>
            </a:endParaRPr>
          </a:p>
          <a:p>
            <a:pPr marL="228600" indent="-228600">
              <a:lnSpc>
                <a:spcPct val="120000"/>
              </a:lnSpc>
              <a:spcBef>
                <a:spcPts val="0"/>
              </a:spcBef>
              <a:buClr>
                <a:srgbClr val="1F497D"/>
              </a:buClr>
              <a:buFont typeface="Arial" pitchFamily="34" charset="0"/>
              <a:buChar char="•"/>
            </a:pPr>
            <a:r>
              <a:rPr lang="en-US" dirty="0">
                <a:solidFill>
                  <a:schemeClr val="tx1"/>
                </a:solidFill>
                <a:latin typeface="+mn-lt"/>
                <a:cs typeface="Arial" pitchFamily="34" charset="0"/>
              </a:rPr>
              <a:t>Each person with PF is </a:t>
            </a:r>
            <a:r>
              <a:rPr lang="en-US" dirty="0" smtClean="0">
                <a:solidFill>
                  <a:schemeClr val="tx1"/>
                </a:solidFill>
                <a:latin typeface="+mn-lt"/>
                <a:cs typeface="Arial" pitchFamily="34" charset="0"/>
              </a:rPr>
              <a:t>different</a:t>
            </a:r>
          </a:p>
          <a:p>
            <a:pPr lvl="1">
              <a:lnSpc>
                <a:spcPct val="120000"/>
              </a:lnSpc>
              <a:spcBef>
                <a:spcPts val="0"/>
              </a:spcBef>
              <a:buClr>
                <a:srgbClr val="1F497D"/>
              </a:buClr>
              <a:buFont typeface="Wingdings" pitchFamily="2" charset="2"/>
              <a:buChar char="Ø"/>
            </a:pPr>
            <a:r>
              <a:rPr lang="en-US" dirty="0" smtClean="0">
                <a:solidFill>
                  <a:schemeClr val="tx1"/>
                </a:solidFill>
                <a:latin typeface="+mn-lt"/>
                <a:cs typeface="Arial" pitchFamily="34" charset="0"/>
              </a:rPr>
              <a:t>Treatment </a:t>
            </a:r>
            <a:r>
              <a:rPr lang="en-US" dirty="0">
                <a:solidFill>
                  <a:schemeClr val="tx1"/>
                </a:solidFill>
                <a:latin typeface="+mn-lt"/>
                <a:cs typeface="Arial" pitchFamily="34" charset="0"/>
              </a:rPr>
              <a:t>and prognosis will be different for each </a:t>
            </a:r>
            <a:r>
              <a:rPr lang="en-US" dirty="0" smtClean="0">
                <a:solidFill>
                  <a:schemeClr val="tx1"/>
                </a:solidFill>
                <a:latin typeface="+mn-lt"/>
                <a:cs typeface="Arial" pitchFamily="34" charset="0"/>
              </a:rPr>
              <a:t>person</a:t>
            </a:r>
            <a:r>
              <a:rPr lang="en-US" dirty="0">
                <a:solidFill>
                  <a:schemeClr val="tx1"/>
                </a:solidFill>
                <a:latin typeface="+mn-lt"/>
                <a:cs typeface="Arial" pitchFamily="34" charset="0"/>
              </a:rPr>
              <a:t/>
            </a:r>
            <a:br>
              <a:rPr lang="en-US" dirty="0">
                <a:solidFill>
                  <a:schemeClr val="tx1"/>
                </a:solidFill>
                <a:latin typeface="+mn-lt"/>
                <a:cs typeface="Arial" pitchFamily="34" charset="0"/>
              </a:rPr>
            </a:br>
            <a:endParaRPr lang="en-US" baseline="30000" dirty="0">
              <a:solidFill>
                <a:schemeClr val="tx1"/>
              </a:solidFill>
              <a:latin typeface="+mn-lt"/>
              <a:cs typeface="Arial" pitchFamily="34" charset="0"/>
            </a:endParaRPr>
          </a:p>
          <a:p>
            <a:pPr marL="228600" indent="-228600">
              <a:lnSpc>
                <a:spcPct val="120000"/>
              </a:lnSpc>
              <a:spcBef>
                <a:spcPts val="0"/>
              </a:spcBef>
              <a:buClr>
                <a:srgbClr val="1F497D"/>
              </a:buClr>
              <a:buFont typeface="Arial" pitchFamily="34" charset="0"/>
              <a:buChar char="•"/>
            </a:pPr>
            <a:r>
              <a:rPr lang="en-US" dirty="0">
                <a:solidFill>
                  <a:schemeClr val="tx1"/>
                </a:solidFill>
                <a:latin typeface="+mn-lt"/>
                <a:cs typeface="Arial" pitchFamily="34" charset="0"/>
              </a:rPr>
              <a:t>There are now two FDA approved therapies that slow the progression of IPF as well as therapies to help with symptom management in </a:t>
            </a:r>
            <a:r>
              <a:rPr lang="en-US" dirty="0" smtClean="0">
                <a:solidFill>
                  <a:schemeClr val="tx1"/>
                </a:solidFill>
                <a:latin typeface="+mn-lt"/>
                <a:cs typeface="Arial" pitchFamily="34" charset="0"/>
              </a:rPr>
              <a:t>PF</a:t>
            </a:r>
          </a:p>
          <a:p>
            <a:pPr marL="857250" lvl="1" indent="-457200">
              <a:lnSpc>
                <a:spcPct val="120000"/>
              </a:lnSpc>
              <a:spcBef>
                <a:spcPts val="0"/>
              </a:spcBef>
              <a:buClr>
                <a:srgbClr val="1F497D"/>
              </a:buClr>
              <a:buFont typeface="Wingdings" pitchFamily="2" charset="2"/>
              <a:buChar char="Ø"/>
            </a:pPr>
            <a:r>
              <a:rPr lang="en-US" dirty="0" smtClean="0">
                <a:solidFill>
                  <a:schemeClr val="tx1"/>
                </a:solidFill>
                <a:latin typeface="+mn-lt"/>
                <a:cs typeface="Arial" pitchFamily="34" charset="0"/>
              </a:rPr>
              <a:t>Be </a:t>
            </a:r>
            <a:r>
              <a:rPr lang="en-US" dirty="0">
                <a:solidFill>
                  <a:schemeClr val="tx1"/>
                </a:solidFill>
                <a:latin typeface="+mn-lt"/>
                <a:cs typeface="Arial" pitchFamily="34" charset="0"/>
              </a:rPr>
              <a:t>sure to talk with your physician about the course of treatment that is appropriate for you.</a:t>
            </a:r>
            <a:br>
              <a:rPr lang="en-US" dirty="0">
                <a:solidFill>
                  <a:schemeClr val="tx1"/>
                </a:solidFill>
                <a:latin typeface="+mn-lt"/>
                <a:cs typeface="Arial" pitchFamily="34" charset="0"/>
              </a:rPr>
            </a:br>
            <a:endParaRPr lang="en-US" dirty="0">
              <a:solidFill>
                <a:schemeClr val="tx1"/>
              </a:solidFill>
              <a:latin typeface="+mn-lt"/>
              <a:cs typeface="Arial" pitchFamily="34" charset="0"/>
            </a:endParaRPr>
          </a:p>
          <a:p>
            <a:pPr marL="228600" indent="-228600">
              <a:lnSpc>
                <a:spcPct val="120000"/>
              </a:lnSpc>
              <a:spcBef>
                <a:spcPts val="0"/>
              </a:spcBef>
              <a:buClr>
                <a:srgbClr val="1F497D"/>
              </a:buClr>
              <a:buFont typeface="Arial" pitchFamily="34" charset="0"/>
              <a:buChar char="•"/>
            </a:pPr>
            <a:r>
              <a:rPr lang="en-US" dirty="0">
                <a:solidFill>
                  <a:schemeClr val="tx1"/>
                </a:solidFill>
                <a:latin typeface="+mn-lt"/>
                <a:cs typeface="Arial" pitchFamily="34" charset="0"/>
              </a:rPr>
              <a:t>After your diagnosis, it is important to maintain a healthy lifestyle</a:t>
            </a:r>
            <a:r>
              <a:rPr lang="en-US" baseline="30000" dirty="0">
                <a:solidFill>
                  <a:schemeClr val="tx1"/>
                </a:solidFill>
                <a:latin typeface="+mn-lt"/>
                <a:cs typeface="Arial" pitchFamily="34" charset="0"/>
              </a:rPr>
              <a:t> </a:t>
            </a:r>
            <a:r>
              <a:rPr lang="en-US" dirty="0">
                <a:solidFill>
                  <a:schemeClr val="tx1"/>
                </a:solidFill>
                <a:latin typeface="+mn-lt"/>
                <a:cs typeface="Arial" pitchFamily="34" charset="0"/>
              </a:rPr>
              <a:t> and find support through the Pulmonary Fibrosis </a:t>
            </a:r>
            <a:r>
              <a:rPr lang="en-US" dirty="0" smtClean="0">
                <a:solidFill>
                  <a:schemeClr val="tx1"/>
                </a:solidFill>
                <a:latin typeface="+mn-lt"/>
                <a:cs typeface="Arial" pitchFamily="34" charset="0"/>
              </a:rPr>
              <a:t>Foundation</a:t>
            </a:r>
            <a:endParaRPr lang="en-US" dirty="0">
              <a:solidFill>
                <a:schemeClr val="tx1"/>
              </a:solidFill>
              <a:latin typeface="+mn-lt"/>
              <a:cs typeface="Arial" pitchFamily="34" charset="0"/>
            </a:endParaRPr>
          </a:p>
          <a:p>
            <a:pPr marL="228600" indent="-228600">
              <a:lnSpc>
                <a:spcPct val="110000"/>
              </a:lnSpc>
              <a:spcBef>
                <a:spcPts val="300"/>
              </a:spcBef>
              <a:spcAft>
                <a:spcPts val="300"/>
              </a:spcAft>
              <a:buClr>
                <a:srgbClr val="1F497D"/>
              </a:buClr>
              <a:buFont typeface="Wingdings" pitchFamily="2" charset="2"/>
              <a:buChar char="§"/>
            </a:pPr>
            <a:endParaRPr lang="en-US" sz="2800" dirty="0">
              <a:solidFill>
                <a:srgbClr val="404040"/>
              </a:solidFill>
              <a:latin typeface="Arial" pitchFamily="34" charset="0"/>
              <a:cs typeface="Arial" pitchFamily="34" charset="0"/>
            </a:endParaRPr>
          </a:p>
          <a:p>
            <a:pPr>
              <a:lnSpc>
                <a:spcPct val="110000"/>
              </a:lnSpc>
            </a:pP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txBox="1">
            <a:spLocks/>
          </p:cNvSpPr>
          <p:nvPr/>
        </p:nvSpPr>
        <p:spPr>
          <a:xfrm>
            <a:off x="457201" y="1606549"/>
            <a:ext cx="6950596" cy="3135577"/>
          </a:xfrm>
          <a:prstGeom prst="rect">
            <a:avLst/>
          </a:prstGeom>
        </p:spPr>
        <p:txBody>
          <a:bodyPr vert="horz" lIns="91440" tIns="0" rIns="91440" bIns="0" rtlCol="0" anchor="t">
            <a:normAutofit/>
          </a:body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kumimoji="0" lang="en-US" sz="7200" b="0" u="none" strike="noStrike" kern="1200" cap="none" spc="0" normalizeH="0" baseline="0" noProof="0" dirty="0" smtClean="0">
              <a:ln>
                <a:noFill/>
              </a:ln>
              <a:solidFill>
                <a:schemeClr val="bg1"/>
              </a:solidFill>
              <a:effectLst/>
              <a:uLnTx/>
              <a:uFillTx/>
              <a:latin typeface="Georgia"/>
              <a:ea typeface="+mn-ea"/>
              <a:cs typeface="Georgia"/>
            </a:endParaRP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kumimoji="0" lang="en-US" sz="7200" b="0" u="none" strike="noStrike" kern="1200" cap="none" spc="0" normalizeH="0" baseline="0" noProof="0" dirty="0" smtClean="0">
                <a:ln>
                  <a:noFill/>
                </a:ln>
                <a:solidFill>
                  <a:schemeClr val="bg1"/>
                </a:solidFill>
                <a:effectLst/>
                <a:uLnTx/>
                <a:uFillTx/>
                <a:ea typeface="+mn-ea"/>
                <a:cs typeface="Georgia"/>
              </a:rPr>
              <a:t>Thank you.</a:t>
            </a:r>
          </a:p>
        </p:txBody>
      </p:sp>
      <p:sp>
        <p:nvSpPr>
          <p:cNvPr id="2" name="Rectangle 1"/>
          <p:cNvSpPr/>
          <p:nvPr/>
        </p:nvSpPr>
        <p:spPr>
          <a:xfrm>
            <a:off x="4453217" y="3244334"/>
            <a:ext cx="237565" cy="369332"/>
          </a:xfrm>
          <a:prstGeom prst="rect">
            <a:avLst/>
          </a:prstGeom>
        </p:spPr>
        <p:txBody>
          <a:bodyPr wrap="none">
            <a:spAutoFit/>
          </a:bodyPr>
          <a:lstStyle/>
          <a:p>
            <a:pPr algn="ctr">
              <a:lnSpc>
                <a:spcPct val="100000"/>
              </a:lnSpc>
              <a:defRPr/>
            </a:pPr>
            <a:r>
              <a:rPr lang="en-US" b="1" i="1" dirty="0"/>
              <a:t> </a:t>
            </a:r>
            <a:endParaRPr lang="en-US" sz="2400" b="1" i="1"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2"/>
          <p:cNvSpPr>
            <a:spLocks noGrp="1"/>
          </p:cNvSpPr>
          <p:nvPr>
            <p:ph idx="1"/>
          </p:nvPr>
        </p:nvSpPr>
        <p:spPr>
          <a:xfrm>
            <a:off x="468313" y="1283367"/>
            <a:ext cx="4175851" cy="5291337"/>
          </a:xfrm>
        </p:spPr>
        <p:txBody>
          <a:bodyPr>
            <a:normAutofit/>
          </a:bodyPr>
          <a:lstStyle/>
          <a:p>
            <a:pPr>
              <a:lnSpc>
                <a:spcPct val="100000"/>
              </a:lnSpc>
              <a:spcBef>
                <a:spcPts val="0"/>
              </a:spcBef>
              <a:buClr>
                <a:schemeClr val="tx2"/>
              </a:buClr>
            </a:pPr>
            <a:r>
              <a:rPr lang="en-US" sz="2400" dirty="0">
                <a:solidFill>
                  <a:schemeClr val="tx1"/>
                </a:solidFill>
                <a:latin typeface="+mn-lt"/>
              </a:rPr>
              <a:t>The interstitial lung diseases (ILDs) are a group of diseases affecting the </a:t>
            </a:r>
            <a:r>
              <a:rPr lang="en-US" sz="2400" dirty="0" err="1">
                <a:solidFill>
                  <a:schemeClr val="tx1"/>
                </a:solidFill>
                <a:latin typeface="+mn-lt"/>
              </a:rPr>
              <a:t>interstitium</a:t>
            </a:r>
            <a:r>
              <a:rPr lang="en-US" sz="2400" dirty="0">
                <a:solidFill>
                  <a:schemeClr val="tx1"/>
                </a:solidFill>
                <a:latin typeface="+mn-lt"/>
              </a:rPr>
              <a:t> of the </a:t>
            </a:r>
            <a:r>
              <a:rPr lang="en-US" sz="2400" dirty="0" smtClean="0">
                <a:solidFill>
                  <a:schemeClr val="tx1"/>
                </a:solidFill>
                <a:latin typeface="+mn-lt"/>
              </a:rPr>
              <a:t>lungs</a:t>
            </a:r>
          </a:p>
          <a:p>
            <a:pPr>
              <a:lnSpc>
                <a:spcPct val="100000"/>
              </a:lnSpc>
              <a:spcBef>
                <a:spcPts val="0"/>
              </a:spcBef>
              <a:buClr>
                <a:schemeClr val="tx2"/>
              </a:buClr>
            </a:pPr>
            <a:r>
              <a:rPr lang="en-US" sz="2400" b="1" dirty="0" smtClean="0">
                <a:solidFill>
                  <a:schemeClr val="tx1"/>
                </a:solidFill>
                <a:latin typeface="+mn-lt"/>
              </a:rPr>
              <a:t>Inflammation</a:t>
            </a:r>
            <a:r>
              <a:rPr lang="en-US" sz="2400" dirty="0" smtClean="0">
                <a:solidFill>
                  <a:schemeClr val="tx1"/>
                </a:solidFill>
                <a:latin typeface="+mn-lt"/>
              </a:rPr>
              <a:t> </a:t>
            </a:r>
            <a:r>
              <a:rPr lang="en-US" sz="2400" dirty="0">
                <a:solidFill>
                  <a:schemeClr val="tx1"/>
                </a:solidFill>
                <a:latin typeface="+mn-lt"/>
              </a:rPr>
              <a:t>and </a:t>
            </a:r>
            <a:r>
              <a:rPr lang="en-US" sz="2400" b="1" dirty="0">
                <a:solidFill>
                  <a:schemeClr val="tx1"/>
                </a:solidFill>
                <a:latin typeface="+mn-lt"/>
              </a:rPr>
              <a:t>scar tissue</a:t>
            </a:r>
            <a:r>
              <a:rPr lang="en-US" sz="2400" dirty="0">
                <a:solidFill>
                  <a:schemeClr val="tx1"/>
                </a:solidFill>
                <a:latin typeface="+mn-lt"/>
              </a:rPr>
              <a:t> are commonly </a:t>
            </a:r>
            <a:r>
              <a:rPr lang="en-US" sz="2400" dirty="0" smtClean="0">
                <a:solidFill>
                  <a:schemeClr val="tx1"/>
                </a:solidFill>
                <a:latin typeface="+mn-lt"/>
              </a:rPr>
              <a:t>seen</a:t>
            </a:r>
            <a:endParaRPr lang="en-US" sz="2400" baseline="30000" dirty="0">
              <a:solidFill>
                <a:schemeClr val="tx1"/>
              </a:solidFill>
              <a:latin typeface="+mn-lt"/>
            </a:endParaRPr>
          </a:p>
          <a:p>
            <a:pPr>
              <a:lnSpc>
                <a:spcPct val="110000"/>
              </a:lnSpc>
              <a:spcBef>
                <a:spcPts val="0"/>
              </a:spcBef>
              <a:buClr>
                <a:schemeClr val="tx2"/>
              </a:buClr>
            </a:pPr>
            <a:endParaRPr lang="en-US" sz="2600" baseline="30000" dirty="0">
              <a:solidFill>
                <a:srgbClr val="58585A"/>
              </a:solidFill>
            </a:endParaRPr>
          </a:p>
          <a:p>
            <a:pPr marL="457200" lvl="1" indent="0" eaLnBrk="1" hangingPunct="1">
              <a:lnSpc>
                <a:spcPct val="110000"/>
              </a:lnSpc>
              <a:spcBef>
                <a:spcPts val="0"/>
              </a:spcBef>
              <a:buClr>
                <a:schemeClr val="tx2"/>
              </a:buClr>
              <a:buNone/>
            </a:pPr>
            <a:endParaRPr lang="en-US" sz="2200" baseline="30000" dirty="0">
              <a:solidFill>
                <a:srgbClr val="58585A"/>
              </a:solidFill>
            </a:endParaRPr>
          </a:p>
          <a:p>
            <a:pPr marL="457200" lvl="1" indent="0" eaLnBrk="1" hangingPunct="1">
              <a:lnSpc>
                <a:spcPct val="110000"/>
              </a:lnSpc>
              <a:spcBef>
                <a:spcPts val="0"/>
              </a:spcBef>
              <a:buClr>
                <a:schemeClr val="tx2"/>
              </a:buClr>
              <a:buNone/>
            </a:pPr>
            <a:endParaRPr lang="en-US" sz="2200" baseline="30000" dirty="0" smtClean="0">
              <a:solidFill>
                <a:srgbClr val="58585A"/>
              </a:solidFill>
            </a:endParaRPr>
          </a:p>
          <a:p>
            <a:pPr marL="457200" lvl="1" indent="0" eaLnBrk="1" hangingPunct="1">
              <a:lnSpc>
                <a:spcPct val="110000"/>
              </a:lnSpc>
              <a:spcBef>
                <a:spcPts val="0"/>
              </a:spcBef>
              <a:buClr>
                <a:schemeClr val="tx2"/>
              </a:buClr>
              <a:buNone/>
            </a:pPr>
            <a:endParaRPr lang="en-US" sz="2200" baseline="30000" dirty="0" smtClean="0">
              <a:solidFill>
                <a:srgbClr val="58585A"/>
              </a:solidFill>
            </a:endParaRPr>
          </a:p>
          <a:p>
            <a:pPr marL="457200" lvl="1" indent="0" eaLnBrk="1" hangingPunct="1">
              <a:lnSpc>
                <a:spcPct val="110000"/>
              </a:lnSpc>
              <a:spcBef>
                <a:spcPts val="0"/>
              </a:spcBef>
              <a:buClr>
                <a:schemeClr val="tx2"/>
              </a:buClr>
              <a:buNone/>
            </a:pPr>
            <a:endParaRPr lang="en-US" sz="2200" dirty="0">
              <a:solidFill>
                <a:srgbClr val="58585A"/>
              </a:solidFill>
            </a:endParaRPr>
          </a:p>
          <a:p>
            <a:pPr marL="228600" lvl="1" indent="0" eaLnBrk="1" hangingPunct="1">
              <a:buClr>
                <a:schemeClr val="tx2"/>
              </a:buClr>
              <a:buNone/>
            </a:pPr>
            <a:endParaRPr lang="en-US" sz="2000" dirty="0" smtClean="0">
              <a:solidFill>
                <a:srgbClr val="58585A"/>
              </a:solidFill>
            </a:endParaRPr>
          </a:p>
          <a:p>
            <a:pPr eaLnBrk="1" hangingPunct="1">
              <a:spcBef>
                <a:spcPct val="0"/>
              </a:spcBef>
              <a:buClr>
                <a:schemeClr val="tx2"/>
              </a:buClr>
            </a:pPr>
            <a:endParaRPr lang="en-US" sz="2000" dirty="0" smtClean="0">
              <a:solidFill>
                <a:srgbClr val="58585A"/>
              </a:solidFill>
            </a:endParaRPr>
          </a:p>
        </p:txBody>
      </p:sp>
      <p:sp>
        <p:nvSpPr>
          <p:cNvPr id="11266" name="Title 1"/>
          <p:cNvSpPr>
            <a:spLocks noGrp="1"/>
          </p:cNvSpPr>
          <p:nvPr>
            <p:ph type="title"/>
          </p:nvPr>
        </p:nvSpPr>
        <p:spPr>
          <a:xfrm>
            <a:off x="468313" y="478117"/>
            <a:ext cx="8204200" cy="627529"/>
          </a:xfrm>
        </p:spPr>
        <p:txBody>
          <a:bodyPr>
            <a:normAutofit/>
          </a:bodyPr>
          <a:lstStyle/>
          <a:p>
            <a:pPr eaLnBrk="1" hangingPunct="1">
              <a:lnSpc>
                <a:spcPct val="100000"/>
              </a:lnSpc>
            </a:pPr>
            <a:r>
              <a:rPr lang="en-US" sz="3200" b="1" dirty="0" smtClean="0">
                <a:latin typeface="+mn-lt"/>
              </a:rPr>
              <a:t>Interstitial Lung Diseases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690" y="1901958"/>
            <a:ext cx="4443716" cy="2898076"/>
          </a:xfrm>
          <a:prstGeom prst="rect">
            <a:avLst/>
          </a:prstGeom>
        </p:spPr>
      </p:pic>
    </p:spTree>
    <p:extLst>
      <p:ext uri="{BB962C8B-B14F-4D97-AF65-F5344CB8AC3E}">
        <p14:creationId xmlns:p14="http://schemas.microsoft.com/office/powerpoint/2010/main" val="11977155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2"/>
          <p:cNvSpPr>
            <a:spLocks noGrp="1"/>
          </p:cNvSpPr>
          <p:nvPr>
            <p:ph idx="1"/>
          </p:nvPr>
        </p:nvSpPr>
        <p:spPr>
          <a:xfrm>
            <a:off x="150151" y="5340996"/>
            <a:ext cx="8708693" cy="1374772"/>
          </a:xfrm>
        </p:spPr>
        <p:txBody>
          <a:bodyPr>
            <a:normAutofit/>
          </a:bodyPr>
          <a:lstStyle/>
          <a:p>
            <a:pPr marL="0" indent="0" algn="ctr">
              <a:lnSpc>
                <a:spcPct val="110000"/>
              </a:lnSpc>
              <a:spcBef>
                <a:spcPts val="0"/>
              </a:spcBef>
              <a:buClr>
                <a:schemeClr val="tx2"/>
              </a:buClr>
              <a:buNone/>
            </a:pPr>
            <a:r>
              <a:rPr lang="en-US" sz="1800" dirty="0" smtClean="0">
                <a:solidFill>
                  <a:schemeClr val="tx1"/>
                </a:solidFill>
                <a:latin typeface="+mn-lt"/>
              </a:rPr>
              <a:t>The </a:t>
            </a:r>
            <a:r>
              <a:rPr lang="en-US" sz="1800" dirty="0">
                <a:solidFill>
                  <a:schemeClr val="tx1"/>
                </a:solidFill>
                <a:latin typeface="+mn-lt"/>
              </a:rPr>
              <a:t>interstitial lung diseases (ILDs) are a group of diseases affecting the </a:t>
            </a:r>
            <a:r>
              <a:rPr lang="en-US" sz="1800" dirty="0" err="1">
                <a:solidFill>
                  <a:schemeClr val="tx1"/>
                </a:solidFill>
                <a:latin typeface="+mn-lt"/>
              </a:rPr>
              <a:t>interstitium</a:t>
            </a:r>
            <a:r>
              <a:rPr lang="en-US" sz="1800" dirty="0">
                <a:solidFill>
                  <a:schemeClr val="tx1"/>
                </a:solidFill>
                <a:latin typeface="+mn-lt"/>
              </a:rPr>
              <a:t> of the lungs. </a:t>
            </a:r>
            <a:r>
              <a:rPr lang="en-US" sz="1800" b="1" dirty="0">
                <a:solidFill>
                  <a:schemeClr val="tx1"/>
                </a:solidFill>
                <a:latin typeface="+mn-lt"/>
              </a:rPr>
              <a:t>Inflammation</a:t>
            </a:r>
            <a:r>
              <a:rPr lang="en-US" sz="1800" dirty="0">
                <a:solidFill>
                  <a:schemeClr val="tx1"/>
                </a:solidFill>
                <a:latin typeface="+mn-lt"/>
              </a:rPr>
              <a:t> and </a:t>
            </a:r>
            <a:r>
              <a:rPr lang="en-US" sz="1800" b="1" dirty="0">
                <a:solidFill>
                  <a:schemeClr val="tx1"/>
                </a:solidFill>
                <a:latin typeface="+mn-lt"/>
              </a:rPr>
              <a:t>scar tissue</a:t>
            </a:r>
            <a:r>
              <a:rPr lang="en-US" sz="1800" dirty="0">
                <a:solidFill>
                  <a:schemeClr val="tx1"/>
                </a:solidFill>
                <a:latin typeface="+mn-lt"/>
              </a:rPr>
              <a:t> are commonly seen.  </a:t>
            </a:r>
            <a:endParaRPr lang="en-US" sz="1800" baseline="30000" dirty="0">
              <a:solidFill>
                <a:schemeClr val="tx1"/>
              </a:solidFill>
              <a:latin typeface="+mn-lt"/>
            </a:endParaRPr>
          </a:p>
          <a:p>
            <a:pPr marL="457200" lvl="1" indent="0" algn="ctr" eaLnBrk="1" hangingPunct="1">
              <a:lnSpc>
                <a:spcPct val="110000"/>
              </a:lnSpc>
              <a:spcBef>
                <a:spcPts val="0"/>
              </a:spcBef>
              <a:buClr>
                <a:schemeClr val="tx2"/>
              </a:buClr>
              <a:buNone/>
            </a:pPr>
            <a:endParaRPr lang="en-US" sz="1800" baseline="30000" dirty="0">
              <a:solidFill>
                <a:srgbClr val="58585A"/>
              </a:solidFill>
            </a:endParaRPr>
          </a:p>
          <a:p>
            <a:pPr marL="457200" lvl="1" indent="0" algn="ctr" eaLnBrk="1" hangingPunct="1">
              <a:lnSpc>
                <a:spcPct val="110000"/>
              </a:lnSpc>
              <a:spcBef>
                <a:spcPts val="0"/>
              </a:spcBef>
              <a:buClr>
                <a:schemeClr val="tx2"/>
              </a:buClr>
              <a:buNone/>
            </a:pPr>
            <a:endParaRPr lang="en-US" sz="1800" baseline="30000" dirty="0" smtClean="0">
              <a:solidFill>
                <a:srgbClr val="58585A"/>
              </a:solidFill>
            </a:endParaRPr>
          </a:p>
          <a:p>
            <a:pPr marL="457200" lvl="1" indent="0" algn="ctr" eaLnBrk="1" hangingPunct="1">
              <a:lnSpc>
                <a:spcPct val="110000"/>
              </a:lnSpc>
              <a:spcBef>
                <a:spcPts val="0"/>
              </a:spcBef>
              <a:buClr>
                <a:schemeClr val="tx2"/>
              </a:buClr>
              <a:buNone/>
            </a:pPr>
            <a:endParaRPr lang="en-US" sz="1800" baseline="30000" dirty="0" smtClean="0">
              <a:solidFill>
                <a:srgbClr val="58585A"/>
              </a:solidFill>
            </a:endParaRPr>
          </a:p>
          <a:p>
            <a:pPr marL="457200" lvl="1" indent="0" algn="ctr" eaLnBrk="1" hangingPunct="1">
              <a:lnSpc>
                <a:spcPct val="110000"/>
              </a:lnSpc>
              <a:spcBef>
                <a:spcPts val="0"/>
              </a:spcBef>
              <a:buClr>
                <a:schemeClr val="tx2"/>
              </a:buClr>
              <a:buNone/>
            </a:pPr>
            <a:endParaRPr lang="en-US" sz="1800" dirty="0">
              <a:solidFill>
                <a:srgbClr val="58585A"/>
              </a:solidFill>
            </a:endParaRPr>
          </a:p>
          <a:p>
            <a:pPr marL="228600" lvl="1" indent="0" algn="ctr" eaLnBrk="1" hangingPunct="1">
              <a:buClr>
                <a:schemeClr val="tx2"/>
              </a:buClr>
              <a:buNone/>
            </a:pPr>
            <a:endParaRPr lang="en-US" sz="1800" dirty="0" smtClean="0">
              <a:solidFill>
                <a:srgbClr val="58585A"/>
              </a:solidFill>
            </a:endParaRPr>
          </a:p>
          <a:p>
            <a:pPr algn="ctr" eaLnBrk="1" hangingPunct="1">
              <a:spcBef>
                <a:spcPct val="0"/>
              </a:spcBef>
              <a:buClr>
                <a:schemeClr val="tx2"/>
              </a:buClr>
            </a:pPr>
            <a:endParaRPr lang="en-US" sz="1800" dirty="0" smtClean="0">
              <a:solidFill>
                <a:srgbClr val="58585A"/>
              </a:solidFill>
            </a:endParaRPr>
          </a:p>
        </p:txBody>
      </p:sp>
      <p:sp>
        <p:nvSpPr>
          <p:cNvPr id="11266" name="Title 1"/>
          <p:cNvSpPr>
            <a:spLocks noGrp="1"/>
          </p:cNvSpPr>
          <p:nvPr>
            <p:ph type="title"/>
          </p:nvPr>
        </p:nvSpPr>
        <p:spPr>
          <a:xfrm>
            <a:off x="226429" y="303291"/>
            <a:ext cx="8204200" cy="718258"/>
          </a:xfrm>
        </p:spPr>
        <p:txBody>
          <a:bodyPr>
            <a:normAutofit/>
          </a:bodyPr>
          <a:lstStyle/>
          <a:p>
            <a:pPr eaLnBrk="1" hangingPunct="1">
              <a:lnSpc>
                <a:spcPct val="100000"/>
              </a:lnSpc>
            </a:pPr>
            <a:r>
              <a:rPr lang="en-US" sz="3200" b="1" dirty="0" smtClean="0">
                <a:latin typeface="+mn-lt"/>
              </a:rPr>
              <a:t>What is the interstitium?</a:t>
            </a:r>
          </a:p>
        </p:txBody>
      </p:sp>
      <p:sp>
        <p:nvSpPr>
          <p:cNvPr id="11268" name="Rectangle 6"/>
          <p:cNvSpPr>
            <a:spLocks noChangeArrowheads="1"/>
          </p:cNvSpPr>
          <p:nvPr/>
        </p:nvSpPr>
        <p:spPr bwMode="auto">
          <a:xfrm>
            <a:off x="6359416" y="5797550"/>
            <a:ext cx="646332" cy="461665"/>
          </a:xfrm>
          <a:prstGeom prst="rect">
            <a:avLst/>
          </a:prstGeom>
          <a:noFill/>
          <a:ln w="9525">
            <a:noFill/>
            <a:miter lim="800000"/>
            <a:headEnd/>
            <a:tailEnd/>
          </a:ln>
        </p:spPr>
        <p:txBody>
          <a:bodyPr wrap="none">
            <a:spAutoFit/>
          </a:bodyPr>
          <a:lstStyle/>
          <a:p>
            <a:pPr lvl="1" algn="ctr"/>
            <a:endParaRPr lang="en-US" dirty="0">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690" y="1771032"/>
            <a:ext cx="4443716" cy="289807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1044" b="15609"/>
          <a:stretch/>
        </p:blipFill>
        <p:spPr>
          <a:xfrm>
            <a:off x="2578999" y="793441"/>
            <a:ext cx="3850999" cy="4329352"/>
          </a:xfrm>
          <a:prstGeom prst="rect">
            <a:avLst/>
          </a:prstGeom>
        </p:spPr>
      </p:pic>
      <p:sp>
        <p:nvSpPr>
          <p:cNvPr id="14" name="Trapezoid 13"/>
          <p:cNvSpPr/>
          <p:nvPr/>
        </p:nvSpPr>
        <p:spPr>
          <a:xfrm rot="5400000">
            <a:off x="5751354" y="1347664"/>
            <a:ext cx="3332144" cy="2912819"/>
          </a:xfrm>
          <a:prstGeom prst="trapezoid">
            <a:avLst>
              <a:gd name="adj" fmla="val 28243"/>
            </a:avLst>
          </a:prstGeom>
          <a:gradFill flip="none" rotWithShape="1">
            <a:gsLst>
              <a:gs pos="0">
                <a:schemeClr val="accent1">
                  <a:tint val="100000"/>
                  <a:shade val="100000"/>
                  <a:satMod val="130000"/>
                  <a:alpha val="49000"/>
                </a:schemeClr>
              </a:gs>
              <a:gs pos="100000">
                <a:schemeClr val="accent1">
                  <a:tint val="50000"/>
                  <a:shade val="100000"/>
                  <a:satMod val="350000"/>
                  <a:alpha val="4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rot="19707808">
            <a:off x="3989795" y="2430511"/>
            <a:ext cx="1932460" cy="584748"/>
            <a:chOff x="5057066" y="4374730"/>
            <a:chExt cx="1932460" cy="584748"/>
          </a:xfrm>
        </p:grpSpPr>
        <p:pic>
          <p:nvPicPr>
            <p:cNvPr id="10" name="Picture 2" descr="C:\Users\t0pere02\AppData\Local\Microsoft\Windows\Temporary Internet Files\Content.IE5\RKX42QLY\Power-Of-Oxygen[1].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1503058">
              <a:off x="5057066" y="4374730"/>
              <a:ext cx="494902" cy="527868"/>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Connector 22"/>
            <p:cNvSpPr/>
            <p:nvPr/>
          </p:nvSpPr>
          <p:spPr>
            <a:xfrm rot="21503058">
              <a:off x="6286350" y="4408576"/>
              <a:ext cx="507590" cy="550902"/>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n>
                  <a:solidFill>
                    <a:schemeClr val="tx1"/>
                  </a:solidFill>
                  <a:prstDash val="dash"/>
                </a:ln>
              </a:endParaRPr>
            </a:p>
          </p:txBody>
        </p:sp>
        <p:sp>
          <p:nvSpPr>
            <p:cNvPr id="12" name="TextBox 11"/>
            <p:cNvSpPr txBox="1"/>
            <p:nvPr/>
          </p:nvSpPr>
          <p:spPr>
            <a:xfrm rot="21503058">
              <a:off x="6273841" y="4499361"/>
              <a:ext cx="715685" cy="369332"/>
            </a:xfrm>
            <a:prstGeom prst="rect">
              <a:avLst/>
            </a:prstGeom>
            <a:noFill/>
          </p:spPr>
          <p:txBody>
            <a:bodyPr wrap="square" rtlCol="0">
              <a:spAutoFit/>
            </a:bodyPr>
            <a:lstStyle/>
            <a:p>
              <a:r>
                <a:rPr lang="en-US" dirty="0" smtClean="0"/>
                <a:t>CO</a:t>
              </a:r>
              <a:r>
                <a:rPr lang="en-US" baseline="-25000" dirty="0" smtClean="0"/>
                <a:t>2</a:t>
              </a:r>
              <a:endParaRPr lang="en-US" baseline="-25000" dirty="0"/>
            </a:p>
          </p:txBody>
        </p:sp>
        <p:cxnSp>
          <p:nvCxnSpPr>
            <p:cNvPr id="13" name="Straight Arrow Connector 12"/>
            <p:cNvCxnSpPr/>
            <p:nvPr/>
          </p:nvCxnSpPr>
          <p:spPr>
            <a:xfrm>
              <a:off x="5681336" y="4523971"/>
              <a:ext cx="587440" cy="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2"/>
            </p:cNvCxnSpPr>
            <p:nvPr/>
          </p:nvCxnSpPr>
          <p:spPr>
            <a:xfrm flipH="1">
              <a:off x="5618675" y="4691183"/>
              <a:ext cx="667776" cy="5554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84905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8313" y="478117"/>
            <a:ext cx="8204200" cy="627529"/>
          </a:xfrm>
        </p:spPr>
        <p:txBody>
          <a:bodyPr>
            <a:normAutofit/>
          </a:bodyPr>
          <a:lstStyle/>
          <a:p>
            <a:pPr>
              <a:lnSpc>
                <a:spcPct val="100000"/>
              </a:lnSpc>
            </a:pPr>
            <a:r>
              <a:rPr lang="en-US" sz="3200" b="1" dirty="0">
                <a:latin typeface="+mn-lt"/>
              </a:rPr>
              <a:t>What is the interstitium?</a:t>
            </a:r>
            <a:endParaRPr lang="en-US" sz="3200" b="1" dirty="0" smtClean="0">
              <a:latin typeface="+mn-lt"/>
            </a:endParaRPr>
          </a:p>
        </p:txBody>
      </p:sp>
      <p:sp>
        <p:nvSpPr>
          <p:cNvPr id="11268" name="Rectangle 6"/>
          <p:cNvSpPr>
            <a:spLocks noChangeArrowheads="1"/>
          </p:cNvSpPr>
          <p:nvPr/>
        </p:nvSpPr>
        <p:spPr bwMode="auto">
          <a:xfrm>
            <a:off x="6359416" y="5797550"/>
            <a:ext cx="646332" cy="461665"/>
          </a:xfrm>
          <a:prstGeom prst="rect">
            <a:avLst/>
          </a:prstGeom>
          <a:noFill/>
          <a:ln w="9525">
            <a:noFill/>
            <a:miter lim="800000"/>
            <a:headEnd/>
            <a:tailEnd/>
          </a:ln>
        </p:spPr>
        <p:txBody>
          <a:bodyPr wrap="none">
            <a:spAutoFit/>
          </a:bodyPr>
          <a:lstStyle/>
          <a:p>
            <a:pPr lvl="1" algn="ctr"/>
            <a:endParaRPr lang="en-US" dirty="0">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690" y="1901958"/>
            <a:ext cx="4443716" cy="289807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1044" b="15609"/>
          <a:stretch/>
        </p:blipFill>
        <p:spPr>
          <a:xfrm>
            <a:off x="2594162" y="957444"/>
            <a:ext cx="3850999" cy="4329352"/>
          </a:xfrm>
          <a:prstGeom prst="rect">
            <a:avLst/>
          </a:prstGeom>
        </p:spPr>
      </p:pic>
      <p:sp>
        <p:nvSpPr>
          <p:cNvPr id="14" name="Trapezoid 13"/>
          <p:cNvSpPr/>
          <p:nvPr/>
        </p:nvSpPr>
        <p:spPr>
          <a:xfrm rot="5400000">
            <a:off x="5533521" y="1405591"/>
            <a:ext cx="3779552" cy="2796964"/>
          </a:xfrm>
          <a:prstGeom prst="trapezoid">
            <a:avLst>
              <a:gd name="adj" fmla="val 28243"/>
            </a:avLst>
          </a:prstGeom>
          <a:gradFill flip="none" rotWithShape="1">
            <a:gsLst>
              <a:gs pos="0">
                <a:schemeClr val="accent1">
                  <a:tint val="100000"/>
                  <a:shade val="100000"/>
                  <a:satMod val="130000"/>
                  <a:alpha val="49000"/>
                </a:schemeClr>
              </a:gs>
              <a:gs pos="100000">
                <a:schemeClr val="accent1">
                  <a:tint val="50000"/>
                  <a:shade val="100000"/>
                  <a:satMod val="350000"/>
                  <a:alpha val="4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3416834" y="2522224"/>
            <a:ext cx="1972995" cy="2330723"/>
          </a:xfrm>
          <a:custGeom>
            <a:avLst/>
            <a:gdLst>
              <a:gd name="connsiteX0" fmla="*/ 823971 w 1972995"/>
              <a:gd name="connsiteY0" fmla="*/ 146141 h 2330723"/>
              <a:gd name="connsiteX1" fmla="*/ 884446 w 1972995"/>
              <a:gd name="connsiteY1" fmla="*/ 131023 h 2330723"/>
              <a:gd name="connsiteX2" fmla="*/ 937362 w 1972995"/>
              <a:gd name="connsiteY2" fmla="*/ 100786 h 2330723"/>
              <a:gd name="connsiteX3" fmla="*/ 967599 w 1972995"/>
              <a:gd name="connsiteY3" fmla="*/ 62991 h 2330723"/>
              <a:gd name="connsiteX4" fmla="*/ 990277 w 1972995"/>
              <a:gd name="connsiteY4" fmla="*/ 40314 h 2330723"/>
              <a:gd name="connsiteX5" fmla="*/ 1065871 w 1972995"/>
              <a:gd name="connsiteY5" fmla="*/ 25195 h 2330723"/>
              <a:gd name="connsiteX6" fmla="*/ 1088549 w 1972995"/>
              <a:gd name="connsiteY6" fmla="*/ 10077 h 2330723"/>
              <a:gd name="connsiteX7" fmla="*/ 1232177 w 1972995"/>
              <a:gd name="connsiteY7" fmla="*/ 10077 h 2330723"/>
              <a:gd name="connsiteX8" fmla="*/ 1269974 w 1972995"/>
              <a:gd name="connsiteY8" fmla="*/ 25195 h 2330723"/>
              <a:gd name="connsiteX9" fmla="*/ 1307771 w 1972995"/>
              <a:gd name="connsiteY9" fmla="*/ 32754 h 2330723"/>
              <a:gd name="connsiteX10" fmla="*/ 1353127 w 1972995"/>
              <a:gd name="connsiteY10" fmla="*/ 47873 h 2330723"/>
              <a:gd name="connsiteX11" fmla="*/ 1375805 w 1972995"/>
              <a:gd name="connsiteY11" fmla="*/ 55432 h 2330723"/>
              <a:gd name="connsiteX12" fmla="*/ 1443839 w 1972995"/>
              <a:gd name="connsiteY12" fmla="*/ 93227 h 2330723"/>
              <a:gd name="connsiteX13" fmla="*/ 1458958 w 1972995"/>
              <a:gd name="connsiteY13" fmla="*/ 108346 h 2330723"/>
              <a:gd name="connsiteX14" fmla="*/ 1481636 w 1972995"/>
              <a:gd name="connsiteY14" fmla="*/ 123464 h 2330723"/>
              <a:gd name="connsiteX15" fmla="*/ 1489195 w 1972995"/>
              <a:gd name="connsiteY15" fmla="*/ 146141 h 2330723"/>
              <a:gd name="connsiteX16" fmla="*/ 1519433 w 1972995"/>
              <a:gd name="connsiteY16" fmla="*/ 183937 h 2330723"/>
              <a:gd name="connsiteX17" fmla="*/ 1534552 w 1972995"/>
              <a:gd name="connsiteY17" fmla="*/ 229291 h 2330723"/>
              <a:gd name="connsiteX18" fmla="*/ 1564789 w 1972995"/>
              <a:gd name="connsiteY18" fmla="*/ 274646 h 2330723"/>
              <a:gd name="connsiteX19" fmla="*/ 1579908 w 1972995"/>
              <a:gd name="connsiteY19" fmla="*/ 350237 h 2330723"/>
              <a:gd name="connsiteX20" fmla="*/ 1595027 w 1972995"/>
              <a:gd name="connsiteY20" fmla="*/ 486301 h 2330723"/>
              <a:gd name="connsiteX21" fmla="*/ 1587467 w 1972995"/>
              <a:gd name="connsiteY21" fmla="*/ 561892 h 2330723"/>
              <a:gd name="connsiteX22" fmla="*/ 1579908 w 1972995"/>
              <a:gd name="connsiteY22" fmla="*/ 584569 h 2330723"/>
              <a:gd name="connsiteX23" fmla="*/ 1542111 w 1972995"/>
              <a:gd name="connsiteY23" fmla="*/ 622365 h 2330723"/>
              <a:gd name="connsiteX24" fmla="*/ 1526992 w 1972995"/>
              <a:gd name="connsiteY24" fmla="*/ 645042 h 2330723"/>
              <a:gd name="connsiteX25" fmla="*/ 1504314 w 1972995"/>
              <a:gd name="connsiteY25" fmla="*/ 660160 h 2330723"/>
              <a:gd name="connsiteX26" fmla="*/ 1443839 w 1972995"/>
              <a:gd name="connsiteY26" fmla="*/ 713074 h 2330723"/>
              <a:gd name="connsiteX27" fmla="*/ 1398483 w 1972995"/>
              <a:gd name="connsiteY27" fmla="*/ 728192 h 2330723"/>
              <a:gd name="connsiteX28" fmla="*/ 1330449 w 1972995"/>
              <a:gd name="connsiteY28" fmla="*/ 758429 h 2330723"/>
              <a:gd name="connsiteX29" fmla="*/ 1307771 w 1972995"/>
              <a:gd name="connsiteY29" fmla="*/ 765988 h 2330723"/>
              <a:gd name="connsiteX30" fmla="*/ 1292652 w 1972995"/>
              <a:gd name="connsiteY30" fmla="*/ 788665 h 2330723"/>
              <a:gd name="connsiteX31" fmla="*/ 1307771 w 1972995"/>
              <a:gd name="connsiteY31" fmla="*/ 765988 h 2330723"/>
              <a:gd name="connsiteX32" fmla="*/ 1398483 w 1972995"/>
              <a:gd name="connsiteY32" fmla="*/ 720633 h 2330723"/>
              <a:gd name="connsiteX33" fmla="*/ 1421161 w 1972995"/>
              <a:gd name="connsiteY33" fmla="*/ 713074 h 2330723"/>
              <a:gd name="connsiteX34" fmla="*/ 1443839 w 1972995"/>
              <a:gd name="connsiteY34" fmla="*/ 705515 h 2330723"/>
              <a:gd name="connsiteX35" fmla="*/ 1466517 w 1972995"/>
              <a:gd name="connsiteY35" fmla="*/ 690397 h 2330723"/>
              <a:gd name="connsiteX36" fmla="*/ 1519433 w 1972995"/>
              <a:gd name="connsiteY36" fmla="*/ 675279 h 2330723"/>
              <a:gd name="connsiteX37" fmla="*/ 1572348 w 1972995"/>
              <a:gd name="connsiteY37" fmla="*/ 660160 h 2330723"/>
              <a:gd name="connsiteX38" fmla="*/ 1678180 w 1972995"/>
              <a:gd name="connsiteY38" fmla="*/ 667719 h 2330723"/>
              <a:gd name="connsiteX39" fmla="*/ 1753773 w 1972995"/>
              <a:gd name="connsiteY39" fmla="*/ 690397 h 2330723"/>
              <a:gd name="connsiteX40" fmla="*/ 1776451 w 1972995"/>
              <a:gd name="connsiteY40" fmla="*/ 697956 h 2330723"/>
              <a:gd name="connsiteX41" fmla="*/ 1821808 w 1972995"/>
              <a:gd name="connsiteY41" fmla="*/ 728192 h 2330723"/>
              <a:gd name="connsiteX42" fmla="*/ 1836926 w 1972995"/>
              <a:gd name="connsiteY42" fmla="*/ 750870 h 2330723"/>
              <a:gd name="connsiteX43" fmla="*/ 1874723 w 1972995"/>
              <a:gd name="connsiteY43" fmla="*/ 758429 h 2330723"/>
              <a:gd name="connsiteX44" fmla="*/ 1882283 w 1972995"/>
              <a:gd name="connsiteY44" fmla="*/ 796224 h 2330723"/>
              <a:gd name="connsiteX45" fmla="*/ 1889842 w 1972995"/>
              <a:gd name="connsiteY45" fmla="*/ 856697 h 2330723"/>
              <a:gd name="connsiteX46" fmla="*/ 1904961 w 1972995"/>
              <a:gd name="connsiteY46" fmla="*/ 902052 h 2330723"/>
              <a:gd name="connsiteX47" fmla="*/ 1920079 w 1972995"/>
              <a:gd name="connsiteY47" fmla="*/ 947406 h 2330723"/>
              <a:gd name="connsiteX48" fmla="*/ 1927639 w 1972995"/>
              <a:gd name="connsiteY48" fmla="*/ 970084 h 2330723"/>
              <a:gd name="connsiteX49" fmla="*/ 1942758 w 1972995"/>
              <a:gd name="connsiteY49" fmla="*/ 992761 h 2330723"/>
              <a:gd name="connsiteX50" fmla="*/ 1957876 w 1972995"/>
              <a:gd name="connsiteY50" fmla="*/ 1038116 h 2330723"/>
              <a:gd name="connsiteX51" fmla="*/ 1965436 w 1972995"/>
              <a:gd name="connsiteY51" fmla="*/ 1060793 h 2330723"/>
              <a:gd name="connsiteX52" fmla="*/ 1972995 w 1972995"/>
              <a:gd name="connsiteY52" fmla="*/ 1091029 h 2330723"/>
              <a:gd name="connsiteX53" fmla="*/ 1957876 w 1972995"/>
              <a:gd name="connsiteY53" fmla="*/ 1166621 h 2330723"/>
              <a:gd name="connsiteX54" fmla="*/ 1950317 w 1972995"/>
              <a:gd name="connsiteY54" fmla="*/ 1189298 h 2330723"/>
              <a:gd name="connsiteX55" fmla="*/ 1920079 w 1972995"/>
              <a:gd name="connsiteY55" fmla="*/ 1234653 h 2330723"/>
              <a:gd name="connsiteX56" fmla="*/ 1897401 w 1972995"/>
              <a:gd name="connsiteY56" fmla="*/ 1249771 h 2330723"/>
              <a:gd name="connsiteX57" fmla="*/ 1882283 w 1972995"/>
              <a:gd name="connsiteY57" fmla="*/ 1272448 h 2330723"/>
              <a:gd name="connsiteX58" fmla="*/ 1859604 w 1972995"/>
              <a:gd name="connsiteY58" fmla="*/ 1287566 h 2330723"/>
              <a:gd name="connsiteX59" fmla="*/ 1829367 w 1972995"/>
              <a:gd name="connsiteY59" fmla="*/ 1332921 h 2330723"/>
              <a:gd name="connsiteX60" fmla="*/ 1784011 w 1972995"/>
              <a:gd name="connsiteY60" fmla="*/ 1355598 h 2330723"/>
              <a:gd name="connsiteX61" fmla="*/ 1746214 w 1972995"/>
              <a:gd name="connsiteY61" fmla="*/ 1385835 h 2330723"/>
              <a:gd name="connsiteX62" fmla="*/ 1489195 w 1972995"/>
              <a:gd name="connsiteY62" fmla="*/ 1378276 h 2330723"/>
              <a:gd name="connsiteX63" fmla="*/ 1421161 w 1972995"/>
              <a:gd name="connsiteY63" fmla="*/ 1348039 h 2330723"/>
              <a:gd name="connsiteX64" fmla="*/ 1375805 w 1972995"/>
              <a:gd name="connsiteY64" fmla="*/ 1332921 h 2330723"/>
              <a:gd name="connsiteX65" fmla="*/ 1489195 w 1972995"/>
              <a:gd name="connsiteY65" fmla="*/ 1348039 h 2330723"/>
              <a:gd name="connsiteX66" fmla="*/ 1549670 w 1972995"/>
              <a:gd name="connsiteY66" fmla="*/ 1355598 h 2330723"/>
              <a:gd name="connsiteX67" fmla="*/ 1579908 w 1972995"/>
              <a:gd name="connsiteY67" fmla="*/ 1363157 h 2330723"/>
              <a:gd name="connsiteX68" fmla="*/ 1670620 w 1972995"/>
              <a:gd name="connsiteY68" fmla="*/ 1378276 h 2330723"/>
              <a:gd name="connsiteX69" fmla="*/ 1723536 w 1972995"/>
              <a:gd name="connsiteY69" fmla="*/ 1393394 h 2330723"/>
              <a:gd name="connsiteX70" fmla="*/ 1776451 w 1972995"/>
              <a:gd name="connsiteY70" fmla="*/ 1461426 h 2330723"/>
              <a:gd name="connsiteX71" fmla="*/ 1784011 w 1972995"/>
              <a:gd name="connsiteY71" fmla="*/ 1484103 h 2330723"/>
              <a:gd name="connsiteX72" fmla="*/ 1776451 w 1972995"/>
              <a:gd name="connsiteY72" fmla="*/ 1589931 h 2330723"/>
              <a:gd name="connsiteX73" fmla="*/ 1768892 w 1972995"/>
              <a:gd name="connsiteY73" fmla="*/ 1718435 h 2330723"/>
              <a:gd name="connsiteX74" fmla="*/ 1708417 w 1972995"/>
              <a:gd name="connsiteY74" fmla="*/ 1771349 h 2330723"/>
              <a:gd name="connsiteX75" fmla="*/ 1685739 w 1972995"/>
              <a:gd name="connsiteY75" fmla="*/ 1786467 h 2330723"/>
              <a:gd name="connsiteX76" fmla="*/ 1632823 w 1972995"/>
              <a:gd name="connsiteY76" fmla="*/ 1854499 h 2330723"/>
              <a:gd name="connsiteX77" fmla="*/ 1572348 w 1972995"/>
              <a:gd name="connsiteY77" fmla="*/ 1922531 h 2330723"/>
              <a:gd name="connsiteX78" fmla="*/ 1549670 w 1972995"/>
              <a:gd name="connsiteY78" fmla="*/ 1930090 h 2330723"/>
              <a:gd name="connsiteX79" fmla="*/ 1458958 w 1972995"/>
              <a:gd name="connsiteY79" fmla="*/ 1922531 h 2330723"/>
              <a:gd name="connsiteX80" fmla="*/ 1428721 w 1972995"/>
              <a:gd name="connsiteY80" fmla="*/ 1907413 h 2330723"/>
              <a:gd name="connsiteX81" fmla="*/ 1398483 w 1972995"/>
              <a:gd name="connsiteY81" fmla="*/ 1899854 h 2330723"/>
              <a:gd name="connsiteX82" fmla="*/ 1322889 w 1972995"/>
              <a:gd name="connsiteY82" fmla="*/ 1839381 h 2330723"/>
              <a:gd name="connsiteX83" fmla="*/ 1322889 w 1972995"/>
              <a:gd name="connsiteY83" fmla="*/ 1839381 h 2330723"/>
              <a:gd name="connsiteX84" fmla="*/ 1300211 w 1972995"/>
              <a:gd name="connsiteY84" fmla="*/ 1824263 h 2330723"/>
              <a:gd name="connsiteX85" fmla="*/ 1254855 w 1972995"/>
              <a:gd name="connsiteY85" fmla="*/ 1778908 h 2330723"/>
              <a:gd name="connsiteX86" fmla="*/ 1239736 w 1972995"/>
              <a:gd name="connsiteY86" fmla="*/ 1733554 h 2330723"/>
              <a:gd name="connsiteX87" fmla="*/ 1232177 w 1972995"/>
              <a:gd name="connsiteY87" fmla="*/ 1710876 h 2330723"/>
              <a:gd name="connsiteX88" fmla="*/ 1247296 w 1972995"/>
              <a:gd name="connsiteY88" fmla="*/ 1725994 h 2330723"/>
              <a:gd name="connsiteX89" fmla="*/ 1254855 w 1972995"/>
              <a:gd name="connsiteY89" fmla="*/ 1748672 h 2330723"/>
              <a:gd name="connsiteX90" fmla="*/ 1262414 w 1972995"/>
              <a:gd name="connsiteY90" fmla="*/ 1778908 h 2330723"/>
              <a:gd name="connsiteX91" fmla="*/ 1292652 w 1972995"/>
              <a:gd name="connsiteY91" fmla="*/ 1831822 h 2330723"/>
              <a:gd name="connsiteX92" fmla="*/ 1307771 w 1972995"/>
              <a:gd name="connsiteY92" fmla="*/ 1862058 h 2330723"/>
              <a:gd name="connsiteX93" fmla="*/ 1322889 w 1972995"/>
              <a:gd name="connsiteY93" fmla="*/ 1884736 h 2330723"/>
              <a:gd name="connsiteX94" fmla="*/ 1368246 w 1972995"/>
              <a:gd name="connsiteY94" fmla="*/ 1899854 h 2330723"/>
              <a:gd name="connsiteX95" fmla="*/ 1390924 w 1972995"/>
              <a:gd name="connsiteY95" fmla="*/ 1914972 h 2330723"/>
              <a:gd name="connsiteX96" fmla="*/ 1390924 w 1972995"/>
              <a:gd name="connsiteY96" fmla="*/ 2013241 h 2330723"/>
              <a:gd name="connsiteX97" fmla="*/ 1345567 w 1972995"/>
              <a:gd name="connsiteY97" fmla="*/ 2073713 h 2330723"/>
              <a:gd name="connsiteX98" fmla="*/ 1300211 w 1972995"/>
              <a:gd name="connsiteY98" fmla="*/ 2111509 h 2330723"/>
              <a:gd name="connsiteX99" fmla="*/ 1254855 w 1972995"/>
              <a:gd name="connsiteY99" fmla="*/ 2149304 h 2330723"/>
              <a:gd name="connsiteX100" fmla="*/ 1239736 w 1972995"/>
              <a:gd name="connsiteY100" fmla="*/ 2164423 h 2330723"/>
              <a:gd name="connsiteX101" fmla="*/ 1217058 w 1972995"/>
              <a:gd name="connsiteY101" fmla="*/ 2179541 h 2330723"/>
              <a:gd name="connsiteX102" fmla="*/ 1209499 w 1972995"/>
              <a:gd name="connsiteY102" fmla="*/ 2202218 h 2330723"/>
              <a:gd name="connsiteX103" fmla="*/ 1156583 w 1972995"/>
              <a:gd name="connsiteY103" fmla="*/ 2232455 h 2330723"/>
              <a:gd name="connsiteX104" fmla="*/ 1126346 w 1972995"/>
              <a:gd name="connsiteY104" fmla="*/ 2277809 h 2330723"/>
              <a:gd name="connsiteX105" fmla="*/ 1035633 w 1972995"/>
              <a:gd name="connsiteY105" fmla="*/ 2323164 h 2330723"/>
              <a:gd name="connsiteX106" fmla="*/ 899565 w 1972995"/>
              <a:gd name="connsiteY106" fmla="*/ 2330723 h 2330723"/>
              <a:gd name="connsiteX107" fmla="*/ 786174 w 1972995"/>
              <a:gd name="connsiteY107" fmla="*/ 2323164 h 2330723"/>
              <a:gd name="connsiteX108" fmla="*/ 763496 w 1972995"/>
              <a:gd name="connsiteY108" fmla="*/ 2315605 h 2330723"/>
              <a:gd name="connsiteX109" fmla="*/ 733259 w 1972995"/>
              <a:gd name="connsiteY109" fmla="*/ 2308046 h 2330723"/>
              <a:gd name="connsiteX110" fmla="*/ 710581 w 1972995"/>
              <a:gd name="connsiteY110" fmla="*/ 2300487 h 2330723"/>
              <a:gd name="connsiteX111" fmla="*/ 650106 w 1972995"/>
              <a:gd name="connsiteY111" fmla="*/ 2285368 h 2330723"/>
              <a:gd name="connsiteX112" fmla="*/ 604749 w 1972995"/>
              <a:gd name="connsiteY112" fmla="*/ 2262691 h 2330723"/>
              <a:gd name="connsiteX113" fmla="*/ 559393 w 1972995"/>
              <a:gd name="connsiteY113" fmla="*/ 2232455 h 2330723"/>
              <a:gd name="connsiteX114" fmla="*/ 521596 w 1972995"/>
              <a:gd name="connsiteY114" fmla="*/ 2217336 h 2330723"/>
              <a:gd name="connsiteX115" fmla="*/ 476240 w 1972995"/>
              <a:gd name="connsiteY115" fmla="*/ 2187100 h 2330723"/>
              <a:gd name="connsiteX116" fmla="*/ 453562 w 1972995"/>
              <a:gd name="connsiteY116" fmla="*/ 2171982 h 2330723"/>
              <a:gd name="connsiteX117" fmla="*/ 423325 w 1972995"/>
              <a:gd name="connsiteY117" fmla="*/ 2126627 h 2330723"/>
              <a:gd name="connsiteX118" fmla="*/ 415765 w 1972995"/>
              <a:gd name="connsiteY118" fmla="*/ 2103950 h 2330723"/>
              <a:gd name="connsiteX119" fmla="*/ 400647 w 1972995"/>
              <a:gd name="connsiteY119" fmla="*/ 2081273 h 2330723"/>
              <a:gd name="connsiteX120" fmla="*/ 393087 w 1972995"/>
              <a:gd name="connsiteY120" fmla="*/ 2058595 h 2330723"/>
              <a:gd name="connsiteX121" fmla="*/ 377968 w 1972995"/>
              <a:gd name="connsiteY121" fmla="*/ 2028359 h 2330723"/>
              <a:gd name="connsiteX122" fmla="*/ 347731 w 1972995"/>
              <a:gd name="connsiteY122" fmla="*/ 1960327 h 2330723"/>
              <a:gd name="connsiteX123" fmla="*/ 317493 w 1972995"/>
              <a:gd name="connsiteY123" fmla="*/ 1892295 h 2330723"/>
              <a:gd name="connsiteX124" fmla="*/ 325053 w 1972995"/>
              <a:gd name="connsiteY124" fmla="*/ 1688199 h 2330723"/>
              <a:gd name="connsiteX125" fmla="*/ 332612 w 1972995"/>
              <a:gd name="connsiteY125" fmla="*/ 1665522 h 2330723"/>
              <a:gd name="connsiteX126" fmla="*/ 377968 w 1972995"/>
              <a:gd name="connsiteY126" fmla="*/ 1642844 h 2330723"/>
              <a:gd name="connsiteX127" fmla="*/ 408206 w 1972995"/>
              <a:gd name="connsiteY127" fmla="*/ 1620167 h 2330723"/>
              <a:gd name="connsiteX128" fmla="*/ 461121 w 1972995"/>
              <a:gd name="connsiteY128" fmla="*/ 1605049 h 2330723"/>
              <a:gd name="connsiteX129" fmla="*/ 498918 w 1972995"/>
              <a:gd name="connsiteY129" fmla="*/ 1612608 h 2330723"/>
              <a:gd name="connsiteX130" fmla="*/ 468681 w 1972995"/>
              <a:gd name="connsiteY130" fmla="*/ 1620167 h 2330723"/>
              <a:gd name="connsiteX131" fmla="*/ 257019 w 1972995"/>
              <a:gd name="connsiteY131" fmla="*/ 1612608 h 2330723"/>
              <a:gd name="connsiteX132" fmla="*/ 219222 w 1972995"/>
              <a:gd name="connsiteY132" fmla="*/ 1605049 h 2330723"/>
              <a:gd name="connsiteX133" fmla="*/ 173865 w 1972995"/>
              <a:gd name="connsiteY133" fmla="*/ 1589931 h 2330723"/>
              <a:gd name="connsiteX134" fmla="*/ 136069 w 1972995"/>
              <a:gd name="connsiteY134" fmla="*/ 1552135 h 2330723"/>
              <a:gd name="connsiteX135" fmla="*/ 120950 w 1972995"/>
              <a:gd name="connsiteY135" fmla="*/ 1529458 h 2330723"/>
              <a:gd name="connsiteX136" fmla="*/ 98272 w 1972995"/>
              <a:gd name="connsiteY136" fmla="*/ 1506780 h 2330723"/>
              <a:gd name="connsiteX137" fmla="*/ 45356 w 1972995"/>
              <a:gd name="connsiteY137" fmla="*/ 1438748 h 2330723"/>
              <a:gd name="connsiteX138" fmla="*/ 22678 w 1972995"/>
              <a:gd name="connsiteY138" fmla="*/ 1370716 h 2330723"/>
              <a:gd name="connsiteX139" fmla="*/ 15119 w 1972995"/>
              <a:gd name="connsiteY139" fmla="*/ 1348039 h 2330723"/>
              <a:gd name="connsiteX140" fmla="*/ 7559 w 1972995"/>
              <a:gd name="connsiteY140" fmla="*/ 1325362 h 2330723"/>
              <a:gd name="connsiteX141" fmla="*/ 0 w 1972995"/>
              <a:gd name="connsiteY141" fmla="*/ 1295125 h 2330723"/>
              <a:gd name="connsiteX142" fmla="*/ 15119 w 1972995"/>
              <a:gd name="connsiteY142" fmla="*/ 1121266 h 2330723"/>
              <a:gd name="connsiteX143" fmla="*/ 22678 w 1972995"/>
              <a:gd name="connsiteY143" fmla="*/ 1098589 h 2330723"/>
              <a:gd name="connsiteX144" fmla="*/ 37797 w 1972995"/>
              <a:gd name="connsiteY144" fmla="*/ 1075911 h 2330723"/>
              <a:gd name="connsiteX145" fmla="*/ 60475 w 1972995"/>
              <a:gd name="connsiteY145" fmla="*/ 1030557 h 2330723"/>
              <a:gd name="connsiteX146" fmla="*/ 75594 w 1972995"/>
              <a:gd name="connsiteY146" fmla="*/ 1015438 h 2330723"/>
              <a:gd name="connsiteX147" fmla="*/ 113391 w 1972995"/>
              <a:gd name="connsiteY147" fmla="*/ 962525 h 2330723"/>
              <a:gd name="connsiteX148" fmla="*/ 136069 w 1972995"/>
              <a:gd name="connsiteY148" fmla="*/ 947406 h 2330723"/>
              <a:gd name="connsiteX149" fmla="*/ 151187 w 1972995"/>
              <a:gd name="connsiteY149" fmla="*/ 924729 h 2330723"/>
              <a:gd name="connsiteX150" fmla="*/ 173865 w 1972995"/>
              <a:gd name="connsiteY150" fmla="*/ 917170 h 2330723"/>
              <a:gd name="connsiteX151" fmla="*/ 196544 w 1972995"/>
              <a:gd name="connsiteY151" fmla="*/ 902052 h 2330723"/>
              <a:gd name="connsiteX152" fmla="*/ 226781 w 1972995"/>
              <a:gd name="connsiteY152" fmla="*/ 909611 h 2330723"/>
              <a:gd name="connsiteX153" fmla="*/ 287256 w 1972995"/>
              <a:gd name="connsiteY153" fmla="*/ 932288 h 2330723"/>
              <a:gd name="connsiteX154" fmla="*/ 325053 w 1972995"/>
              <a:gd name="connsiteY154" fmla="*/ 939847 h 2330723"/>
              <a:gd name="connsiteX155" fmla="*/ 347731 w 1972995"/>
              <a:gd name="connsiteY155" fmla="*/ 947406 h 2330723"/>
              <a:gd name="connsiteX156" fmla="*/ 385528 w 1972995"/>
              <a:gd name="connsiteY156" fmla="*/ 954966 h 2330723"/>
              <a:gd name="connsiteX157" fmla="*/ 415765 w 1972995"/>
              <a:gd name="connsiteY157" fmla="*/ 970084 h 2330723"/>
              <a:gd name="connsiteX158" fmla="*/ 461121 w 1972995"/>
              <a:gd name="connsiteY158" fmla="*/ 985202 h 2330723"/>
              <a:gd name="connsiteX159" fmla="*/ 423325 w 1972995"/>
              <a:gd name="connsiteY159" fmla="*/ 977643 h 2330723"/>
              <a:gd name="connsiteX160" fmla="*/ 377968 w 1972995"/>
              <a:gd name="connsiteY160" fmla="*/ 962525 h 2330723"/>
              <a:gd name="connsiteX161" fmla="*/ 287256 w 1972995"/>
              <a:gd name="connsiteY161" fmla="*/ 947406 h 2330723"/>
              <a:gd name="connsiteX162" fmla="*/ 219222 w 1972995"/>
              <a:gd name="connsiteY162" fmla="*/ 924729 h 2330723"/>
              <a:gd name="connsiteX163" fmla="*/ 143628 w 1972995"/>
              <a:gd name="connsiteY163" fmla="*/ 856697 h 2330723"/>
              <a:gd name="connsiteX164" fmla="*/ 105831 w 1972995"/>
              <a:gd name="connsiteY164" fmla="*/ 818902 h 2330723"/>
              <a:gd name="connsiteX165" fmla="*/ 90712 w 1972995"/>
              <a:gd name="connsiteY165" fmla="*/ 773547 h 2330723"/>
              <a:gd name="connsiteX166" fmla="*/ 83153 w 1972995"/>
              <a:gd name="connsiteY166" fmla="*/ 750870 h 2330723"/>
              <a:gd name="connsiteX167" fmla="*/ 68034 w 1972995"/>
              <a:gd name="connsiteY167" fmla="*/ 697956 h 2330723"/>
              <a:gd name="connsiteX168" fmla="*/ 45356 w 1972995"/>
              <a:gd name="connsiteY168" fmla="*/ 652601 h 2330723"/>
              <a:gd name="connsiteX169" fmla="*/ 68034 w 1972995"/>
              <a:gd name="connsiteY169" fmla="*/ 478742 h 2330723"/>
              <a:gd name="connsiteX170" fmla="*/ 113391 w 1972995"/>
              <a:gd name="connsiteY170" fmla="*/ 410710 h 2330723"/>
              <a:gd name="connsiteX171" fmla="*/ 128509 w 1972995"/>
              <a:gd name="connsiteY171" fmla="*/ 388033 h 2330723"/>
              <a:gd name="connsiteX172" fmla="*/ 173865 w 1972995"/>
              <a:gd name="connsiteY172" fmla="*/ 357796 h 2330723"/>
              <a:gd name="connsiteX173" fmla="*/ 204103 w 1972995"/>
              <a:gd name="connsiteY173" fmla="*/ 335119 h 2330723"/>
              <a:gd name="connsiteX174" fmla="*/ 226781 w 1972995"/>
              <a:gd name="connsiteY174" fmla="*/ 327560 h 2330723"/>
              <a:gd name="connsiteX175" fmla="*/ 264578 w 1972995"/>
              <a:gd name="connsiteY175" fmla="*/ 304882 h 2330723"/>
              <a:gd name="connsiteX176" fmla="*/ 287256 w 1972995"/>
              <a:gd name="connsiteY176" fmla="*/ 289764 h 2330723"/>
              <a:gd name="connsiteX177" fmla="*/ 309934 w 1972995"/>
              <a:gd name="connsiteY177" fmla="*/ 282205 h 2330723"/>
              <a:gd name="connsiteX178" fmla="*/ 332612 w 1972995"/>
              <a:gd name="connsiteY178" fmla="*/ 267087 h 2330723"/>
              <a:gd name="connsiteX179" fmla="*/ 385528 w 1972995"/>
              <a:gd name="connsiteY179" fmla="*/ 251969 h 2330723"/>
              <a:gd name="connsiteX180" fmla="*/ 430884 w 1972995"/>
              <a:gd name="connsiteY180" fmla="*/ 236850 h 2330723"/>
              <a:gd name="connsiteX181" fmla="*/ 453562 w 1972995"/>
              <a:gd name="connsiteY181" fmla="*/ 229291 h 2330723"/>
              <a:gd name="connsiteX182" fmla="*/ 468681 w 1972995"/>
              <a:gd name="connsiteY182" fmla="*/ 229291 h 233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972995" h="2330723">
                <a:moveTo>
                  <a:pt x="823971" y="146141"/>
                </a:moveTo>
                <a:cubicBezTo>
                  <a:pt x="846156" y="141704"/>
                  <a:pt x="864106" y="139740"/>
                  <a:pt x="884446" y="131023"/>
                </a:cubicBezTo>
                <a:cubicBezTo>
                  <a:pt x="911304" y="119513"/>
                  <a:pt x="914584" y="115972"/>
                  <a:pt x="937362" y="100786"/>
                </a:cubicBezTo>
                <a:cubicBezTo>
                  <a:pt x="949771" y="63559"/>
                  <a:pt x="936037" y="89292"/>
                  <a:pt x="967599" y="62991"/>
                </a:cubicBezTo>
                <a:cubicBezTo>
                  <a:pt x="975812" y="56147"/>
                  <a:pt x="980299" y="44152"/>
                  <a:pt x="990277" y="40314"/>
                </a:cubicBezTo>
                <a:cubicBezTo>
                  <a:pt x="1014261" y="31089"/>
                  <a:pt x="1065871" y="25195"/>
                  <a:pt x="1065871" y="25195"/>
                </a:cubicBezTo>
                <a:cubicBezTo>
                  <a:pt x="1073430" y="20156"/>
                  <a:pt x="1080423" y="14140"/>
                  <a:pt x="1088549" y="10077"/>
                </a:cubicBezTo>
                <a:cubicBezTo>
                  <a:pt x="1131475" y="-11385"/>
                  <a:pt x="1194903" y="7747"/>
                  <a:pt x="1232177" y="10077"/>
                </a:cubicBezTo>
                <a:cubicBezTo>
                  <a:pt x="1244776" y="15116"/>
                  <a:pt x="1256977" y="21296"/>
                  <a:pt x="1269974" y="25195"/>
                </a:cubicBezTo>
                <a:cubicBezTo>
                  <a:pt x="1282281" y="28887"/>
                  <a:pt x="1295375" y="29373"/>
                  <a:pt x="1307771" y="32754"/>
                </a:cubicBezTo>
                <a:cubicBezTo>
                  <a:pt x="1323146" y="36947"/>
                  <a:pt x="1338008" y="42833"/>
                  <a:pt x="1353127" y="47873"/>
                </a:cubicBezTo>
                <a:cubicBezTo>
                  <a:pt x="1360686" y="50393"/>
                  <a:pt x="1369175" y="51012"/>
                  <a:pt x="1375805" y="55432"/>
                </a:cubicBezTo>
                <a:cubicBezTo>
                  <a:pt x="1427791" y="90088"/>
                  <a:pt x="1403923" y="79922"/>
                  <a:pt x="1443839" y="93227"/>
                </a:cubicBezTo>
                <a:cubicBezTo>
                  <a:pt x="1448879" y="98267"/>
                  <a:pt x="1453393" y="103894"/>
                  <a:pt x="1458958" y="108346"/>
                </a:cubicBezTo>
                <a:cubicBezTo>
                  <a:pt x="1466052" y="114021"/>
                  <a:pt x="1475960" y="116370"/>
                  <a:pt x="1481636" y="123464"/>
                </a:cubicBezTo>
                <a:cubicBezTo>
                  <a:pt x="1486614" y="129686"/>
                  <a:pt x="1485632" y="139014"/>
                  <a:pt x="1489195" y="146141"/>
                </a:cubicBezTo>
                <a:cubicBezTo>
                  <a:pt x="1498730" y="165211"/>
                  <a:pt x="1505372" y="169876"/>
                  <a:pt x="1519433" y="183937"/>
                </a:cubicBezTo>
                <a:cubicBezTo>
                  <a:pt x="1524473" y="199055"/>
                  <a:pt x="1525712" y="216032"/>
                  <a:pt x="1534552" y="229291"/>
                </a:cubicBezTo>
                <a:lnTo>
                  <a:pt x="1564789" y="274646"/>
                </a:lnTo>
                <a:cubicBezTo>
                  <a:pt x="1578537" y="315889"/>
                  <a:pt x="1569981" y="285716"/>
                  <a:pt x="1579908" y="350237"/>
                </a:cubicBezTo>
                <a:cubicBezTo>
                  <a:pt x="1593595" y="439197"/>
                  <a:pt x="1583937" y="353243"/>
                  <a:pt x="1595027" y="486301"/>
                </a:cubicBezTo>
                <a:cubicBezTo>
                  <a:pt x="1592507" y="511498"/>
                  <a:pt x="1591318" y="536864"/>
                  <a:pt x="1587467" y="561892"/>
                </a:cubicBezTo>
                <a:cubicBezTo>
                  <a:pt x="1586255" y="569767"/>
                  <a:pt x="1584689" y="578195"/>
                  <a:pt x="1579908" y="584569"/>
                </a:cubicBezTo>
                <a:cubicBezTo>
                  <a:pt x="1569217" y="598823"/>
                  <a:pt x="1551995" y="607540"/>
                  <a:pt x="1542111" y="622365"/>
                </a:cubicBezTo>
                <a:cubicBezTo>
                  <a:pt x="1537071" y="629924"/>
                  <a:pt x="1533416" y="638618"/>
                  <a:pt x="1526992" y="645042"/>
                </a:cubicBezTo>
                <a:cubicBezTo>
                  <a:pt x="1520568" y="651466"/>
                  <a:pt x="1511151" y="654178"/>
                  <a:pt x="1504314" y="660160"/>
                </a:cubicBezTo>
                <a:cubicBezTo>
                  <a:pt x="1485215" y="676871"/>
                  <a:pt x="1468533" y="702100"/>
                  <a:pt x="1443839" y="713074"/>
                </a:cubicBezTo>
                <a:cubicBezTo>
                  <a:pt x="1429276" y="719546"/>
                  <a:pt x="1398483" y="728192"/>
                  <a:pt x="1398483" y="728192"/>
                </a:cubicBezTo>
                <a:cubicBezTo>
                  <a:pt x="1362545" y="752151"/>
                  <a:pt x="1384424" y="740438"/>
                  <a:pt x="1330449" y="758429"/>
                </a:cubicBezTo>
                <a:lnTo>
                  <a:pt x="1307771" y="765988"/>
                </a:lnTo>
                <a:lnTo>
                  <a:pt x="1292652" y="788665"/>
                </a:lnTo>
                <a:cubicBezTo>
                  <a:pt x="1297692" y="781106"/>
                  <a:pt x="1300934" y="771970"/>
                  <a:pt x="1307771" y="765988"/>
                </a:cubicBezTo>
                <a:cubicBezTo>
                  <a:pt x="1343844" y="734425"/>
                  <a:pt x="1355661" y="734907"/>
                  <a:pt x="1398483" y="720633"/>
                </a:cubicBezTo>
                <a:lnTo>
                  <a:pt x="1421161" y="713074"/>
                </a:lnTo>
                <a:cubicBezTo>
                  <a:pt x="1428720" y="710554"/>
                  <a:pt x="1437209" y="709935"/>
                  <a:pt x="1443839" y="705515"/>
                </a:cubicBezTo>
                <a:cubicBezTo>
                  <a:pt x="1451398" y="700476"/>
                  <a:pt x="1458391" y="694460"/>
                  <a:pt x="1466517" y="690397"/>
                </a:cubicBezTo>
                <a:cubicBezTo>
                  <a:pt x="1478602" y="684355"/>
                  <a:pt x="1508129" y="678509"/>
                  <a:pt x="1519433" y="675279"/>
                </a:cubicBezTo>
                <a:cubicBezTo>
                  <a:pt x="1595357" y="653586"/>
                  <a:pt x="1477809" y="683794"/>
                  <a:pt x="1572348" y="660160"/>
                </a:cubicBezTo>
                <a:cubicBezTo>
                  <a:pt x="1607625" y="662680"/>
                  <a:pt x="1643029" y="663813"/>
                  <a:pt x="1678180" y="667719"/>
                </a:cubicBezTo>
                <a:cubicBezTo>
                  <a:pt x="1695310" y="669622"/>
                  <a:pt x="1742382" y="686600"/>
                  <a:pt x="1753773" y="690397"/>
                </a:cubicBezTo>
                <a:cubicBezTo>
                  <a:pt x="1761332" y="692917"/>
                  <a:pt x="1769821" y="693536"/>
                  <a:pt x="1776451" y="697956"/>
                </a:cubicBezTo>
                <a:lnTo>
                  <a:pt x="1821808" y="728192"/>
                </a:lnTo>
                <a:cubicBezTo>
                  <a:pt x="1826847" y="735751"/>
                  <a:pt x="1829038" y="746363"/>
                  <a:pt x="1836926" y="750870"/>
                </a:cubicBezTo>
                <a:cubicBezTo>
                  <a:pt x="1848082" y="757245"/>
                  <a:pt x="1865637" y="749344"/>
                  <a:pt x="1874723" y="758429"/>
                </a:cubicBezTo>
                <a:cubicBezTo>
                  <a:pt x="1883808" y="767514"/>
                  <a:pt x="1880329" y="783526"/>
                  <a:pt x="1882283" y="796224"/>
                </a:cubicBezTo>
                <a:cubicBezTo>
                  <a:pt x="1885372" y="816302"/>
                  <a:pt x="1885585" y="836833"/>
                  <a:pt x="1889842" y="856697"/>
                </a:cubicBezTo>
                <a:cubicBezTo>
                  <a:pt x="1893181" y="872279"/>
                  <a:pt x="1899921" y="886934"/>
                  <a:pt x="1904961" y="902052"/>
                </a:cubicBezTo>
                <a:lnTo>
                  <a:pt x="1920079" y="947406"/>
                </a:lnTo>
                <a:cubicBezTo>
                  <a:pt x="1922599" y="954965"/>
                  <a:pt x="1923219" y="963454"/>
                  <a:pt x="1927639" y="970084"/>
                </a:cubicBezTo>
                <a:lnTo>
                  <a:pt x="1942758" y="992761"/>
                </a:lnTo>
                <a:lnTo>
                  <a:pt x="1957876" y="1038116"/>
                </a:lnTo>
                <a:cubicBezTo>
                  <a:pt x="1960396" y="1045675"/>
                  <a:pt x="1963503" y="1053063"/>
                  <a:pt x="1965436" y="1060793"/>
                </a:cubicBezTo>
                <a:lnTo>
                  <a:pt x="1972995" y="1091029"/>
                </a:lnTo>
                <a:cubicBezTo>
                  <a:pt x="1967054" y="1126678"/>
                  <a:pt x="1966899" y="1135040"/>
                  <a:pt x="1957876" y="1166621"/>
                </a:cubicBezTo>
                <a:cubicBezTo>
                  <a:pt x="1955687" y="1174282"/>
                  <a:pt x="1954187" y="1182333"/>
                  <a:pt x="1950317" y="1189298"/>
                </a:cubicBezTo>
                <a:cubicBezTo>
                  <a:pt x="1941493" y="1205181"/>
                  <a:pt x="1935198" y="1224574"/>
                  <a:pt x="1920079" y="1234653"/>
                </a:cubicBezTo>
                <a:lnTo>
                  <a:pt x="1897401" y="1249771"/>
                </a:lnTo>
                <a:cubicBezTo>
                  <a:pt x="1892362" y="1257330"/>
                  <a:pt x="1888707" y="1266024"/>
                  <a:pt x="1882283" y="1272448"/>
                </a:cubicBezTo>
                <a:cubicBezTo>
                  <a:pt x="1875859" y="1278872"/>
                  <a:pt x="1865587" y="1280729"/>
                  <a:pt x="1859604" y="1287566"/>
                </a:cubicBezTo>
                <a:cubicBezTo>
                  <a:pt x="1847639" y="1301240"/>
                  <a:pt x="1844486" y="1322842"/>
                  <a:pt x="1829367" y="1332921"/>
                </a:cubicBezTo>
                <a:cubicBezTo>
                  <a:pt x="1764375" y="1376247"/>
                  <a:pt x="1846605" y="1324302"/>
                  <a:pt x="1784011" y="1355598"/>
                </a:cubicBezTo>
                <a:cubicBezTo>
                  <a:pt x="1764938" y="1365134"/>
                  <a:pt x="1760277" y="1371772"/>
                  <a:pt x="1746214" y="1385835"/>
                </a:cubicBezTo>
                <a:cubicBezTo>
                  <a:pt x="1660541" y="1383315"/>
                  <a:pt x="1574665" y="1384686"/>
                  <a:pt x="1489195" y="1378276"/>
                </a:cubicBezTo>
                <a:cubicBezTo>
                  <a:pt x="1435046" y="1374215"/>
                  <a:pt x="1457199" y="1364055"/>
                  <a:pt x="1421161" y="1348039"/>
                </a:cubicBezTo>
                <a:cubicBezTo>
                  <a:pt x="1406598" y="1341567"/>
                  <a:pt x="1359992" y="1330944"/>
                  <a:pt x="1375805" y="1332921"/>
                </a:cubicBezTo>
                <a:lnTo>
                  <a:pt x="1489195" y="1348039"/>
                </a:lnTo>
                <a:cubicBezTo>
                  <a:pt x="1509332" y="1350724"/>
                  <a:pt x="1529631" y="1352258"/>
                  <a:pt x="1549670" y="1355598"/>
                </a:cubicBezTo>
                <a:cubicBezTo>
                  <a:pt x="1559918" y="1357306"/>
                  <a:pt x="1569696" y="1361242"/>
                  <a:pt x="1579908" y="1363157"/>
                </a:cubicBezTo>
                <a:cubicBezTo>
                  <a:pt x="1610037" y="1368806"/>
                  <a:pt x="1640881" y="1370842"/>
                  <a:pt x="1670620" y="1378276"/>
                </a:cubicBezTo>
                <a:cubicBezTo>
                  <a:pt x="1708588" y="1387767"/>
                  <a:pt x="1691002" y="1382550"/>
                  <a:pt x="1723536" y="1393394"/>
                </a:cubicBezTo>
                <a:cubicBezTo>
                  <a:pt x="1743105" y="1412962"/>
                  <a:pt x="1767407" y="1434298"/>
                  <a:pt x="1776451" y="1461426"/>
                </a:cubicBezTo>
                <a:lnTo>
                  <a:pt x="1784011" y="1484103"/>
                </a:lnTo>
                <a:cubicBezTo>
                  <a:pt x="1781491" y="1519379"/>
                  <a:pt x="1778728" y="1554638"/>
                  <a:pt x="1776451" y="1589931"/>
                </a:cubicBezTo>
                <a:cubicBezTo>
                  <a:pt x="1773688" y="1632751"/>
                  <a:pt x="1775257" y="1676001"/>
                  <a:pt x="1768892" y="1718435"/>
                </a:cubicBezTo>
                <a:cubicBezTo>
                  <a:pt x="1765392" y="1741766"/>
                  <a:pt x="1717937" y="1765003"/>
                  <a:pt x="1708417" y="1771349"/>
                </a:cubicBezTo>
                <a:lnTo>
                  <a:pt x="1685739" y="1786467"/>
                </a:lnTo>
                <a:cubicBezTo>
                  <a:pt x="1609308" y="1901112"/>
                  <a:pt x="1692040" y="1783440"/>
                  <a:pt x="1632823" y="1854499"/>
                </a:cubicBezTo>
                <a:cubicBezTo>
                  <a:pt x="1613428" y="1877772"/>
                  <a:pt x="1606285" y="1911219"/>
                  <a:pt x="1572348" y="1922531"/>
                </a:cubicBezTo>
                <a:lnTo>
                  <a:pt x="1549670" y="1930090"/>
                </a:lnTo>
                <a:cubicBezTo>
                  <a:pt x="1519433" y="1927570"/>
                  <a:pt x="1488780" y="1928122"/>
                  <a:pt x="1458958" y="1922531"/>
                </a:cubicBezTo>
                <a:cubicBezTo>
                  <a:pt x="1447882" y="1920454"/>
                  <a:pt x="1439272" y="1911369"/>
                  <a:pt x="1428721" y="1907413"/>
                </a:cubicBezTo>
                <a:cubicBezTo>
                  <a:pt x="1418993" y="1903765"/>
                  <a:pt x="1408562" y="1902374"/>
                  <a:pt x="1398483" y="1899854"/>
                </a:cubicBezTo>
                <a:cubicBezTo>
                  <a:pt x="1349122" y="1875174"/>
                  <a:pt x="1376214" y="1892704"/>
                  <a:pt x="1322889" y="1839381"/>
                </a:cubicBezTo>
                <a:lnTo>
                  <a:pt x="1322889" y="1839381"/>
                </a:lnTo>
                <a:cubicBezTo>
                  <a:pt x="1315330" y="1834342"/>
                  <a:pt x="1307001" y="1830299"/>
                  <a:pt x="1300211" y="1824263"/>
                </a:cubicBezTo>
                <a:cubicBezTo>
                  <a:pt x="1284231" y="1810059"/>
                  <a:pt x="1254855" y="1778908"/>
                  <a:pt x="1254855" y="1778908"/>
                </a:cubicBezTo>
                <a:lnTo>
                  <a:pt x="1239736" y="1733554"/>
                </a:lnTo>
                <a:cubicBezTo>
                  <a:pt x="1237216" y="1725995"/>
                  <a:pt x="1226542" y="1705242"/>
                  <a:pt x="1232177" y="1710876"/>
                </a:cubicBezTo>
                <a:lnTo>
                  <a:pt x="1247296" y="1725994"/>
                </a:lnTo>
                <a:cubicBezTo>
                  <a:pt x="1249816" y="1733553"/>
                  <a:pt x="1252666" y="1741010"/>
                  <a:pt x="1254855" y="1748672"/>
                </a:cubicBezTo>
                <a:cubicBezTo>
                  <a:pt x="1257709" y="1758661"/>
                  <a:pt x="1258766" y="1769181"/>
                  <a:pt x="1262414" y="1778908"/>
                </a:cubicBezTo>
                <a:cubicBezTo>
                  <a:pt x="1274875" y="1812135"/>
                  <a:pt x="1276701" y="1803909"/>
                  <a:pt x="1292652" y="1831822"/>
                </a:cubicBezTo>
                <a:cubicBezTo>
                  <a:pt x="1298243" y="1841606"/>
                  <a:pt x="1302180" y="1852274"/>
                  <a:pt x="1307771" y="1862058"/>
                </a:cubicBezTo>
                <a:cubicBezTo>
                  <a:pt x="1312279" y="1869946"/>
                  <a:pt x="1315185" y="1879921"/>
                  <a:pt x="1322889" y="1884736"/>
                </a:cubicBezTo>
                <a:cubicBezTo>
                  <a:pt x="1336403" y="1893182"/>
                  <a:pt x="1368246" y="1899854"/>
                  <a:pt x="1368246" y="1899854"/>
                </a:cubicBezTo>
                <a:cubicBezTo>
                  <a:pt x="1375805" y="1904893"/>
                  <a:pt x="1385248" y="1907878"/>
                  <a:pt x="1390924" y="1914972"/>
                </a:cubicBezTo>
                <a:cubicBezTo>
                  <a:pt x="1408511" y="1936955"/>
                  <a:pt x="1392855" y="2008276"/>
                  <a:pt x="1390924" y="2013241"/>
                </a:cubicBezTo>
                <a:cubicBezTo>
                  <a:pt x="1381791" y="2036725"/>
                  <a:pt x="1360686" y="2053556"/>
                  <a:pt x="1345567" y="2073713"/>
                </a:cubicBezTo>
                <a:cubicBezTo>
                  <a:pt x="1318107" y="2110325"/>
                  <a:pt x="1334842" y="2099966"/>
                  <a:pt x="1300211" y="2111509"/>
                </a:cubicBezTo>
                <a:cubicBezTo>
                  <a:pt x="1272656" y="2152841"/>
                  <a:pt x="1300892" y="2118614"/>
                  <a:pt x="1254855" y="2149304"/>
                </a:cubicBezTo>
                <a:cubicBezTo>
                  <a:pt x="1248925" y="2153257"/>
                  <a:pt x="1245301" y="2159971"/>
                  <a:pt x="1239736" y="2164423"/>
                </a:cubicBezTo>
                <a:cubicBezTo>
                  <a:pt x="1232642" y="2170098"/>
                  <a:pt x="1224617" y="2174502"/>
                  <a:pt x="1217058" y="2179541"/>
                </a:cubicBezTo>
                <a:cubicBezTo>
                  <a:pt x="1214538" y="2187100"/>
                  <a:pt x="1215721" y="2197241"/>
                  <a:pt x="1209499" y="2202218"/>
                </a:cubicBezTo>
                <a:cubicBezTo>
                  <a:pt x="1140071" y="2257758"/>
                  <a:pt x="1216261" y="2155728"/>
                  <a:pt x="1156583" y="2232455"/>
                </a:cubicBezTo>
                <a:cubicBezTo>
                  <a:pt x="1145428" y="2246797"/>
                  <a:pt x="1139194" y="2264961"/>
                  <a:pt x="1126346" y="2277809"/>
                </a:cubicBezTo>
                <a:cubicBezTo>
                  <a:pt x="1109407" y="2294748"/>
                  <a:pt x="1061674" y="2321717"/>
                  <a:pt x="1035633" y="2323164"/>
                </a:cubicBezTo>
                <a:lnTo>
                  <a:pt x="899565" y="2330723"/>
                </a:lnTo>
                <a:cubicBezTo>
                  <a:pt x="861768" y="2328203"/>
                  <a:pt x="823823" y="2327347"/>
                  <a:pt x="786174" y="2323164"/>
                </a:cubicBezTo>
                <a:cubicBezTo>
                  <a:pt x="778255" y="2322284"/>
                  <a:pt x="771158" y="2317794"/>
                  <a:pt x="763496" y="2315605"/>
                </a:cubicBezTo>
                <a:cubicBezTo>
                  <a:pt x="753507" y="2312751"/>
                  <a:pt x="743248" y="2310900"/>
                  <a:pt x="733259" y="2308046"/>
                </a:cubicBezTo>
                <a:cubicBezTo>
                  <a:pt x="725597" y="2305857"/>
                  <a:pt x="718311" y="2302419"/>
                  <a:pt x="710581" y="2300487"/>
                </a:cubicBezTo>
                <a:cubicBezTo>
                  <a:pt x="693321" y="2296172"/>
                  <a:pt x="667390" y="2294010"/>
                  <a:pt x="650106" y="2285368"/>
                </a:cubicBezTo>
                <a:cubicBezTo>
                  <a:pt x="591500" y="2256065"/>
                  <a:pt x="661744" y="2281688"/>
                  <a:pt x="604749" y="2262691"/>
                </a:cubicBezTo>
                <a:cubicBezTo>
                  <a:pt x="589630" y="2252612"/>
                  <a:pt x="576264" y="2239203"/>
                  <a:pt x="559393" y="2232455"/>
                </a:cubicBezTo>
                <a:cubicBezTo>
                  <a:pt x="546794" y="2227415"/>
                  <a:pt x="533509" y="2223834"/>
                  <a:pt x="521596" y="2217336"/>
                </a:cubicBezTo>
                <a:cubicBezTo>
                  <a:pt x="505644" y="2208635"/>
                  <a:pt x="491359" y="2197179"/>
                  <a:pt x="476240" y="2187100"/>
                </a:cubicBezTo>
                <a:lnTo>
                  <a:pt x="453562" y="2171982"/>
                </a:lnTo>
                <a:cubicBezTo>
                  <a:pt x="443483" y="2156864"/>
                  <a:pt x="429072" y="2143864"/>
                  <a:pt x="423325" y="2126627"/>
                </a:cubicBezTo>
                <a:cubicBezTo>
                  <a:pt x="420805" y="2119068"/>
                  <a:pt x="419329" y="2111077"/>
                  <a:pt x="415765" y="2103950"/>
                </a:cubicBezTo>
                <a:cubicBezTo>
                  <a:pt x="411702" y="2095824"/>
                  <a:pt x="404710" y="2089399"/>
                  <a:pt x="400647" y="2081273"/>
                </a:cubicBezTo>
                <a:cubicBezTo>
                  <a:pt x="397083" y="2074146"/>
                  <a:pt x="396226" y="2065919"/>
                  <a:pt x="393087" y="2058595"/>
                </a:cubicBezTo>
                <a:cubicBezTo>
                  <a:pt x="388648" y="2048238"/>
                  <a:pt x="382153" y="2038821"/>
                  <a:pt x="377968" y="2028359"/>
                </a:cubicBezTo>
                <a:cubicBezTo>
                  <a:pt x="350980" y="1960891"/>
                  <a:pt x="376819" y="2003957"/>
                  <a:pt x="347731" y="1960327"/>
                </a:cubicBezTo>
                <a:cubicBezTo>
                  <a:pt x="329739" y="1906353"/>
                  <a:pt x="341452" y="1928231"/>
                  <a:pt x="317493" y="1892295"/>
                </a:cubicBezTo>
                <a:cubicBezTo>
                  <a:pt x="320013" y="1824263"/>
                  <a:pt x="320524" y="1756127"/>
                  <a:pt x="325053" y="1688199"/>
                </a:cubicBezTo>
                <a:cubicBezTo>
                  <a:pt x="325583" y="1680249"/>
                  <a:pt x="327634" y="1671744"/>
                  <a:pt x="332612" y="1665522"/>
                </a:cubicBezTo>
                <a:cubicBezTo>
                  <a:pt x="343270" y="1652199"/>
                  <a:pt x="363028" y="1647824"/>
                  <a:pt x="377968" y="1642844"/>
                </a:cubicBezTo>
                <a:cubicBezTo>
                  <a:pt x="388047" y="1635285"/>
                  <a:pt x="397267" y="1626418"/>
                  <a:pt x="408206" y="1620167"/>
                </a:cubicBezTo>
                <a:cubicBezTo>
                  <a:pt x="416641" y="1615347"/>
                  <a:pt x="454575" y="1606685"/>
                  <a:pt x="461121" y="1605049"/>
                </a:cubicBezTo>
                <a:cubicBezTo>
                  <a:pt x="473720" y="1607569"/>
                  <a:pt x="493171" y="1601116"/>
                  <a:pt x="498918" y="1612608"/>
                </a:cubicBezTo>
                <a:cubicBezTo>
                  <a:pt x="503565" y="1621900"/>
                  <a:pt x="479070" y="1620167"/>
                  <a:pt x="468681" y="1620167"/>
                </a:cubicBezTo>
                <a:cubicBezTo>
                  <a:pt x="398082" y="1620167"/>
                  <a:pt x="327573" y="1615128"/>
                  <a:pt x="257019" y="1612608"/>
                </a:cubicBezTo>
                <a:cubicBezTo>
                  <a:pt x="244420" y="1610088"/>
                  <a:pt x="231618" y="1608429"/>
                  <a:pt x="219222" y="1605049"/>
                </a:cubicBezTo>
                <a:cubicBezTo>
                  <a:pt x="203847" y="1600856"/>
                  <a:pt x="173865" y="1589931"/>
                  <a:pt x="173865" y="1589931"/>
                </a:cubicBezTo>
                <a:cubicBezTo>
                  <a:pt x="133556" y="1529464"/>
                  <a:pt x="186458" y="1602522"/>
                  <a:pt x="136069" y="1552135"/>
                </a:cubicBezTo>
                <a:cubicBezTo>
                  <a:pt x="129645" y="1545711"/>
                  <a:pt x="126766" y="1536437"/>
                  <a:pt x="120950" y="1529458"/>
                </a:cubicBezTo>
                <a:cubicBezTo>
                  <a:pt x="114106" y="1521245"/>
                  <a:pt x="104836" y="1515218"/>
                  <a:pt x="98272" y="1506780"/>
                </a:cubicBezTo>
                <a:cubicBezTo>
                  <a:pt x="34978" y="1425406"/>
                  <a:pt x="96842" y="1490234"/>
                  <a:pt x="45356" y="1438748"/>
                </a:cubicBezTo>
                <a:lnTo>
                  <a:pt x="22678" y="1370716"/>
                </a:lnTo>
                <a:lnTo>
                  <a:pt x="15119" y="1348039"/>
                </a:lnTo>
                <a:cubicBezTo>
                  <a:pt x="12599" y="1340480"/>
                  <a:pt x="9491" y="1333092"/>
                  <a:pt x="7559" y="1325362"/>
                </a:cubicBezTo>
                <a:lnTo>
                  <a:pt x="0" y="1295125"/>
                </a:lnTo>
                <a:cubicBezTo>
                  <a:pt x="3551" y="1234762"/>
                  <a:pt x="2257" y="1179141"/>
                  <a:pt x="15119" y="1121266"/>
                </a:cubicBezTo>
                <a:cubicBezTo>
                  <a:pt x="16848" y="1113488"/>
                  <a:pt x="19115" y="1105716"/>
                  <a:pt x="22678" y="1098589"/>
                </a:cubicBezTo>
                <a:cubicBezTo>
                  <a:pt x="26741" y="1090463"/>
                  <a:pt x="32757" y="1083470"/>
                  <a:pt x="37797" y="1075911"/>
                </a:cubicBezTo>
                <a:cubicBezTo>
                  <a:pt x="45781" y="1051958"/>
                  <a:pt x="43727" y="1051492"/>
                  <a:pt x="60475" y="1030557"/>
                </a:cubicBezTo>
                <a:cubicBezTo>
                  <a:pt x="64927" y="1024992"/>
                  <a:pt x="71142" y="1021003"/>
                  <a:pt x="75594" y="1015438"/>
                </a:cubicBezTo>
                <a:cubicBezTo>
                  <a:pt x="92769" y="993970"/>
                  <a:pt x="92100" y="983815"/>
                  <a:pt x="113391" y="962525"/>
                </a:cubicBezTo>
                <a:cubicBezTo>
                  <a:pt x="119815" y="956101"/>
                  <a:pt x="128510" y="952446"/>
                  <a:pt x="136069" y="947406"/>
                </a:cubicBezTo>
                <a:cubicBezTo>
                  <a:pt x="141108" y="939847"/>
                  <a:pt x="144093" y="930404"/>
                  <a:pt x="151187" y="924729"/>
                </a:cubicBezTo>
                <a:cubicBezTo>
                  <a:pt x="157409" y="919751"/>
                  <a:pt x="166738" y="920733"/>
                  <a:pt x="173865" y="917170"/>
                </a:cubicBezTo>
                <a:cubicBezTo>
                  <a:pt x="181991" y="913107"/>
                  <a:pt x="188984" y="907091"/>
                  <a:pt x="196544" y="902052"/>
                </a:cubicBezTo>
                <a:cubicBezTo>
                  <a:pt x="206623" y="904572"/>
                  <a:pt x="216925" y="906326"/>
                  <a:pt x="226781" y="909611"/>
                </a:cubicBezTo>
                <a:cubicBezTo>
                  <a:pt x="247588" y="916546"/>
                  <a:pt x="266026" y="926981"/>
                  <a:pt x="287256" y="932288"/>
                </a:cubicBezTo>
                <a:cubicBezTo>
                  <a:pt x="299721" y="935404"/>
                  <a:pt x="312588" y="936731"/>
                  <a:pt x="325053" y="939847"/>
                </a:cubicBezTo>
                <a:cubicBezTo>
                  <a:pt x="332783" y="941779"/>
                  <a:pt x="340001" y="945473"/>
                  <a:pt x="347731" y="947406"/>
                </a:cubicBezTo>
                <a:cubicBezTo>
                  <a:pt x="360196" y="950522"/>
                  <a:pt x="372929" y="952446"/>
                  <a:pt x="385528" y="954966"/>
                </a:cubicBezTo>
                <a:cubicBezTo>
                  <a:pt x="395607" y="960005"/>
                  <a:pt x="405302" y="965899"/>
                  <a:pt x="415765" y="970084"/>
                </a:cubicBezTo>
                <a:cubicBezTo>
                  <a:pt x="430562" y="976002"/>
                  <a:pt x="476748" y="988327"/>
                  <a:pt x="461121" y="985202"/>
                </a:cubicBezTo>
                <a:cubicBezTo>
                  <a:pt x="448522" y="982682"/>
                  <a:pt x="435720" y="981023"/>
                  <a:pt x="423325" y="977643"/>
                </a:cubicBezTo>
                <a:cubicBezTo>
                  <a:pt x="407950" y="973450"/>
                  <a:pt x="393343" y="966718"/>
                  <a:pt x="377968" y="962525"/>
                </a:cubicBezTo>
                <a:cubicBezTo>
                  <a:pt x="353653" y="955894"/>
                  <a:pt x="309966" y="950651"/>
                  <a:pt x="287256" y="947406"/>
                </a:cubicBezTo>
                <a:cubicBezTo>
                  <a:pt x="264578" y="939847"/>
                  <a:pt x="237889" y="939662"/>
                  <a:pt x="219222" y="924729"/>
                </a:cubicBezTo>
                <a:cubicBezTo>
                  <a:pt x="199336" y="908821"/>
                  <a:pt x="157689" y="877787"/>
                  <a:pt x="143628" y="856697"/>
                </a:cubicBezTo>
                <a:cubicBezTo>
                  <a:pt x="123469" y="826461"/>
                  <a:pt x="136068" y="839059"/>
                  <a:pt x="105831" y="818902"/>
                </a:cubicBezTo>
                <a:lnTo>
                  <a:pt x="90712" y="773547"/>
                </a:lnTo>
                <a:cubicBezTo>
                  <a:pt x="88192" y="765988"/>
                  <a:pt x="85085" y="758600"/>
                  <a:pt x="83153" y="750870"/>
                </a:cubicBezTo>
                <a:cubicBezTo>
                  <a:pt x="80729" y="741175"/>
                  <a:pt x="73459" y="708806"/>
                  <a:pt x="68034" y="697956"/>
                </a:cubicBezTo>
                <a:cubicBezTo>
                  <a:pt x="38727" y="639345"/>
                  <a:pt x="64358" y="709601"/>
                  <a:pt x="45356" y="652601"/>
                </a:cubicBezTo>
                <a:cubicBezTo>
                  <a:pt x="46091" y="641571"/>
                  <a:pt x="48231" y="508445"/>
                  <a:pt x="68034" y="478742"/>
                </a:cubicBezTo>
                <a:lnTo>
                  <a:pt x="113391" y="410710"/>
                </a:lnTo>
                <a:cubicBezTo>
                  <a:pt x="118430" y="403151"/>
                  <a:pt x="120950" y="393072"/>
                  <a:pt x="128509" y="388033"/>
                </a:cubicBezTo>
                <a:cubicBezTo>
                  <a:pt x="143628" y="377954"/>
                  <a:pt x="159328" y="368698"/>
                  <a:pt x="173865" y="357796"/>
                </a:cubicBezTo>
                <a:cubicBezTo>
                  <a:pt x="183944" y="350237"/>
                  <a:pt x="193164" y="341370"/>
                  <a:pt x="204103" y="335119"/>
                </a:cubicBezTo>
                <a:cubicBezTo>
                  <a:pt x="211021" y="331166"/>
                  <a:pt x="219222" y="330080"/>
                  <a:pt x="226781" y="327560"/>
                </a:cubicBezTo>
                <a:cubicBezTo>
                  <a:pt x="256311" y="298030"/>
                  <a:pt x="225326" y="324507"/>
                  <a:pt x="264578" y="304882"/>
                </a:cubicBezTo>
                <a:cubicBezTo>
                  <a:pt x="272704" y="300819"/>
                  <a:pt x="279130" y="293827"/>
                  <a:pt x="287256" y="289764"/>
                </a:cubicBezTo>
                <a:cubicBezTo>
                  <a:pt x="294383" y="286201"/>
                  <a:pt x="302807" y="285768"/>
                  <a:pt x="309934" y="282205"/>
                </a:cubicBezTo>
                <a:cubicBezTo>
                  <a:pt x="318060" y="278142"/>
                  <a:pt x="324486" y="271150"/>
                  <a:pt x="332612" y="267087"/>
                </a:cubicBezTo>
                <a:cubicBezTo>
                  <a:pt x="345316" y="260735"/>
                  <a:pt x="373416" y="255602"/>
                  <a:pt x="385528" y="251969"/>
                </a:cubicBezTo>
                <a:cubicBezTo>
                  <a:pt x="400792" y="247390"/>
                  <a:pt x="415765" y="241890"/>
                  <a:pt x="430884" y="236850"/>
                </a:cubicBezTo>
                <a:cubicBezTo>
                  <a:pt x="438443" y="234330"/>
                  <a:pt x="445594" y="229291"/>
                  <a:pt x="453562" y="229291"/>
                </a:cubicBezTo>
                <a:lnTo>
                  <a:pt x="468681" y="229291"/>
                </a:lnTo>
              </a:path>
            </a:pathLst>
          </a:custGeom>
          <a:ln w="76200" cmpd="sng">
            <a:solidFill>
              <a:srgbClr val="00A0A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A0AF"/>
              </a:solidFill>
            </a:endParaRPr>
          </a:p>
        </p:txBody>
      </p:sp>
      <p:cxnSp>
        <p:nvCxnSpPr>
          <p:cNvPr id="3" name="Straight Arrow Connector 2"/>
          <p:cNvCxnSpPr>
            <a:stCxn id="6" idx="1"/>
            <a:endCxn id="9" idx="104"/>
          </p:cNvCxnSpPr>
          <p:nvPr/>
        </p:nvCxnSpPr>
        <p:spPr>
          <a:xfrm flipH="1" flipV="1">
            <a:off x="4543180" y="4800033"/>
            <a:ext cx="1029008" cy="774323"/>
          </a:xfrm>
          <a:prstGeom prst="straightConnector1">
            <a:avLst/>
          </a:prstGeom>
          <a:ln w="38100" cmpd="sng">
            <a:solidFill>
              <a:srgbClr val="00A0AF"/>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572188" y="5389690"/>
            <a:ext cx="3269293" cy="369332"/>
          </a:xfrm>
          <a:prstGeom prst="rect">
            <a:avLst/>
          </a:prstGeom>
          <a:noFill/>
        </p:spPr>
        <p:txBody>
          <a:bodyPr wrap="none" rtlCol="0">
            <a:spAutoFit/>
          </a:bodyPr>
          <a:lstStyle/>
          <a:p>
            <a:r>
              <a:rPr lang="en-US" dirty="0" smtClean="0">
                <a:solidFill>
                  <a:srgbClr val="00A0AF"/>
                </a:solidFill>
                <a:cs typeface="Georgia"/>
              </a:rPr>
              <a:t>Scar tissue (also called “fibrosis”)</a:t>
            </a:r>
            <a:endParaRPr lang="en-US" dirty="0">
              <a:solidFill>
                <a:srgbClr val="00A0AF"/>
              </a:solidFill>
              <a:cs typeface="Georgia"/>
            </a:endParaRPr>
          </a:p>
        </p:txBody>
      </p:sp>
      <p:grpSp>
        <p:nvGrpSpPr>
          <p:cNvPr id="12" name="Group 11"/>
          <p:cNvGrpSpPr/>
          <p:nvPr/>
        </p:nvGrpSpPr>
        <p:grpSpPr>
          <a:xfrm rot="19707808">
            <a:off x="3989795" y="2430511"/>
            <a:ext cx="1932460" cy="584748"/>
            <a:chOff x="5057066" y="4374730"/>
            <a:chExt cx="1932460" cy="584748"/>
          </a:xfrm>
        </p:grpSpPr>
        <p:pic>
          <p:nvPicPr>
            <p:cNvPr id="13" name="Picture 2" descr="C:\Users\t0pere02\AppData\Local\Microsoft\Windows\Temporary Internet Files\Content.IE5\RKX42QLY\Power-Of-Oxygen[1].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1503058">
              <a:off x="5057066" y="4374730"/>
              <a:ext cx="494902" cy="527868"/>
            </a:xfrm>
            <a:prstGeom prst="rect">
              <a:avLst/>
            </a:prstGeom>
            <a:noFill/>
            <a:extLst>
              <a:ext uri="{909E8E84-426E-40DD-AFC4-6F175D3DCCD1}">
                <a14:hiddenFill xmlns:a14="http://schemas.microsoft.com/office/drawing/2010/main">
                  <a:solidFill>
                    <a:srgbClr val="FFFFFF"/>
                  </a:solidFill>
                </a14:hiddenFill>
              </a:ext>
            </a:extLst>
          </p:spPr>
        </p:pic>
        <p:sp>
          <p:nvSpPr>
            <p:cNvPr id="15" name="Flowchart: Connector 22"/>
            <p:cNvSpPr/>
            <p:nvPr/>
          </p:nvSpPr>
          <p:spPr>
            <a:xfrm rot="21503058">
              <a:off x="6286350" y="4408576"/>
              <a:ext cx="507590" cy="550902"/>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n>
                  <a:solidFill>
                    <a:schemeClr val="tx1"/>
                  </a:solidFill>
                  <a:prstDash val="dash"/>
                </a:ln>
              </a:endParaRPr>
            </a:p>
          </p:txBody>
        </p:sp>
        <p:sp>
          <p:nvSpPr>
            <p:cNvPr id="16" name="TextBox 15"/>
            <p:cNvSpPr txBox="1"/>
            <p:nvPr/>
          </p:nvSpPr>
          <p:spPr>
            <a:xfrm rot="21503058">
              <a:off x="6273841" y="4499361"/>
              <a:ext cx="715685" cy="369332"/>
            </a:xfrm>
            <a:prstGeom prst="rect">
              <a:avLst/>
            </a:prstGeom>
            <a:noFill/>
          </p:spPr>
          <p:txBody>
            <a:bodyPr wrap="square" rtlCol="0">
              <a:spAutoFit/>
            </a:bodyPr>
            <a:lstStyle/>
            <a:p>
              <a:r>
                <a:rPr lang="en-US" dirty="0" smtClean="0"/>
                <a:t>CO</a:t>
              </a:r>
              <a:r>
                <a:rPr lang="en-US" baseline="-25000" dirty="0" smtClean="0"/>
                <a:t>2</a:t>
              </a:r>
              <a:endParaRPr lang="en-US" baseline="-25000" dirty="0"/>
            </a:p>
          </p:txBody>
        </p:sp>
        <p:cxnSp>
          <p:nvCxnSpPr>
            <p:cNvPr id="17" name="Straight Arrow Connector 16"/>
            <p:cNvCxnSpPr/>
            <p:nvPr/>
          </p:nvCxnSpPr>
          <p:spPr>
            <a:xfrm>
              <a:off x="5681336" y="4523971"/>
              <a:ext cx="587440" cy="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2"/>
            </p:cNvCxnSpPr>
            <p:nvPr/>
          </p:nvCxnSpPr>
          <p:spPr>
            <a:xfrm flipH="1">
              <a:off x="5618675" y="4691183"/>
              <a:ext cx="667776" cy="5554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025437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8313" y="478117"/>
            <a:ext cx="8204200" cy="627529"/>
          </a:xfrm>
        </p:spPr>
        <p:txBody>
          <a:bodyPr>
            <a:normAutofit/>
          </a:bodyPr>
          <a:lstStyle/>
          <a:p>
            <a:pPr>
              <a:lnSpc>
                <a:spcPct val="100000"/>
              </a:lnSpc>
            </a:pPr>
            <a:r>
              <a:rPr lang="en-US" sz="3200" b="1" dirty="0">
                <a:latin typeface="+mn-lt"/>
              </a:rPr>
              <a:t>What is the interstitium?</a:t>
            </a:r>
            <a:endParaRPr lang="en-US" sz="3200" b="1" dirty="0" smtClean="0">
              <a:latin typeface="+mn-lt"/>
            </a:endParaRPr>
          </a:p>
        </p:txBody>
      </p:sp>
      <p:sp>
        <p:nvSpPr>
          <p:cNvPr id="11268" name="Rectangle 6"/>
          <p:cNvSpPr>
            <a:spLocks noChangeArrowheads="1"/>
          </p:cNvSpPr>
          <p:nvPr/>
        </p:nvSpPr>
        <p:spPr bwMode="auto">
          <a:xfrm>
            <a:off x="6359416" y="5797550"/>
            <a:ext cx="646332" cy="461665"/>
          </a:xfrm>
          <a:prstGeom prst="rect">
            <a:avLst/>
          </a:prstGeom>
          <a:noFill/>
          <a:ln w="9525">
            <a:noFill/>
            <a:miter lim="800000"/>
            <a:headEnd/>
            <a:tailEnd/>
          </a:ln>
        </p:spPr>
        <p:txBody>
          <a:bodyPr wrap="none">
            <a:spAutoFit/>
          </a:bodyPr>
          <a:lstStyle/>
          <a:p>
            <a:pPr lvl="1" algn="ctr"/>
            <a:endParaRPr lang="en-US" dirty="0">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690" y="1901958"/>
            <a:ext cx="4443716" cy="289807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1044" b="15609"/>
          <a:stretch/>
        </p:blipFill>
        <p:spPr>
          <a:xfrm>
            <a:off x="2619820" y="931788"/>
            <a:ext cx="3850999" cy="4329352"/>
          </a:xfrm>
          <a:prstGeom prst="rect">
            <a:avLst/>
          </a:prstGeom>
        </p:spPr>
      </p:pic>
      <p:sp>
        <p:nvSpPr>
          <p:cNvPr id="14" name="Trapezoid 13"/>
          <p:cNvSpPr/>
          <p:nvPr/>
        </p:nvSpPr>
        <p:spPr>
          <a:xfrm rot="5400000">
            <a:off x="5591344" y="1370912"/>
            <a:ext cx="3779552" cy="2796964"/>
          </a:xfrm>
          <a:prstGeom prst="trapezoid">
            <a:avLst>
              <a:gd name="adj" fmla="val 28243"/>
            </a:avLst>
          </a:prstGeom>
          <a:gradFill flip="none" rotWithShape="1">
            <a:gsLst>
              <a:gs pos="0">
                <a:schemeClr val="accent1">
                  <a:tint val="100000"/>
                  <a:shade val="100000"/>
                  <a:satMod val="130000"/>
                  <a:alpha val="49000"/>
                </a:schemeClr>
              </a:gs>
              <a:gs pos="100000">
                <a:schemeClr val="accent1">
                  <a:tint val="50000"/>
                  <a:shade val="100000"/>
                  <a:satMod val="350000"/>
                  <a:alpha val="4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3416834" y="2522224"/>
            <a:ext cx="1972995" cy="2330723"/>
          </a:xfrm>
          <a:custGeom>
            <a:avLst/>
            <a:gdLst>
              <a:gd name="connsiteX0" fmla="*/ 823971 w 1972995"/>
              <a:gd name="connsiteY0" fmla="*/ 146141 h 2330723"/>
              <a:gd name="connsiteX1" fmla="*/ 884446 w 1972995"/>
              <a:gd name="connsiteY1" fmla="*/ 131023 h 2330723"/>
              <a:gd name="connsiteX2" fmla="*/ 937362 w 1972995"/>
              <a:gd name="connsiteY2" fmla="*/ 100786 h 2330723"/>
              <a:gd name="connsiteX3" fmla="*/ 967599 w 1972995"/>
              <a:gd name="connsiteY3" fmla="*/ 62991 h 2330723"/>
              <a:gd name="connsiteX4" fmla="*/ 990277 w 1972995"/>
              <a:gd name="connsiteY4" fmla="*/ 40314 h 2330723"/>
              <a:gd name="connsiteX5" fmla="*/ 1065871 w 1972995"/>
              <a:gd name="connsiteY5" fmla="*/ 25195 h 2330723"/>
              <a:gd name="connsiteX6" fmla="*/ 1088549 w 1972995"/>
              <a:gd name="connsiteY6" fmla="*/ 10077 h 2330723"/>
              <a:gd name="connsiteX7" fmla="*/ 1232177 w 1972995"/>
              <a:gd name="connsiteY7" fmla="*/ 10077 h 2330723"/>
              <a:gd name="connsiteX8" fmla="*/ 1269974 w 1972995"/>
              <a:gd name="connsiteY8" fmla="*/ 25195 h 2330723"/>
              <a:gd name="connsiteX9" fmla="*/ 1307771 w 1972995"/>
              <a:gd name="connsiteY9" fmla="*/ 32754 h 2330723"/>
              <a:gd name="connsiteX10" fmla="*/ 1353127 w 1972995"/>
              <a:gd name="connsiteY10" fmla="*/ 47873 h 2330723"/>
              <a:gd name="connsiteX11" fmla="*/ 1375805 w 1972995"/>
              <a:gd name="connsiteY11" fmla="*/ 55432 h 2330723"/>
              <a:gd name="connsiteX12" fmla="*/ 1443839 w 1972995"/>
              <a:gd name="connsiteY12" fmla="*/ 93227 h 2330723"/>
              <a:gd name="connsiteX13" fmla="*/ 1458958 w 1972995"/>
              <a:gd name="connsiteY13" fmla="*/ 108346 h 2330723"/>
              <a:gd name="connsiteX14" fmla="*/ 1481636 w 1972995"/>
              <a:gd name="connsiteY14" fmla="*/ 123464 h 2330723"/>
              <a:gd name="connsiteX15" fmla="*/ 1489195 w 1972995"/>
              <a:gd name="connsiteY15" fmla="*/ 146141 h 2330723"/>
              <a:gd name="connsiteX16" fmla="*/ 1519433 w 1972995"/>
              <a:gd name="connsiteY16" fmla="*/ 183937 h 2330723"/>
              <a:gd name="connsiteX17" fmla="*/ 1534552 w 1972995"/>
              <a:gd name="connsiteY17" fmla="*/ 229291 h 2330723"/>
              <a:gd name="connsiteX18" fmla="*/ 1564789 w 1972995"/>
              <a:gd name="connsiteY18" fmla="*/ 274646 h 2330723"/>
              <a:gd name="connsiteX19" fmla="*/ 1579908 w 1972995"/>
              <a:gd name="connsiteY19" fmla="*/ 350237 h 2330723"/>
              <a:gd name="connsiteX20" fmla="*/ 1595027 w 1972995"/>
              <a:gd name="connsiteY20" fmla="*/ 486301 h 2330723"/>
              <a:gd name="connsiteX21" fmla="*/ 1587467 w 1972995"/>
              <a:gd name="connsiteY21" fmla="*/ 561892 h 2330723"/>
              <a:gd name="connsiteX22" fmla="*/ 1579908 w 1972995"/>
              <a:gd name="connsiteY22" fmla="*/ 584569 h 2330723"/>
              <a:gd name="connsiteX23" fmla="*/ 1542111 w 1972995"/>
              <a:gd name="connsiteY23" fmla="*/ 622365 h 2330723"/>
              <a:gd name="connsiteX24" fmla="*/ 1526992 w 1972995"/>
              <a:gd name="connsiteY24" fmla="*/ 645042 h 2330723"/>
              <a:gd name="connsiteX25" fmla="*/ 1504314 w 1972995"/>
              <a:gd name="connsiteY25" fmla="*/ 660160 h 2330723"/>
              <a:gd name="connsiteX26" fmla="*/ 1443839 w 1972995"/>
              <a:gd name="connsiteY26" fmla="*/ 713074 h 2330723"/>
              <a:gd name="connsiteX27" fmla="*/ 1398483 w 1972995"/>
              <a:gd name="connsiteY27" fmla="*/ 728192 h 2330723"/>
              <a:gd name="connsiteX28" fmla="*/ 1330449 w 1972995"/>
              <a:gd name="connsiteY28" fmla="*/ 758429 h 2330723"/>
              <a:gd name="connsiteX29" fmla="*/ 1307771 w 1972995"/>
              <a:gd name="connsiteY29" fmla="*/ 765988 h 2330723"/>
              <a:gd name="connsiteX30" fmla="*/ 1292652 w 1972995"/>
              <a:gd name="connsiteY30" fmla="*/ 788665 h 2330723"/>
              <a:gd name="connsiteX31" fmla="*/ 1307771 w 1972995"/>
              <a:gd name="connsiteY31" fmla="*/ 765988 h 2330723"/>
              <a:gd name="connsiteX32" fmla="*/ 1398483 w 1972995"/>
              <a:gd name="connsiteY32" fmla="*/ 720633 h 2330723"/>
              <a:gd name="connsiteX33" fmla="*/ 1421161 w 1972995"/>
              <a:gd name="connsiteY33" fmla="*/ 713074 h 2330723"/>
              <a:gd name="connsiteX34" fmla="*/ 1443839 w 1972995"/>
              <a:gd name="connsiteY34" fmla="*/ 705515 h 2330723"/>
              <a:gd name="connsiteX35" fmla="*/ 1466517 w 1972995"/>
              <a:gd name="connsiteY35" fmla="*/ 690397 h 2330723"/>
              <a:gd name="connsiteX36" fmla="*/ 1519433 w 1972995"/>
              <a:gd name="connsiteY36" fmla="*/ 675279 h 2330723"/>
              <a:gd name="connsiteX37" fmla="*/ 1572348 w 1972995"/>
              <a:gd name="connsiteY37" fmla="*/ 660160 h 2330723"/>
              <a:gd name="connsiteX38" fmla="*/ 1678180 w 1972995"/>
              <a:gd name="connsiteY38" fmla="*/ 667719 h 2330723"/>
              <a:gd name="connsiteX39" fmla="*/ 1753773 w 1972995"/>
              <a:gd name="connsiteY39" fmla="*/ 690397 h 2330723"/>
              <a:gd name="connsiteX40" fmla="*/ 1776451 w 1972995"/>
              <a:gd name="connsiteY40" fmla="*/ 697956 h 2330723"/>
              <a:gd name="connsiteX41" fmla="*/ 1821808 w 1972995"/>
              <a:gd name="connsiteY41" fmla="*/ 728192 h 2330723"/>
              <a:gd name="connsiteX42" fmla="*/ 1836926 w 1972995"/>
              <a:gd name="connsiteY42" fmla="*/ 750870 h 2330723"/>
              <a:gd name="connsiteX43" fmla="*/ 1874723 w 1972995"/>
              <a:gd name="connsiteY43" fmla="*/ 758429 h 2330723"/>
              <a:gd name="connsiteX44" fmla="*/ 1882283 w 1972995"/>
              <a:gd name="connsiteY44" fmla="*/ 796224 h 2330723"/>
              <a:gd name="connsiteX45" fmla="*/ 1889842 w 1972995"/>
              <a:gd name="connsiteY45" fmla="*/ 856697 h 2330723"/>
              <a:gd name="connsiteX46" fmla="*/ 1904961 w 1972995"/>
              <a:gd name="connsiteY46" fmla="*/ 902052 h 2330723"/>
              <a:gd name="connsiteX47" fmla="*/ 1920079 w 1972995"/>
              <a:gd name="connsiteY47" fmla="*/ 947406 h 2330723"/>
              <a:gd name="connsiteX48" fmla="*/ 1927639 w 1972995"/>
              <a:gd name="connsiteY48" fmla="*/ 970084 h 2330723"/>
              <a:gd name="connsiteX49" fmla="*/ 1942758 w 1972995"/>
              <a:gd name="connsiteY49" fmla="*/ 992761 h 2330723"/>
              <a:gd name="connsiteX50" fmla="*/ 1957876 w 1972995"/>
              <a:gd name="connsiteY50" fmla="*/ 1038116 h 2330723"/>
              <a:gd name="connsiteX51" fmla="*/ 1965436 w 1972995"/>
              <a:gd name="connsiteY51" fmla="*/ 1060793 h 2330723"/>
              <a:gd name="connsiteX52" fmla="*/ 1972995 w 1972995"/>
              <a:gd name="connsiteY52" fmla="*/ 1091029 h 2330723"/>
              <a:gd name="connsiteX53" fmla="*/ 1957876 w 1972995"/>
              <a:gd name="connsiteY53" fmla="*/ 1166621 h 2330723"/>
              <a:gd name="connsiteX54" fmla="*/ 1950317 w 1972995"/>
              <a:gd name="connsiteY54" fmla="*/ 1189298 h 2330723"/>
              <a:gd name="connsiteX55" fmla="*/ 1920079 w 1972995"/>
              <a:gd name="connsiteY55" fmla="*/ 1234653 h 2330723"/>
              <a:gd name="connsiteX56" fmla="*/ 1897401 w 1972995"/>
              <a:gd name="connsiteY56" fmla="*/ 1249771 h 2330723"/>
              <a:gd name="connsiteX57" fmla="*/ 1882283 w 1972995"/>
              <a:gd name="connsiteY57" fmla="*/ 1272448 h 2330723"/>
              <a:gd name="connsiteX58" fmla="*/ 1859604 w 1972995"/>
              <a:gd name="connsiteY58" fmla="*/ 1287566 h 2330723"/>
              <a:gd name="connsiteX59" fmla="*/ 1829367 w 1972995"/>
              <a:gd name="connsiteY59" fmla="*/ 1332921 h 2330723"/>
              <a:gd name="connsiteX60" fmla="*/ 1784011 w 1972995"/>
              <a:gd name="connsiteY60" fmla="*/ 1355598 h 2330723"/>
              <a:gd name="connsiteX61" fmla="*/ 1746214 w 1972995"/>
              <a:gd name="connsiteY61" fmla="*/ 1385835 h 2330723"/>
              <a:gd name="connsiteX62" fmla="*/ 1489195 w 1972995"/>
              <a:gd name="connsiteY62" fmla="*/ 1378276 h 2330723"/>
              <a:gd name="connsiteX63" fmla="*/ 1421161 w 1972995"/>
              <a:gd name="connsiteY63" fmla="*/ 1348039 h 2330723"/>
              <a:gd name="connsiteX64" fmla="*/ 1375805 w 1972995"/>
              <a:gd name="connsiteY64" fmla="*/ 1332921 h 2330723"/>
              <a:gd name="connsiteX65" fmla="*/ 1489195 w 1972995"/>
              <a:gd name="connsiteY65" fmla="*/ 1348039 h 2330723"/>
              <a:gd name="connsiteX66" fmla="*/ 1549670 w 1972995"/>
              <a:gd name="connsiteY66" fmla="*/ 1355598 h 2330723"/>
              <a:gd name="connsiteX67" fmla="*/ 1579908 w 1972995"/>
              <a:gd name="connsiteY67" fmla="*/ 1363157 h 2330723"/>
              <a:gd name="connsiteX68" fmla="*/ 1670620 w 1972995"/>
              <a:gd name="connsiteY68" fmla="*/ 1378276 h 2330723"/>
              <a:gd name="connsiteX69" fmla="*/ 1723536 w 1972995"/>
              <a:gd name="connsiteY69" fmla="*/ 1393394 h 2330723"/>
              <a:gd name="connsiteX70" fmla="*/ 1776451 w 1972995"/>
              <a:gd name="connsiteY70" fmla="*/ 1461426 h 2330723"/>
              <a:gd name="connsiteX71" fmla="*/ 1784011 w 1972995"/>
              <a:gd name="connsiteY71" fmla="*/ 1484103 h 2330723"/>
              <a:gd name="connsiteX72" fmla="*/ 1776451 w 1972995"/>
              <a:gd name="connsiteY72" fmla="*/ 1589931 h 2330723"/>
              <a:gd name="connsiteX73" fmla="*/ 1768892 w 1972995"/>
              <a:gd name="connsiteY73" fmla="*/ 1718435 h 2330723"/>
              <a:gd name="connsiteX74" fmla="*/ 1708417 w 1972995"/>
              <a:gd name="connsiteY74" fmla="*/ 1771349 h 2330723"/>
              <a:gd name="connsiteX75" fmla="*/ 1685739 w 1972995"/>
              <a:gd name="connsiteY75" fmla="*/ 1786467 h 2330723"/>
              <a:gd name="connsiteX76" fmla="*/ 1632823 w 1972995"/>
              <a:gd name="connsiteY76" fmla="*/ 1854499 h 2330723"/>
              <a:gd name="connsiteX77" fmla="*/ 1572348 w 1972995"/>
              <a:gd name="connsiteY77" fmla="*/ 1922531 h 2330723"/>
              <a:gd name="connsiteX78" fmla="*/ 1549670 w 1972995"/>
              <a:gd name="connsiteY78" fmla="*/ 1930090 h 2330723"/>
              <a:gd name="connsiteX79" fmla="*/ 1458958 w 1972995"/>
              <a:gd name="connsiteY79" fmla="*/ 1922531 h 2330723"/>
              <a:gd name="connsiteX80" fmla="*/ 1428721 w 1972995"/>
              <a:gd name="connsiteY80" fmla="*/ 1907413 h 2330723"/>
              <a:gd name="connsiteX81" fmla="*/ 1398483 w 1972995"/>
              <a:gd name="connsiteY81" fmla="*/ 1899854 h 2330723"/>
              <a:gd name="connsiteX82" fmla="*/ 1322889 w 1972995"/>
              <a:gd name="connsiteY82" fmla="*/ 1839381 h 2330723"/>
              <a:gd name="connsiteX83" fmla="*/ 1322889 w 1972995"/>
              <a:gd name="connsiteY83" fmla="*/ 1839381 h 2330723"/>
              <a:gd name="connsiteX84" fmla="*/ 1300211 w 1972995"/>
              <a:gd name="connsiteY84" fmla="*/ 1824263 h 2330723"/>
              <a:gd name="connsiteX85" fmla="*/ 1254855 w 1972995"/>
              <a:gd name="connsiteY85" fmla="*/ 1778908 h 2330723"/>
              <a:gd name="connsiteX86" fmla="*/ 1239736 w 1972995"/>
              <a:gd name="connsiteY86" fmla="*/ 1733554 h 2330723"/>
              <a:gd name="connsiteX87" fmla="*/ 1232177 w 1972995"/>
              <a:gd name="connsiteY87" fmla="*/ 1710876 h 2330723"/>
              <a:gd name="connsiteX88" fmla="*/ 1247296 w 1972995"/>
              <a:gd name="connsiteY88" fmla="*/ 1725994 h 2330723"/>
              <a:gd name="connsiteX89" fmla="*/ 1254855 w 1972995"/>
              <a:gd name="connsiteY89" fmla="*/ 1748672 h 2330723"/>
              <a:gd name="connsiteX90" fmla="*/ 1262414 w 1972995"/>
              <a:gd name="connsiteY90" fmla="*/ 1778908 h 2330723"/>
              <a:gd name="connsiteX91" fmla="*/ 1292652 w 1972995"/>
              <a:gd name="connsiteY91" fmla="*/ 1831822 h 2330723"/>
              <a:gd name="connsiteX92" fmla="*/ 1307771 w 1972995"/>
              <a:gd name="connsiteY92" fmla="*/ 1862058 h 2330723"/>
              <a:gd name="connsiteX93" fmla="*/ 1322889 w 1972995"/>
              <a:gd name="connsiteY93" fmla="*/ 1884736 h 2330723"/>
              <a:gd name="connsiteX94" fmla="*/ 1368246 w 1972995"/>
              <a:gd name="connsiteY94" fmla="*/ 1899854 h 2330723"/>
              <a:gd name="connsiteX95" fmla="*/ 1390924 w 1972995"/>
              <a:gd name="connsiteY95" fmla="*/ 1914972 h 2330723"/>
              <a:gd name="connsiteX96" fmla="*/ 1390924 w 1972995"/>
              <a:gd name="connsiteY96" fmla="*/ 2013241 h 2330723"/>
              <a:gd name="connsiteX97" fmla="*/ 1345567 w 1972995"/>
              <a:gd name="connsiteY97" fmla="*/ 2073713 h 2330723"/>
              <a:gd name="connsiteX98" fmla="*/ 1300211 w 1972995"/>
              <a:gd name="connsiteY98" fmla="*/ 2111509 h 2330723"/>
              <a:gd name="connsiteX99" fmla="*/ 1254855 w 1972995"/>
              <a:gd name="connsiteY99" fmla="*/ 2149304 h 2330723"/>
              <a:gd name="connsiteX100" fmla="*/ 1239736 w 1972995"/>
              <a:gd name="connsiteY100" fmla="*/ 2164423 h 2330723"/>
              <a:gd name="connsiteX101" fmla="*/ 1217058 w 1972995"/>
              <a:gd name="connsiteY101" fmla="*/ 2179541 h 2330723"/>
              <a:gd name="connsiteX102" fmla="*/ 1209499 w 1972995"/>
              <a:gd name="connsiteY102" fmla="*/ 2202218 h 2330723"/>
              <a:gd name="connsiteX103" fmla="*/ 1156583 w 1972995"/>
              <a:gd name="connsiteY103" fmla="*/ 2232455 h 2330723"/>
              <a:gd name="connsiteX104" fmla="*/ 1126346 w 1972995"/>
              <a:gd name="connsiteY104" fmla="*/ 2277809 h 2330723"/>
              <a:gd name="connsiteX105" fmla="*/ 1035633 w 1972995"/>
              <a:gd name="connsiteY105" fmla="*/ 2323164 h 2330723"/>
              <a:gd name="connsiteX106" fmla="*/ 899565 w 1972995"/>
              <a:gd name="connsiteY106" fmla="*/ 2330723 h 2330723"/>
              <a:gd name="connsiteX107" fmla="*/ 786174 w 1972995"/>
              <a:gd name="connsiteY107" fmla="*/ 2323164 h 2330723"/>
              <a:gd name="connsiteX108" fmla="*/ 763496 w 1972995"/>
              <a:gd name="connsiteY108" fmla="*/ 2315605 h 2330723"/>
              <a:gd name="connsiteX109" fmla="*/ 733259 w 1972995"/>
              <a:gd name="connsiteY109" fmla="*/ 2308046 h 2330723"/>
              <a:gd name="connsiteX110" fmla="*/ 710581 w 1972995"/>
              <a:gd name="connsiteY110" fmla="*/ 2300487 h 2330723"/>
              <a:gd name="connsiteX111" fmla="*/ 650106 w 1972995"/>
              <a:gd name="connsiteY111" fmla="*/ 2285368 h 2330723"/>
              <a:gd name="connsiteX112" fmla="*/ 604749 w 1972995"/>
              <a:gd name="connsiteY112" fmla="*/ 2262691 h 2330723"/>
              <a:gd name="connsiteX113" fmla="*/ 559393 w 1972995"/>
              <a:gd name="connsiteY113" fmla="*/ 2232455 h 2330723"/>
              <a:gd name="connsiteX114" fmla="*/ 521596 w 1972995"/>
              <a:gd name="connsiteY114" fmla="*/ 2217336 h 2330723"/>
              <a:gd name="connsiteX115" fmla="*/ 476240 w 1972995"/>
              <a:gd name="connsiteY115" fmla="*/ 2187100 h 2330723"/>
              <a:gd name="connsiteX116" fmla="*/ 453562 w 1972995"/>
              <a:gd name="connsiteY116" fmla="*/ 2171982 h 2330723"/>
              <a:gd name="connsiteX117" fmla="*/ 423325 w 1972995"/>
              <a:gd name="connsiteY117" fmla="*/ 2126627 h 2330723"/>
              <a:gd name="connsiteX118" fmla="*/ 415765 w 1972995"/>
              <a:gd name="connsiteY118" fmla="*/ 2103950 h 2330723"/>
              <a:gd name="connsiteX119" fmla="*/ 400647 w 1972995"/>
              <a:gd name="connsiteY119" fmla="*/ 2081273 h 2330723"/>
              <a:gd name="connsiteX120" fmla="*/ 393087 w 1972995"/>
              <a:gd name="connsiteY120" fmla="*/ 2058595 h 2330723"/>
              <a:gd name="connsiteX121" fmla="*/ 377968 w 1972995"/>
              <a:gd name="connsiteY121" fmla="*/ 2028359 h 2330723"/>
              <a:gd name="connsiteX122" fmla="*/ 347731 w 1972995"/>
              <a:gd name="connsiteY122" fmla="*/ 1960327 h 2330723"/>
              <a:gd name="connsiteX123" fmla="*/ 317493 w 1972995"/>
              <a:gd name="connsiteY123" fmla="*/ 1892295 h 2330723"/>
              <a:gd name="connsiteX124" fmla="*/ 325053 w 1972995"/>
              <a:gd name="connsiteY124" fmla="*/ 1688199 h 2330723"/>
              <a:gd name="connsiteX125" fmla="*/ 332612 w 1972995"/>
              <a:gd name="connsiteY125" fmla="*/ 1665522 h 2330723"/>
              <a:gd name="connsiteX126" fmla="*/ 377968 w 1972995"/>
              <a:gd name="connsiteY126" fmla="*/ 1642844 h 2330723"/>
              <a:gd name="connsiteX127" fmla="*/ 408206 w 1972995"/>
              <a:gd name="connsiteY127" fmla="*/ 1620167 h 2330723"/>
              <a:gd name="connsiteX128" fmla="*/ 461121 w 1972995"/>
              <a:gd name="connsiteY128" fmla="*/ 1605049 h 2330723"/>
              <a:gd name="connsiteX129" fmla="*/ 498918 w 1972995"/>
              <a:gd name="connsiteY129" fmla="*/ 1612608 h 2330723"/>
              <a:gd name="connsiteX130" fmla="*/ 468681 w 1972995"/>
              <a:gd name="connsiteY130" fmla="*/ 1620167 h 2330723"/>
              <a:gd name="connsiteX131" fmla="*/ 257019 w 1972995"/>
              <a:gd name="connsiteY131" fmla="*/ 1612608 h 2330723"/>
              <a:gd name="connsiteX132" fmla="*/ 219222 w 1972995"/>
              <a:gd name="connsiteY132" fmla="*/ 1605049 h 2330723"/>
              <a:gd name="connsiteX133" fmla="*/ 173865 w 1972995"/>
              <a:gd name="connsiteY133" fmla="*/ 1589931 h 2330723"/>
              <a:gd name="connsiteX134" fmla="*/ 136069 w 1972995"/>
              <a:gd name="connsiteY134" fmla="*/ 1552135 h 2330723"/>
              <a:gd name="connsiteX135" fmla="*/ 120950 w 1972995"/>
              <a:gd name="connsiteY135" fmla="*/ 1529458 h 2330723"/>
              <a:gd name="connsiteX136" fmla="*/ 98272 w 1972995"/>
              <a:gd name="connsiteY136" fmla="*/ 1506780 h 2330723"/>
              <a:gd name="connsiteX137" fmla="*/ 45356 w 1972995"/>
              <a:gd name="connsiteY137" fmla="*/ 1438748 h 2330723"/>
              <a:gd name="connsiteX138" fmla="*/ 22678 w 1972995"/>
              <a:gd name="connsiteY138" fmla="*/ 1370716 h 2330723"/>
              <a:gd name="connsiteX139" fmla="*/ 15119 w 1972995"/>
              <a:gd name="connsiteY139" fmla="*/ 1348039 h 2330723"/>
              <a:gd name="connsiteX140" fmla="*/ 7559 w 1972995"/>
              <a:gd name="connsiteY140" fmla="*/ 1325362 h 2330723"/>
              <a:gd name="connsiteX141" fmla="*/ 0 w 1972995"/>
              <a:gd name="connsiteY141" fmla="*/ 1295125 h 2330723"/>
              <a:gd name="connsiteX142" fmla="*/ 15119 w 1972995"/>
              <a:gd name="connsiteY142" fmla="*/ 1121266 h 2330723"/>
              <a:gd name="connsiteX143" fmla="*/ 22678 w 1972995"/>
              <a:gd name="connsiteY143" fmla="*/ 1098589 h 2330723"/>
              <a:gd name="connsiteX144" fmla="*/ 37797 w 1972995"/>
              <a:gd name="connsiteY144" fmla="*/ 1075911 h 2330723"/>
              <a:gd name="connsiteX145" fmla="*/ 60475 w 1972995"/>
              <a:gd name="connsiteY145" fmla="*/ 1030557 h 2330723"/>
              <a:gd name="connsiteX146" fmla="*/ 75594 w 1972995"/>
              <a:gd name="connsiteY146" fmla="*/ 1015438 h 2330723"/>
              <a:gd name="connsiteX147" fmla="*/ 113391 w 1972995"/>
              <a:gd name="connsiteY147" fmla="*/ 962525 h 2330723"/>
              <a:gd name="connsiteX148" fmla="*/ 136069 w 1972995"/>
              <a:gd name="connsiteY148" fmla="*/ 947406 h 2330723"/>
              <a:gd name="connsiteX149" fmla="*/ 151187 w 1972995"/>
              <a:gd name="connsiteY149" fmla="*/ 924729 h 2330723"/>
              <a:gd name="connsiteX150" fmla="*/ 173865 w 1972995"/>
              <a:gd name="connsiteY150" fmla="*/ 917170 h 2330723"/>
              <a:gd name="connsiteX151" fmla="*/ 196544 w 1972995"/>
              <a:gd name="connsiteY151" fmla="*/ 902052 h 2330723"/>
              <a:gd name="connsiteX152" fmla="*/ 226781 w 1972995"/>
              <a:gd name="connsiteY152" fmla="*/ 909611 h 2330723"/>
              <a:gd name="connsiteX153" fmla="*/ 287256 w 1972995"/>
              <a:gd name="connsiteY153" fmla="*/ 932288 h 2330723"/>
              <a:gd name="connsiteX154" fmla="*/ 325053 w 1972995"/>
              <a:gd name="connsiteY154" fmla="*/ 939847 h 2330723"/>
              <a:gd name="connsiteX155" fmla="*/ 347731 w 1972995"/>
              <a:gd name="connsiteY155" fmla="*/ 947406 h 2330723"/>
              <a:gd name="connsiteX156" fmla="*/ 385528 w 1972995"/>
              <a:gd name="connsiteY156" fmla="*/ 954966 h 2330723"/>
              <a:gd name="connsiteX157" fmla="*/ 415765 w 1972995"/>
              <a:gd name="connsiteY157" fmla="*/ 970084 h 2330723"/>
              <a:gd name="connsiteX158" fmla="*/ 461121 w 1972995"/>
              <a:gd name="connsiteY158" fmla="*/ 985202 h 2330723"/>
              <a:gd name="connsiteX159" fmla="*/ 423325 w 1972995"/>
              <a:gd name="connsiteY159" fmla="*/ 977643 h 2330723"/>
              <a:gd name="connsiteX160" fmla="*/ 377968 w 1972995"/>
              <a:gd name="connsiteY160" fmla="*/ 962525 h 2330723"/>
              <a:gd name="connsiteX161" fmla="*/ 287256 w 1972995"/>
              <a:gd name="connsiteY161" fmla="*/ 947406 h 2330723"/>
              <a:gd name="connsiteX162" fmla="*/ 219222 w 1972995"/>
              <a:gd name="connsiteY162" fmla="*/ 924729 h 2330723"/>
              <a:gd name="connsiteX163" fmla="*/ 143628 w 1972995"/>
              <a:gd name="connsiteY163" fmla="*/ 856697 h 2330723"/>
              <a:gd name="connsiteX164" fmla="*/ 105831 w 1972995"/>
              <a:gd name="connsiteY164" fmla="*/ 818902 h 2330723"/>
              <a:gd name="connsiteX165" fmla="*/ 90712 w 1972995"/>
              <a:gd name="connsiteY165" fmla="*/ 773547 h 2330723"/>
              <a:gd name="connsiteX166" fmla="*/ 83153 w 1972995"/>
              <a:gd name="connsiteY166" fmla="*/ 750870 h 2330723"/>
              <a:gd name="connsiteX167" fmla="*/ 68034 w 1972995"/>
              <a:gd name="connsiteY167" fmla="*/ 697956 h 2330723"/>
              <a:gd name="connsiteX168" fmla="*/ 45356 w 1972995"/>
              <a:gd name="connsiteY168" fmla="*/ 652601 h 2330723"/>
              <a:gd name="connsiteX169" fmla="*/ 68034 w 1972995"/>
              <a:gd name="connsiteY169" fmla="*/ 478742 h 2330723"/>
              <a:gd name="connsiteX170" fmla="*/ 113391 w 1972995"/>
              <a:gd name="connsiteY170" fmla="*/ 410710 h 2330723"/>
              <a:gd name="connsiteX171" fmla="*/ 128509 w 1972995"/>
              <a:gd name="connsiteY171" fmla="*/ 388033 h 2330723"/>
              <a:gd name="connsiteX172" fmla="*/ 173865 w 1972995"/>
              <a:gd name="connsiteY172" fmla="*/ 357796 h 2330723"/>
              <a:gd name="connsiteX173" fmla="*/ 204103 w 1972995"/>
              <a:gd name="connsiteY173" fmla="*/ 335119 h 2330723"/>
              <a:gd name="connsiteX174" fmla="*/ 226781 w 1972995"/>
              <a:gd name="connsiteY174" fmla="*/ 327560 h 2330723"/>
              <a:gd name="connsiteX175" fmla="*/ 264578 w 1972995"/>
              <a:gd name="connsiteY175" fmla="*/ 304882 h 2330723"/>
              <a:gd name="connsiteX176" fmla="*/ 287256 w 1972995"/>
              <a:gd name="connsiteY176" fmla="*/ 289764 h 2330723"/>
              <a:gd name="connsiteX177" fmla="*/ 309934 w 1972995"/>
              <a:gd name="connsiteY177" fmla="*/ 282205 h 2330723"/>
              <a:gd name="connsiteX178" fmla="*/ 332612 w 1972995"/>
              <a:gd name="connsiteY178" fmla="*/ 267087 h 2330723"/>
              <a:gd name="connsiteX179" fmla="*/ 385528 w 1972995"/>
              <a:gd name="connsiteY179" fmla="*/ 251969 h 2330723"/>
              <a:gd name="connsiteX180" fmla="*/ 430884 w 1972995"/>
              <a:gd name="connsiteY180" fmla="*/ 236850 h 2330723"/>
              <a:gd name="connsiteX181" fmla="*/ 453562 w 1972995"/>
              <a:gd name="connsiteY181" fmla="*/ 229291 h 2330723"/>
              <a:gd name="connsiteX182" fmla="*/ 468681 w 1972995"/>
              <a:gd name="connsiteY182" fmla="*/ 229291 h 233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972995" h="2330723">
                <a:moveTo>
                  <a:pt x="823971" y="146141"/>
                </a:moveTo>
                <a:cubicBezTo>
                  <a:pt x="846156" y="141704"/>
                  <a:pt x="864106" y="139740"/>
                  <a:pt x="884446" y="131023"/>
                </a:cubicBezTo>
                <a:cubicBezTo>
                  <a:pt x="911304" y="119513"/>
                  <a:pt x="914584" y="115972"/>
                  <a:pt x="937362" y="100786"/>
                </a:cubicBezTo>
                <a:cubicBezTo>
                  <a:pt x="949771" y="63559"/>
                  <a:pt x="936037" y="89292"/>
                  <a:pt x="967599" y="62991"/>
                </a:cubicBezTo>
                <a:cubicBezTo>
                  <a:pt x="975812" y="56147"/>
                  <a:pt x="980299" y="44152"/>
                  <a:pt x="990277" y="40314"/>
                </a:cubicBezTo>
                <a:cubicBezTo>
                  <a:pt x="1014261" y="31089"/>
                  <a:pt x="1065871" y="25195"/>
                  <a:pt x="1065871" y="25195"/>
                </a:cubicBezTo>
                <a:cubicBezTo>
                  <a:pt x="1073430" y="20156"/>
                  <a:pt x="1080423" y="14140"/>
                  <a:pt x="1088549" y="10077"/>
                </a:cubicBezTo>
                <a:cubicBezTo>
                  <a:pt x="1131475" y="-11385"/>
                  <a:pt x="1194903" y="7747"/>
                  <a:pt x="1232177" y="10077"/>
                </a:cubicBezTo>
                <a:cubicBezTo>
                  <a:pt x="1244776" y="15116"/>
                  <a:pt x="1256977" y="21296"/>
                  <a:pt x="1269974" y="25195"/>
                </a:cubicBezTo>
                <a:cubicBezTo>
                  <a:pt x="1282281" y="28887"/>
                  <a:pt x="1295375" y="29373"/>
                  <a:pt x="1307771" y="32754"/>
                </a:cubicBezTo>
                <a:cubicBezTo>
                  <a:pt x="1323146" y="36947"/>
                  <a:pt x="1338008" y="42833"/>
                  <a:pt x="1353127" y="47873"/>
                </a:cubicBezTo>
                <a:cubicBezTo>
                  <a:pt x="1360686" y="50393"/>
                  <a:pt x="1369175" y="51012"/>
                  <a:pt x="1375805" y="55432"/>
                </a:cubicBezTo>
                <a:cubicBezTo>
                  <a:pt x="1427791" y="90088"/>
                  <a:pt x="1403923" y="79922"/>
                  <a:pt x="1443839" y="93227"/>
                </a:cubicBezTo>
                <a:cubicBezTo>
                  <a:pt x="1448879" y="98267"/>
                  <a:pt x="1453393" y="103894"/>
                  <a:pt x="1458958" y="108346"/>
                </a:cubicBezTo>
                <a:cubicBezTo>
                  <a:pt x="1466052" y="114021"/>
                  <a:pt x="1475960" y="116370"/>
                  <a:pt x="1481636" y="123464"/>
                </a:cubicBezTo>
                <a:cubicBezTo>
                  <a:pt x="1486614" y="129686"/>
                  <a:pt x="1485632" y="139014"/>
                  <a:pt x="1489195" y="146141"/>
                </a:cubicBezTo>
                <a:cubicBezTo>
                  <a:pt x="1498730" y="165211"/>
                  <a:pt x="1505372" y="169876"/>
                  <a:pt x="1519433" y="183937"/>
                </a:cubicBezTo>
                <a:cubicBezTo>
                  <a:pt x="1524473" y="199055"/>
                  <a:pt x="1525712" y="216032"/>
                  <a:pt x="1534552" y="229291"/>
                </a:cubicBezTo>
                <a:lnTo>
                  <a:pt x="1564789" y="274646"/>
                </a:lnTo>
                <a:cubicBezTo>
                  <a:pt x="1578537" y="315889"/>
                  <a:pt x="1569981" y="285716"/>
                  <a:pt x="1579908" y="350237"/>
                </a:cubicBezTo>
                <a:cubicBezTo>
                  <a:pt x="1593595" y="439197"/>
                  <a:pt x="1583937" y="353243"/>
                  <a:pt x="1595027" y="486301"/>
                </a:cubicBezTo>
                <a:cubicBezTo>
                  <a:pt x="1592507" y="511498"/>
                  <a:pt x="1591318" y="536864"/>
                  <a:pt x="1587467" y="561892"/>
                </a:cubicBezTo>
                <a:cubicBezTo>
                  <a:pt x="1586255" y="569767"/>
                  <a:pt x="1584689" y="578195"/>
                  <a:pt x="1579908" y="584569"/>
                </a:cubicBezTo>
                <a:cubicBezTo>
                  <a:pt x="1569217" y="598823"/>
                  <a:pt x="1551995" y="607540"/>
                  <a:pt x="1542111" y="622365"/>
                </a:cubicBezTo>
                <a:cubicBezTo>
                  <a:pt x="1537071" y="629924"/>
                  <a:pt x="1533416" y="638618"/>
                  <a:pt x="1526992" y="645042"/>
                </a:cubicBezTo>
                <a:cubicBezTo>
                  <a:pt x="1520568" y="651466"/>
                  <a:pt x="1511151" y="654178"/>
                  <a:pt x="1504314" y="660160"/>
                </a:cubicBezTo>
                <a:cubicBezTo>
                  <a:pt x="1485215" y="676871"/>
                  <a:pt x="1468533" y="702100"/>
                  <a:pt x="1443839" y="713074"/>
                </a:cubicBezTo>
                <a:cubicBezTo>
                  <a:pt x="1429276" y="719546"/>
                  <a:pt x="1398483" y="728192"/>
                  <a:pt x="1398483" y="728192"/>
                </a:cubicBezTo>
                <a:cubicBezTo>
                  <a:pt x="1362545" y="752151"/>
                  <a:pt x="1384424" y="740438"/>
                  <a:pt x="1330449" y="758429"/>
                </a:cubicBezTo>
                <a:lnTo>
                  <a:pt x="1307771" y="765988"/>
                </a:lnTo>
                <a:lnTo>
                  <a:pt x="1292652" y="788665"/>
                </a:lnTo>
                <a:cubicBezTo>
                  <a:pt x="1297692" y="781106"/>
                  <a:pt x="1300934" y="771970"/>
                  <a:pt x="1307771" y="765988"/>
                </a:cubicBezTo>
                <a:cubicBezTo>
                  <a:pt x="1343844" y="734425"/>
                  <a:pt x="1355661" y="734907"/>
                  <a:pt x="1398483" y="720633"/>
                </a:cubicBezTo>
                <a:lnTo>
                  <a:pt x="1421161" y="713074"/>
                </a:lnTo>
                <a:cubicBezTo>
                  <a:pt x="1428720" y="710554"/>
                  <a:pt x="1437209" y="709935"/>
                  <a:pt x="1443839" y="705515"/>
                </a:cubicBezTo>
                <a:cubicBezTo>
                  <a:pt x="1451398" y="700476"/>
                  <a:pt x="1458391" y="694460"/>
                  <a:pt x="1466517" y="690397"/>
                </a:cubicBezTo>
                <a:cubicBezTo>
                  <a:pt x="1478602" y="684355"/>
                  <a:pt x="1508129" y="678509"/>
                  <a:pt x="1519433" y="675279"/>
                </a:cubicBezTo>
                <a:cubicBezTo>
                  <a:pt x="1595357" y="653586"/>
                  <a:pt x="1477809" y="683794"/>
                  <a:pt x="1572348" y="660160"/>
                </a:cubicBezTo>
                <a:cubicBezTo>
                  <a:pt x="1607625" y="662680"/>
                  <a:pt x="1643029" y="663813"/>
                  <a:pt x="1678180" y="667719"/>
                </a:cubicBezTo>
                <a:cubicBezTo>
                  <a:pt x="1695310" y="669622"/>
                  <a:pt x="1742382" y="686600"/>
                  <a:pt x="1753773" y="690397"/>
                </a:cubicBezTo>
                <a:cubicBezTo>
                  <a:pt x="1761332" y="692917"/>
                  <a:pt x="1769821" y="693536"/>
                  <a:pt x="1776451" y="697956"/>
                </a:cubicBezTo>
                <a:lnTo>
                  <a:pt x="1821808" y="728192"/>
                </a:lnTo>
                <a:cubicBezTo>
                  <a:pt x="1826847" y="735751"/>
                  <a:pt x="1829038" y="746363"/>
                  <a:pt x="1836926" y="750870"/>
                </a:cubicBezTo>
                <a:cubicBezTo>
                  <a:pt x="1848082" y="757245"/>
                  <a:pt x="1865637" y="749344"/>
                  <a:pt x="1874723" y="758429"/>
                </a:cubicBezTo>
                <a:cubicBezTo>
                  <a:pt x="1883808" y="767514"/>
                  <a:pt x="1880329" y="783526"/>
                  <a:pt x="1882283" y="796224"/>
                </a:cubicBezTo>
                <a:cubicBezTo>
                  <a:pt x="1885372" y="816302"/>
                  <a:pt x="1885585" y="836833"/>
                  <a:pt x="1889842" y="856697"/>
                </a:cubicBezTo>
                <a:cubicBezTo>
                  <a:pt x="1893181" y="872279"/>
                  <a:pt x="1899921" y="886934"/>
                  <a:pt x="1904961" y="902052"/>
                </a:cubicBezTo>
                <a:lnTo>
                  <a:pt x="1920079" y="947406"/>
                </a:lnTo>
                <a:cubicBezTo>
                  <a:pt x="1922599" y="954965"/>
                  <a:pt x="1923219" y="963454"/>
                  <a:pt x="1927639" y="970084"/>
                </a:cubicBezTo>
                <a:lnTo>
                  <a:pt x="1942758" y="992761"/>
                </a:lnTo>
                <a:lnTo>
                  <a:pt x="1957876" y="1038116"/>
                </a:lnTo>
                <a:cubicBezTo>
                  <a:pt x="1960396" y="1045675"/>
                  <a:pt x="1963503" y="1053063"/>
                  <a:pt x="1965436" y="1060793"/>
                </a:cubicBezTo>
                <a:lnTo>
                  <a:pt x="1972995" y="1091029"/>
                </a:lnTo>
                <a:cubicBezTo>
                  <a:pt x="1967054" y="1126678"/>
                  <a:pt x="1966899" y="1135040"/>
                  <a:pt x="1957876" y="1166621"/>
                </a:cubicBezTo>
                <a:cubicBezTo>
                  <a:pt x="1955687" y="1174282"/>
                  <a:pt x="1954187" y="1182333"/>
                  <a:pt x="1950317" y="1189298"/>
                </a:cubicBezTo>
                <a:cubicBezTo>
                  <a:pt x="1941493" y="1205181"/>
                  <a:pt x="1935198" y="1224574"/>
                  <a:pt x="1920079" y="1234653"/>
                </a:cubicBezTo>
                <a:lnTo>
                  <a:pt x="1897401" y="1249771"/>
                </a:lnTo>
                <a:cubicBezTo>
                  <a:pt x="1892362" y="1257330"/>
                  <a:pt x="1888707" y="1266024"/>
                  <a:pt x="1882283" y="1272448"/>
                </a:cubicBezTo>
                <a:cubicBezTo>
                  <a:pt x="1875859" y="1278872"/>
                  <a:pt x="1865587" y="1280729"/>
                  <a:pt x="1859604" y="1287566"/>
                </a:cubicBezTo>
                <a:cubicBezTo>
                  <a:pt x="1847639" y="1301240"/>
                  <a:pt x="1844486" y="1322842"/>
                  <a:pt x="1829367" y="1332921"/>
                </a:cubicBezTo>
                <a:cubicBezTo>
                  <a:pt x="1764375" y="1376247"/>
                  <a:pt x="1846605" y="1324302"/>
                  <a:pt x="1784011" y="1355598"/>
                </a:cubicBezTo>
                <a:cubicBezTo>
                  <a:pt x="1764938" y="1365134"/>
                  <a:pt x="1760277" y="1371772"/>
                  <a:pt x="1746214" y="1385835"/>
                </a:cubicBezTo>
                <a:cubicBezTo>
                  <a:pt x="1660541" y="1383315"/>
                  <a:pt x="1574665" y="1384686"/>
                  <a:pt x="1489195" y="1378276"/>
                </a:cubicBezTo>
                <a:cubicBezTo>
                  <a:pt x="1435046" y="1374215"/>
                  <a:pt x="1457199" y="1364055"/>
                  <a:pt x="1421161" y="1348039"/>
                </a:cubicBezTo>
                <a:cubicBezTo>
                  <a:pt x="1406598" y="1341567"/>
                  <a:pt x="1359992" y="1330944"/>
                  <a:pt x="1375805" y="1332921"/>
                </a:cubicBezTo>
                <a:lnTo>
                  <a:pt x="1489195" y="1348039"/>
                </a:lnTo>
                <a:cubicBezTo>
                  <a:pt x="1509332" y="1350724"/>
                  <a:pt x="1529631" y="1352258"/>
                  <a:pt x="1549670" y="1355598"/>
                </a:cubicBezTo>
                <a:cubicBezTo>
                  <a:pt x="1559918" y="1357306"/>
                  <a:pt x="1569696" y="1361242"/>
                  <a:pt x="1579908" y="1363157"/>
                </a:cubicBezTo>
                <a:cubicBezTo>
                  <a:pt x="1610037" y="1368806"/>
                  <a:pt x="1640881" y="1370842"/>
                  <a:pt x="1670620" y="1378276"/>
                </a:cubicBezTo>
                <a:cubicBezTo>
                  <a:pt x="1708588" y="1387767"/>
                  <a:pt x="1691002" y="1382550"/>
                  <a:pt x="1723536" y="1393394"/>
                </a:cubicBezTo>
                <a:cubicBezTo>
                  <a:pt x="1743105" y="1412962"/>
                  <a:pt x="1767407" y="1434298"/>
                  <a:pt x="1776451" y="1461426"/>
                </a:cubicBezTo>
                <a:lnTo>
                  <a:pt x="1784011" y="1484103"/>
                </a:lnTo>
                <a:cubicBezTo>
                  <a:pt x="1781491" y="1519379"/>
                  <a:pt x="1778728" y="1554638"/>
                  <a:pt x="1776451" y="1589931"/>
                </a:cubicBezTo>
                <a:cubicBezTo>
                  <a:pt x="1773688" y="1632751"/>
                  <a:pt x="1775257" y="1676001"/>
                  <a:pt x="1768892" y="1718435"/>
                </a:cubicBezTo>
                <a:cubicBezTo>
                  <a:pt x="1765392" y="1741766"/>
                  <a:pt x="1717937" y="1765003"/>
                  <a:pt x="1708417" y="1771349"/>
                </a:cubicBezTo>
                <a:lnTo>
                  <a:pt x="1685739" y="1786467"/>
                </a:lnTo>
                <a:cubicBezTo>
                  <a:pt x="1609308" y="1901112"/>
                  <a:pt x="1692040" y="1783440"/>
                  <a:pt x="1632823" y="1854499"/>
                </a:cubicBezTo>
                <a:cubicBezTo>
                  <a:pt x="1613428" y="1877772"/>
                  <a:pt x="1606285" y="1911219"/>
                  <a:pt x="1572348" y="1922531"/>
                </a:cubicBezTo>
                <a:lnTo>
                  <a:pt x="1549670" y="1930090"/>
                </a:lnTo>
                <a:cubicBezTo>
                  <a:pt x="1519433" y="1927570"/>
                  <a:pt x="1488780" y="1928122"/>
                  <a:pt x="1458958" y="1922531"/>
                </a:cubicBezTo>
                <a:cubicBezTo>
                  <a:pt x="1447882" y="1920454"/>
                  <a:pt x="1439272" y="1911369"/>
                  <a:pt x="1428721" y="1907413"/>
                </a:cubicBezTo>
                <a:cubicBezTo>
                  <a:pt x="1418993" y="1903765"/>
                  <a:pt x="1408562" y="1902374"/>
                  <a:pt x="1398483" y="1899854"/>
                </a:cubicBezTo>
                <a:cubicBezTo>
                  <a:pt x="1349122" y="1875174"/>
                  <a:pt x="1376214" y="1892704"/>
                  <a:pt x="1322889" y="1839381"/>
                </a:cubicBezTo>
                <a:lnTo>
                  <a:pt x="1322889" y="1839381"/>
                </a:lnTo>
                <a:cubicBezTo>
                  <a:pt x="1315330" y="1834342"/>
                  <a:pt x="1307001" y="1830299"/>
                  <a:pt x="1300211" y="1824263"/>
                </a:cubicBezTo>
                <a:cubicBezTo>
                  <a:pt x="1284231" y="1810059"/>
                  <a:pt x="1254855" y="1778908"/>
                  <a:pt x="1254855" y="1778908"/>
                </a:cubicBezTo>
                <a:lnTo>
                  <a:pt x="1239736" y="1733554"/>
                </a:lnTo>
                <a:cubicBezTo>
                  <a:pt x="1237216" y="1725995"/>
                  <a:pt x="1226542" y="1705242"/>
                  <a:pt x="1232177" y="1710876"/>
                </a:cubicBezTo>
                <a:lnTo>
                  <a:pt x="1247296" y="1725994"/>
                </a:lnTo>
                <a:cubicBezTo>
                  <a:pt x="1249816" y="1733553"/>
                  <a:pt x="1252666" y="1741010"/>
                  <a:pt x="1254855" y="1748672"/>
                </a:cubicBezTo>
                <a:cubicBezTo>
                  <a:pt x="1257709" y="1758661"/>
                  <a:pt x="1258766" y="1769181"/>
                  <a:pt x="1262414" y="1778908"/>
                </a:cubicBezTo>
                <a:cubicBezTo>
                  <a:pt x="1274875" y="1812135"/>
                  <a:pt x="1276701" y="1803909"/>
                  <a:pt x="1292652" y="1831822"/>
                </a:cubicBezTo>
                <a:cubicBezTo>
                  <a:pt x="1298243" y="1841606"/>
                  <a:pt x="1302180" y="1852274"/>
                  <a:pt x="1307771" y="1862058"/>
                </a:cubicBezTo>
                <a:cubicBezTo>
                  <a:pt x="1312279" y="1869946"/>
                  <a:pt x="1315185" y="1879921"/>
                  <a:pt x="1322889" y="1884736"/>
                </a:cubicBezTo>
                <a:cubicBezTo>
                  <a:pt x="1336403" y="1893182"/>
                  <a:pt x="1368246" y="1899854"/>
                  <a:pt x="1368246" y="1899854"/>
                </a:cubicBezTo>
                <a:cubicBezTo>
                  <a:pt x="1375805" y="1904893"/>
                  <a:pt x="1385248" y="1907878"/>
                  <a:pt x="1390924" y="1914972"/>
                </a:cubicBezTo>
                <a:cubicBezTo>
                  <a:pt x="1408511" y="1936955"/>
                  <a:pt x="1392855" y="2008276"/>
                  <a:pt x="1390924" y="2013241"/>
                </a:cubicBezTo>
                <a:cubicBezTo>
                  <a:pt x="1381791" y="2036725"/>
                  <a:pt x="1360686" y="2053556"/>
                  <a:pt x="1345567" y="2073713"/>
                </a:cubicBezTo>
                <a:cubicBezTo>
                  <a:pt x="1318107" y="2110325"/>
                  <a:pt x="1334842" y="2099966"/>
                  <a:pt x="1300211" y="2111509"/>
                </a:cubicBezTo>
                <a:cubicBezTo>
                  <a:pt x="1272656" y="2152841"/>
                  <a:pt x="1300892" y="2118614"/>
                  <a:pt x="1254855" y="2149304"/>
                </a:cubicBezTo>
                <a:cubicBezTo>
                  <a:pt x="1248925" y="2153257"/>
                  <a:pt x="1245301" y="2159971"/>
                  <a:pt x="1239736" y="2164423"/>
                </a:cubicBezTo>
                <a:cubicBezTo>
                  <a:pt x="1232642" y="2170098"/>
                  <a:pt x="1224617" y="2174502"/>
                  <a:pt x="1217058" y="2179541"/>
                </a:cubicBezTo>
                <a:cubicBezTo>
                  <a:pt x="1214538" y="2187100"/>
                  <a:pt x="1215721" y="2197241"/>
                  <a:pt x="1209499" y="2202218"/>
                </a:cubicBezTo>
                <a:cubicBezTo>
                  <a:pt x="1140071" y="2257758"/>
                  <a:pt x="1216261" y="2155728"/>
                  <a:pt x="1156583" y="2232455"/>
                </a:cubicBezTo>
                <a:cubicBezTo>
                  <a:pt x="1145428" y="2246797"/>
                  <a:pt x="1139194" y="2264961"/>
                  <a:pt x="1126346" y="2277809"/>
                </a:cubicBezTo>
                <a:cubicBezTo>
                  <a:pt x="1109407" y="2294748"/>
                  <a:pt x="1061674" y="2321717"/>
                  <a:pt x="1035633" y="2323164"/>
                </a:cubicBezTo>
                <a:lnTo>
                  <a:pt x="899565" y="2330723"/>
                </a:lnTo>
                <a:cubicBezTo>
                  <a:pt x="861768" y="2328203"/>
                  <a:pt x="823823" y="2327347"/>
                  <a:pt x="786174" y="2323164"/>
                </a:cubicBezTo>
                <a:cubicBezTo>
                  <a:pt x="778255" y="2322284"/>
                  <a:pt x="771158" y="2317794"/>
                  <a:pt x="763496" y="2315605"/>
                </a:cubicBezTo>
                <a:cubicBezTo>
                  <a:pt x="753507" y="2312751"/>
                  <a:pt x="743248" y="2310900"/>
                  <a:pt x="733259" y="2308046"/>
                </a:cubicBezTo>
                <a:cubicBezTo>
                  <a:pt x="725597" y="2305857"/>
                  <a:pt x="718311" y="2302419"/>
                  <a:pt x="710581" y="2300487"/>
                </a:cubicBezTo>
                <a:cubicBezTo>
                  <a:pt x="693321" y="2296172"/>
                  <a:pt x="667390" y="2294010"/>
                  <a:pt x="650106" y="2285368"/>
                </a:cubicBezTo>
                <a:cubicBezTo>
                  <a:pt x="591500" y="2256065"/>
                  <a:pt x="661744" y="2281688"/>
                  <a:pt x="604749" y="2262691"/>
                </a:cubicBezTo>
                <a:cubicBezTo>
                  <a:pt x="589630" y="2252612"/>
                  <a:pt x="576264" y="2239203"/>
                  <a:pt x="559393" y="2232455"/>
                </a:cubicBezTo>
                <a:cubicBezTo>
                  <a:pt x="546794" y="2227415"/>
                  <a:pt x="533509" y="2223834"/>
                  <a:pt x="521596" y="2217336"/>
                </a:cubicBezTo>
                <a:cubicBezTo>
                  <a:pt x="505644" y="2208635"/>
                  <a:pt x="491359" y="2197179"/>
                  <a:pt x="476240" y="2187100"/>
                </a:cubicBezTo>
                <a:lnTo>
                  <a:pt x="453562" y="2171982"/>
                </a:lnTo>
                <a:cubicBezTo>
                  <a:pt x="443483" y="2156864"/>
                  <a:pt x="429072" y="2143864"/>
                  <a:pt x="423325" y="2126627"/>
                </a:cubicBezTo>
                <a:cubicBezTo>
                  <a:pt x="420805" y="2119068"/>
                  <a:pt x="419329" y="2111077"/>
                  <a:pt x="415765" y="2103950"/>
                </a:cubicBezTo>
                <a:cubicBezTo>
                  <a:pt x="411702" y="2095824"/>
                  <a:pt x="404710" y="2089399"/>
                  <a:pt x="400647" y="2081273"/>
                </a:cubicBezTo>
                <a:cubicBezTo>
                  <a:pt x="397083" y="2074146"/>
                  <a:pt x="396226" y="2065919"/>
                  <a:pt x="393087" y="2058595"/>
                </a:cubicBezTo>
                <a:cubicBezTo>
                  <a:pt x="388648" y="2048238"/>
                  <a:pt x="382153" y="2038821"/>
                  <a:pt x="377968" y="2028359"/>
                </a:cubicBezTo>
                <a:cubicBezTo>
                  <a:pt x="350980" y="1960891"/>
                  <a:pt x="376819" y="2003957"/>
                  <a:pt x="347731" y="1960327"/>
                </a:cubicBezTo>
                <a:cubicBezTo>
                  <a:pt x="329739" y="1906353"/>
                  <a:pt x="341452" y="1928231"/>
                  <a:pt x="317493" y="1892295"/>
                </a:cubicBezTo>
                <a:cubicBezTo>
                  <a:pt x="320013" y="1824263"/>
                  <a:pt x="320524" y="1756127"/>
                  <a:pt x="325053" y="1688199"/>
                </a:cubicBezTo>
                <a:cubicBezTo>
                  <a:pt x="325583" y="1680249"/>
                  <a:pt x="327634" y="1671744"/>
                  <a:pt x="332612" y="1665522"/>
                </a:cubicBezTo>
                <a:cubicBezTo>
                  <a:pt x="343270" y="1652199"/>
                  <a:pt x="363028" y="1647824"/>
                  <a:pt x="377968" y="1642844"/>
                </a:cubicBezTo>
                <a:cubicBezTo>
                  <a:pt x="388047" y="1635285"/>
                  <a:pt x="397267" y="1626418"/>
                  <a:pt x="408206" y="1620167"/>
                </a:cubicBezTo>
                <a:cubicBezTo>
                  <a:pt x="416641" y="1615347"/>
                  <a:pt x="454575" y="1606685"/>
                  <a:pt x="461121" y="1605049"/>
                </a:cubicBezTo>
                <a:cubicBezTo>
                  <a:pt x="473720" y="1607569"/>
                  <a:pt x="493171" y="1601116"/>
                  <a:pt x="498918" y="1612608"/>
                </a:cubicBezTo>
                <a:cubicBezTo>
                  <a:pt x="503565" y="1621900"/>
                  <a:pt x="479070" y="1620167"/>
                  <a:pt x="468681" y="1620167"/>
                </a:cubicBezTo>
                <a:cubicBezTo>
                  <a:pt x="398082" y="1620167"/>
                  <a:pt x="327573" y="1615128"/>
                  <a:pt x="257019" y="1612608"/>
                </a:cubicBezTo>
                <a:cubicBezTo>
                  <a:pt x="244420" y="1610088"/>
                  <a:pt x="231618" y="1608429"/>
                  <a:pt x="219222" y="1605049"/>
                </a:cubicBezTo>
                <a:cubicBezTo>
                  <a:pt x="203847" y="1600856"/>
                  <a:pt x="173865" y="1589931"/>
                  <a:pt x="173865" y="1589931"/>
                </a:cubicBezTo>
                <a:cubicBezTo>
                  <a:pt x="133556" y="1529464"/>
                  <a:pt x="186458" y="1602522"/>
                  <a:pt x="136069" y="1552135"/>
                </a:cubicBezTo>
                <a:cubicBezTo>
                  <a:pt x="129645" y="1545711"/>
                  <a:pt x="126766" y="1536437"/>
                  <a:pt x="120950" y="1529458"/>
                </a:cubicBezTo>
                <a:cubicBezTo>
                  <a:pt x="114106" y="1521245"/>
                  <a:pt x="104836" y="1515218"/>
                  <a:pt x="98272" y="1506780"/>
                </a:cubicBezTo>
                <a:cubicBezTo>
                  <a:pt x="34978" y="1425406"/>
                  <a:pt x="96842" y="1490234"/>
                  <a:pt x="45356" y="1438748"/>
                </a:cubicBezTo>
                <a:lnTo>
                  <a:pt x="22678" y="1370716"/>
                </a:lnTo>
                <a:lnTo>
                  <a:pt x="15119" y="1348039"/>
                </a:lnTo>
                <a:cubicBezTo>
                  <a:pt x="12599" y="1340480"/>
                  <a:pt x="9491" y="1333092"/>
                  <a:pt x="7559" y="1325362"/>
                </a:cubicBezTo>
                <a:lnTo>
                  <a:pt x="0" y="1295125"/>
                </a:lnTo>
                <a:cubicBezTo>
                  <a:pt x="3551" y="1234762"/>
                  <a:pt x="2257" y="1179141"/>
                  <a:pt x="15119" y="1121266"/>
                </a:cubicBezTo>
                <a:cubicBezTo>
                  <a:pt x="16848" y="1113488"/>
                  <a:pt x="19115" y="1105716"/>
                  <a:pt x="22678" y="1098589"/>
                </a:cubicBezTo>
                <a:cubicBezTo>
                  <a:pt x="26741" y="1090463"/>
                  <a:pt x="32757" y="1083470"/>
                  <a:pt x="37797" y="1075911"/>
                </a:cubicBezTo>
                <a:cubicBezTo>
                  <a:pt x="45781" y="1051958"/>
                  <a:pt x="43727" y="1051492"/>
                  <a:pt x="60475" y="1030557"/>
                </a:cubicBezTo>
                <a:cubicBezTo>
                  <a:pt x="64927" y="1024992"/>
                  <a:pt x="71142" y="1021003"/>
                  <a:pt x="75594" y="1015438"/>
                </a:cubicBezTo>
                <a:cubicBezTo>
                  <a:pt x="92769" y="993970"/>
                  <a:pt x="92100" y="983815"/>
                  <a:pt x="113391" y="962525"/>
                </a:cubicBezTo>
                <a:cubicBezTo>
                  <a:pt x="119815" y="956101"/>
                  <a:pt x="128510" y="952446"/>
                  <a:pt x="136069" y="947406"/>
                </a:cubicBezTo>
                <a:cubicBezTo>
                  <a:pt x="141108" y="939847"/>
                  <a:pt x="144093" y="930404"/>
                  <a:pt x="151187" y="924729"/>
                </a:cubicBezTo>
                <a:cubicBezTo>
                  <a:pt x="157409" y="919751"/>
                  <a:pt x="166738" y="920733"/>
                  <a:pt x="173865" y="917170"/>
                </a:cubicBezTo>
                <a:cubicBezTo>
                  <a:pt x="181991" y="913107"/>
                  <a:pt x="188984" y="907091"/>
                  <a:pt x="196544" y="902052"/>
                </a:cubicBezTo>
                <a:cubicBezTo>
                  <a:pt x="206623" y="904572"/>
                  <a:pt x="216925" y="906326"/>
                  <a:pt x="226781" y="909611"/>
                </a:cubicBezTo>
                <a:cubicBezTo>
                  <a:pt x="247588" y="916546"/>
                  <a:pt x="266026" y="926981"/>
                  <a:pt x="287256" y="932288"/>
                </a:cubicBezTo>
                <a:cubicBezTo>
                  <a:pt x="299721" y="935404"/>
                  <a:pt x="312588" y="936731"/>
                  <a:pt x="325053" y="939847"/>
                </a:cubicBezTo>
                <a:cubicBezTo>
                  <a:pt x="332783" y="941779"/>
                  <a:pt x="340001" y="945473"/>
                  <a:pt x="347731" y="947406"/>
                </a:cubicBezTo>
                <a:cubicBezTo>
                  <a:pt x="360196" y="950522"/>
                  <a:pt x="372929" y="952446"/>
                  <a:pt x="385528" y="954966"/>
                </a:cubicBezTo>
                <a:cubicBezTo>
                  <a:pt x="395607" y="960005"/>
                  <a:pt x="405302" y="965899"/>
                  <a:pt x="415765" y="970084"/>
                </a:cubicBezTo>
                <a:cubicBezTo>
                  <a:pt x="430562" y="976002"/>
                  <a:pt x="476748" y="988327"/>
                  <a:pt x="461121" y="985202"/>
                </a:cubicBezTo>
                <a:cubicBezTo>
                  <a:pt x="448522" y="982682"/>
                  <a:pt x="435720" y="981023"/>
                  <a:pt x="423325" y="977643"/>
                </a:cubicBezTo>
                <a:cubicBezTo>
                  <a:pt x="407950" y="973450"/>
                  <a:pt x="393343" y="966718"/>
                  <a:pt x="377968" y="962525"/>
                </a:cubicBezTo>
                <a:cubicBezTo>
                  <a:pt x="353653" y="955894"/>
                  <a:pt x="309966" y="950651"/>
                  <a:pt x="287256" y="947406"/>
                </a:cubicBezTo>
                <a:cubicBezTo>
                  <a:pt x="264578" y="939847"/>
                  <a:pt x="237889" y="939662"/>
                  <a:pt x="219222" y="924729"/>
                </a:cubicBezTo>
                <a:cubicBezTo>
                  <a:pt x="199336" y="908821"/>
                  <a:pt x="157689" y="877787"/>
                  <a:pt x="143628" y="856697"/>
                </a:cubicBezTo>
                <a:cubicBezTo>
                  <a:pt x="123469" y="826461"/>
                  <a:pt x="136068" y="839059"/>
                  <a:pt x="105831" y="818902"/>
                </a:cubicBezTo>
                <a:lnTo>
                  <a:pt x="90712" y="773547"/>
                </a:lnTo>
                <a:cubicBezTo>
                  <a:pt x="88192" y="765988"/>
                  <a:pt x="85085" y="758600"/>
                  <a:pt x="83153" y="750870"/>
                </a:cubicBezTo>
                <a:cubicBezTo>
                  <a:pt x="80729" y="741175"/>
                  <a:pt x="73459" y="708806"/>
                  <a:pt x="68034" y="697956"/>
                </a:cubicBezTo>
                <a:cubicBezTo>
                  <a:pt x="38727" y="639345"/>
                  <a:pt x="64358" y="709601"/>
                  <a:pt x="45356" y="652601"/>
                </a:cubicBezTo>
                <a:cubicBezTo>
                  <a:pt x="46091" y="641571"/>
                  <a:pt x="48231" y="508445"/>
                  <a:pt x="68034" y="478742"/>
                </a:cubicBezTo>
                <a:lnTo>
                  <a:pt x="113391" y="410710"/>
                </a:lnTo>
                <a:cubicBezTo>
                  <a:pt x="118430" y="403151"/>
                  <a:pt x="120950" y="393072"/>
                  <a:pt x="128509" y="388033"/>
                </a:cubicBezTo>
                <a:cubicBezTo>
                  <a:pt x="143628" y="377954"/>
                  <a:pt x="159328" y="368698"/>
                  <a:pt x="173865" y="357796"/>
                </a:cubicBezTo>
                <a:cubicBezTo>
                  <a:pt x="183944" y="350237"/>
                  <a:pt x="193164" y="341370"/>
                  <a:pt x="204103" y="335119"/>
                </a:cubicBezTo>
                <a:cubicBezTo>
                  <a:pt x="211021" y="331166"/>
                  <a:pt x="219222" y="330080"/>
                  <a:pt x="226781" y="327560"/>
                </a:cubicBezTo>
                <a:cubicBezTo>
                  <a:pt x="256311" y="298030"/>
                  <a:pt x="225326" y="324507"/>
                  <a:pt x="264578" y="304882"/>
                </a:cubicBezTo>
                <a:cubicBezTo>
                  <a:pt x="272704" y="300819"/>
                  <a:pt x="279130" y="293827"/>
                  <a:pt x="287256" y="289764"/>
                </a:cubicBezTo>
                <a:cubicBezTo>
                  <a:pt x="294383" y="286201"/>
                  <a:pt x="302807" y="285768"/>
                  <a:pt x="309934" y="282205"/>
                </a:cubicBezTo>
                <a:cubicBezTo>
                  <a:pt x="318060" y="278142"/>
                  <a:pt x="324486" y="271150"/>
                  <a:pt x="332612" y="267087"/>
                </a:cubicBezTo>
                <a:cubicBezTo>
                  <a:pt x="345316" y="260735"/>
                  <a:pt x="373416" y="255602"/>
                  <a:pt x="385528" y="251969"/>
                </a:cubicBezTo>
                <a:cubicBezTo>
                  <a:pt x="400792" y="247390"/>
                  <a:pt x="415765" y="241890"/>
                  <a:pt x="430884" y="236850"/>
                </a:cubicBezTo>
                <a:cubicBezTo>
                  <a:pt x="438443" y="234330"/>
                  <a:pt x="445594" y="229291"/>
                  <a:pt x="453562" y="229291"/>
                </a:cubicBezTo>
                <a:lnTo>
                  <a:pt x="468681" y="229291"/>
                </a:lnTo>
              </a:path>
            </a:pathLst>
          </a:custGeom>
          <a:ln w="76200" cmpd="sng">
            <a:solidFill>
              <a:srgbClr val="00A0A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 name="Straight Arrow Connector 2"/>
          <p:cNvCxnSpPr>
            <a:stCxn id="6" idx="1"/>
          </p:cNvCxnSpPr>
          <p:nvPr/>
        </p:nvCxnSpPr>
        <p:spPr>
          <a:xfrm flipH="1" flipV="1">
            <a:off x="4549507" y="4811366"/>
            <a:ext cx="1060802" cy="634440"/>
          </a:xfrm>
          <a:prstGeom prst="straightConnector1">
            <a:avLst/>
          </a:prstGeom>
          <a:ln w="38100" cmpd="sng">
            <a:solidFill>
              <a:srgbClr val="00A0AF"/>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610309" y="5261140"/>
            <a:ext cx="3269293" cy="369332"/>
          </a:xfrm>
          <a:prstGeom prst="rect">
            <a:avLst/>
          </a:prstGeom>
          <a:noFill/>
        </p:spPr>
        <p:txBody>
          <a:bodyPr wrap="none" rtlCol="0">
            <a:spAutoFit/>
          </a:bodyPr>
          <a:lstStyle/>
          <a:p>
            <a:r>
              <a:rPr lang="en-US" dirty="0" smtClean="0">
                <a:solidFill>
                  <a:srgbClr val="00A0AF"/>
                </a:solidFill>
                <a:cs typeface="Georgia"/>
              </a:rPr>
              <a:t>Scar tissue (also called “fibrosis”)</a:t>
            </a:r>
            <a:endParaRPr lang="en-US" dirty="0">
              <a:solidFill>
                <a:srgbClr val="00A0AF"/>
              </a:solidFill>
              <a:cs typeface="Georgia"/>
            </a:endParaRPr>
          </a:p>
        </p:txBody>
      </p:sp>
      <p:grpSp>
        <p:nvGrpSpPr>
          <p:cNvPr id="13" name="Group 12"/>
          <p:cNvGrpSpPr/>
          <p:nvPr/>
        </p:nvGrpSpPr>
        <p:grpSpPr>
          <a:xfrm rot="19707808">
            <a:off x="3989795" y="2430511"/>
            <a:ext cx="1932460" cy="584748"/>
            <a:chOff x="5057066" y="4374730"/>
            <a:chExt cx="1932460" cy="584748"/>
          </a:xfrm>
        </p:grpSpPr>
        <p:pic>
          <p:nvPicPr>
            <p:cNvPr id="15" name="Picture 2" descr="C:\Users\t0pere02\AppData\Local\Microsoft\Windows\Temporary Internet Files\Content.IE5\RKX42QLY\Power-Of-Oxygen[1].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1503058">
              <a:off x="5057066" y="4374730"/>
              <a:ext cx="494902" cy="527868"/>
            </a:xfrm>
            <a:prstGeom prst="rect">
              <a:avLst/>
            </a:prstGeom>
            <a:noFill/>
            <a:extLst>
              <a:ext uri="{909E8E84-426E-40DD-AFC4-6F175D3DCCD1}">
                <a14:hiddenFill xmlns:a14="http://schemas.microsoft.com/office/drawing/2010/main">
                  <a:solidFill>
                    <a:srgbClr val="FFFFFF"/>
                  </a:solidFill>
                </a14:hiddenFill>
              </a:ext>
            </a:extLst>
          </p:spPr>
        </p:pic>
        <p:sp>
          <p:nvSpPr>
            <p:cNvPr id="16" name="Flowchart: Connector 22"/>
            <p:cNvSpPr/>
            <p:nvPr/>
          </p:nvSpPr>
          <p:spPr>
            <a:xfrm rot="21503058">
              <a:off x="6286350" y="4408576"/>
              <a:ext cx="507590" cy="550902"/>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n>
                  <a:solidFill>
                    <a:schemeClr val="tx1"/>
                  </a:solidFill>
                  <a:prstDash val="dash"/>
                </a:ln>
              </a:endParaRPr>
            </a:p>
          </p:txBody>
        </p:sp>
        <p:sp>
          <p:nvSpPr>
            <p:cNvPr id="17" name="TextBox 16"/>
            <p:cNvSpPr txBox="1"/>
            <p:nvPr/>
          </p:nvSpPr>
          <p:spPr>
            <a:xfrm rot="21503058">
              <a:off x="6273841" y="4499361"/>
              <a:ext cx="715685" cy="369332"/>
            </a:xfrm>
            <a:prstGeom prst="rect">
              <a:avLst/>
            </a:prstGeom>
            <a:noFill/>
          </p:spPr>
          <p:txBody>
            <a:bodyPr wrap="square" rtlCol="0">
              <a:spAutoFit/>
            </a:bodyPr>
            <a:lstStyle/>
            <a:p>
              <a:r>
                <a:rPr lang="en-US" dirty="0" smtClean="0"/>
                <a:t>CO</a:t>
              </a:r>
              <a:r>
                <a:rPr lang="en-US" baseline="-25000" dirty="0" smtClean="0"/>
                <a:t>2</a:t>
              </a:r>
              <a:endParaRPr lang="en-US" baseline="-25000" dirty="0"/>
            </a:p>
          </p:txBody>
        </p:sp>
        <p:cxnSp>
          <p:nvCxnSpPr>
            <p:cNvPr id="18" name="Straight Arrow Connector 17"/>
            <p:cNvCxnSpPr/>
            <p:nvPr/>
          </p:nvCxnSpPr>
          <p:spPr>
            <a:xfrm>
              <a:off x="5681336" y="4523971"/>
              <a:ext cx="587440" cy="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2"/>
            </p:cNvCxnSpPr>
            <p:nvPr/>
          </p:nvCxnSpPr>
          <p:spPr>
            <a:xfrm flipH="1">
              <a:off x="5618675" y="4691183"/>
              <a:ext cx="667776" cy="5554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107090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1" y="2644587"/>
            <a:ext cx="7848598" cy="2457637"/>
          </a:xfrm>
        </p:spPr>
        <p:txBody>
          <a:bodyPr>
            <a:normAutofit/>
          </a:bodyPr>
          <a:lstStyle/>
          <a:p>
            <a:pPr algn="ctr"/>
            <a:r>
              <a:rPr lang="en-US" sz="4800" dirty="0" smtClean="0">
                <a:latin typeface="+mn-lt"/>
              </a:rPr>
              <a:t>What Causes PF?</a:t>
            </a:r>
            <a:endParaRPr lang="en-US" sz="4800" dirty="0">
              <a:latin typeface="+mn-lt"/>
            </a:endParaRPr>
          </a:p>
        </p:txBody>
      </p:sp>
    </p:spTree>
    <p:extLst>
      <p:ext uri="{BB962C8B-B14F-4D97-AF65-F5344CB8AC3E}">
        <p14:creationId xmlns:p14="http://schemas.microsoft.com/office/powerpoint/2010/main" val="2207816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PF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 PFF template.potx</Template>
  <TotalTime>16129</TotalTime>
  <Words>1918</Words>
  <Application>Microsoft Office PowerPoint</Application>
  <PresentationFormat>On-screen Show (4:3)</PresentationFormat>
  <Paragraphs>365</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New PFF template</vt:lpstr>
      <vt:lpstr>PFF Ambassador Program</vt:lpstr>
      <vt:lpstr>Disclaimer</vt:lpstr>
      <vt:lpstr>PowerPoint Presentation</vt:lpstr>
      <vt:lpstr>Pf is a family of dozens of different lung diseases</vt:lpstr>
      <vt:lpstr>Interstitial Lung Diseases</vt:lpstr>
      <vt:lpstr>What is the interstitium?</vt:lpstr>
      <vt:lpstr>What is the interstitium?</vt:lpstr>
      <vt:lpstr>What is the interstitium?</vt:lpstr>
      <vt:lpstr>PowerPoint Presentation</vt:lpstr>
      <vt:lpstr>Why does PF happen?</vt:lpstr>
      <vt:lpstr>Both Genetic and Environmental factors can lead to “injury” and “abnormal healing” in the lung</vt:lpstr>
      <vt:lpstr>Sometimes we can identify  the cause of PF</vt:lpstr>
      <vt:lpstr>Sometimes we cannot identify the cause of PF</vt:lpstr>
      <vt:lpstr>Genetic Risk of PF and IPF</vt:lpstr>
      <vt:lpstr>Who Gets PF?</vt:lpstr>
      <vt:lpstr>PowerPoint Presentation</vt:lpstr>
      <vt:lpstr>How is PF first identified?</vt:lpstr>
      <vt:lpstr>How do doctors diagnose PF?</vt:lpstr>
      <vt:lpstr>HRCT appearance of PF</vt:lpstr>
      <vt:lpstr>PowerPoint Presentation</vt:lpstr>
      <vt:lpstr>A Team of Health Professionals Will Support You</vt:lpstr>
      <vt:lpstr>The Exact Course of Disease  Progression in PF Is Unpredictable</vt:lpstr>
      <vt:lpstr>Progression of Symptoms  Varies From PERSON to PERSON</vt:lpstr>
      <vt:lpstr>Disease Progression Requires Monitoring</vt:lpstr>
      <vt:lpstr>PowerPoint Presentation</vt:lpstr>
      <vt:lpstr>The most important  treatments for PF</vt:lpstr>
      <vt:lpstr>Supplemental Oxygen</vt:lpstr>
      <vt:lpstr>Supplemental Oxygen</vt:lpstr>
      <vt:lpstr>Pulmonary Rehabilitation</vt:lpstr>
      <vt:lpstr>Pulmonary Rehabilitation </vt:lpstr>
      <vt:lpstr>Therapies FOR PF</vt:lpstr>
      <vt:lpstr>IPF-Specific Therapies</vt:lpstr>
      <vt:lpstr>Lung Transplantation</vt:lpstr>
      <vt:lpstr>Lung Transplantation</vt:lpstr>
      <vt:lpstr>Research &amp;  Clinical Trials in PF</vt:lpstr>
      <vt:lpstr>Palliative Care</vt:lpstr>
      <vt:lpstr>What is Palliative Care?</vt:lpstr>
      <vt:lpstr>Hospice Care</vt:lpstr>
      <vt:lpstr>PowerPoint Presentation</vt:lpstr>
      <vt:lpstr>PF Support groups</vt:lpstr>
      <vt:lpstr>PFF Resources</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Pulmonary Fibrosis Foundation</dc:creator>
  <cp:lastModifiedBy>Knight, Shannon</cp:lastModifiedBy>
  <cp:revision>209</cp:revision>
  <cp:lastPrinted>2015-08-13T13:47:11Z</cp:lastPrinted>
  <dcterms:created xsi:type="dcterms:W3CDTF">2013-08-27T14:07:37Z</dcterms:created>
  <dcterms:modified xsi:type="dcterms:W3CDTF">2015-09-11T15:12:51Z</dcterms:modified>
</cp:coreProperties>
</file>